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Proxima Nova"/>
      <p:regular r:id="rId42"/>
      <p:bold r:id="rId43"/>
      <p:italic r:id="rId44"/>
      <p:boldItalic r:id="rId45"/>
    </p:embeddedFont>
    <p:embeddedFont>
      <p:font typeface="Roboto"/>
      <p:regular r:id="rId46"/>
      <p:bold r:id="rId47"/>
      <p:italic r:id="rId48"/>
      <p:boldItalic r:id="rId49"/>
    </p:embeddedFont>
    <p:embeddedFont>
      <p:font typeface="Tahoma"/>
      <p:regular r:id="rId50"/>
      <p:bold r:id="rId51"/>
    </p:embeddedFont>
    <p:embeddedFont>
      <p:font typeface="Helvetica Neue"/>
      <p:regular r:id="rId52"/>
      <p:bold r:id="rId53"/>
      <p:italic r:id="rId54"/>
      <p:boldItalic r:id="rId55"/>
    </p:embeddedFont>
    <p:embeddedFont>
      <p:font typeface="Open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0" roundtripDataSignature="AMtx7mhARfExUtqXM6aHbrKmHewGVhKn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B30AAD-9E28-4ACD-AFA5-8F22A86A285C}">
  <a:tblStyle styleId="{21B30AAD-9E28-4ACD-AFA5-8F22A86A285C}"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roximaNova-regular.fntdata"/><Relationship Id="rId41" Type="http://schemas.openxmlformats.org/officeDocument/2006/relationships/slide" Target="slides/slide36.xml"/><Relationship Id="rId44" Type="http://schemas.openxmlformats.org/officeDocument/2006/relationships/font" Target="fonts/ProximaNova-italic.fntdata"/><Relationship Id="rId43" Type="http://schemas.openxmlformats.org/officeDocument/2006/relationships/font" Target="fonts/ProximaNova-bold.fntdata"/><Relationship Id="rId46" Type="http://schemas.openxmlformats.org/officeDocument/2006/relationships/font" Target="fonts/Roboto-regular.fntdata"/><Relationship Id="rId45" Type="http://schemas.openxmlformats.org/officeDocument/2006/relationships/font" Target="fonts/ProximaNova-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Tahoma-bold.fntdata"/><Relationship Id="rId50" Type="http://schemas.openxmlformats.org/officeDocument/2006/relationships/font" Target="fonts/Tahoma-regular.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6.xml"/><Relationship Id="rId55" Type="http://schemas.openxmlformats.org/officeDocument/2006/relationships/font" Target="fonts/HelveticaNeue-boldItalic.fntdata"/><Relationship Id="rId10" Type="http://schemas.openxmlformats.org/officeDocument/2006/relationships/slide" Target="slides/slide5.xml"/><Relationship Id="rId54" Type="http://schemas.openxmlformats.org/officeDocument/2006/relationships/font" Target="fonts/HelveticaNeue-italic.fntdata"/><Relationship Id="rId13" Type="http://schemas.openxmlformats.org/officeDocument/2006/relationships/slide" Target="slides/slide8.xml"/><Relationship Id="rId57" Type="http://schemas.openxmlformats.org/officeDocument/2006/relationships/font" Target="fonts/OpenSans-bold.fntdata"/><Relationship Id="rId12" Type="http://schemas.openxmlformats.org/officeDocument/2006/relationships/slide" Target="slides/slide7.xml"/><Relationship Id="rId56" Type="http://schemas.openxmlformats.org/officeDocument/2006/relationships/font" Target="fonts/OpenSans-regular.fntdata"/><Relationship Id="rId15" Type="http://schemas.openxmlformats.org/officeDocument/2006/relationships/slide" Target="slides/slide10.xml"/><Relationship Id="rId59" Type="http://schemas.openxmlformats.org/officeDocument/2006/relationships/font" Target="fonts/OpenSans-boldItalic.fntdata"/><Relationship Id="rId14" Type="http://schemas.openxmlformats.org/officeDocument/2006/relationships/slide" Target="slides/slide9.xml"/><Relationship Id="rId58"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ooked.com/podcast/speaking-of-gender/"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There is animation on this slide - Each slide fades in on Click</a:t>
            </a:r>
            <a:endParaRPr/>
          </a:p>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This slide has animation - the definitions fly in from the right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1523ab5762_0_2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11523ab5762_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Key Note:  want to make the point tomorrow of how these discussions are tools and these definitions are tools</a:t>
            </a:r>
            <a:br>
              <a:rPr lang="en"/>
            </a:br>
            <a:br>
              <a:rPr lang="en"/>
            </a:br>
            <a:r>
              <a:rPr lang="en"/>
              <a:t>Flag the podcast “Speaking of Gender” - </a:t>
            </a:r>
            <a:r>
              <a:rPr lang="en" sz="1100" u="sng">
                <a:solidFill>
                  <a:schemeClr val="hlink"/>
                </a:solidFill>
                <a:latin typeface="Arial"/>
                <a:ea typeface="Arial"/>
                <a:cs typeface="Arial"/>
                <a:sym typeface="Arial"/>
                <a:hlinkClick r:id="rId2"/>
              </a:rPr>
              <a:t>https://crooked.com/podcast/speaking-of-gender/</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3c55e03db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23c55e03db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This slide has animation - the questions fade in on click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This slide has animation for the question.  The animation flies in from the left</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en"/>
              <a:t>This slide initiates the group discussion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cb65e0e28b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g2cb65e0e28b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Clr>
                <a:schemeClr val="dk1"/>
              </a:buClr>
              <a:buSzPts val="1100"/>
              <a:buFont typeface="Calibri"/>
              <a:buNone/>
            </a:pPr>
            <a:r>
              <a:rPr lang="en"/>
              <a:t>Can include gender intentional, etc. Describe that what we do next in the program is explore is that we have group work where participants explore the concepts of understanding the change. </a:t>
            </a:r>
            <a:br>
              <a:rPr lang="en"/>
            </a:b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1f1245a14f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g21f1245a14f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cb65e0e28b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g2cb65e0e28b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There is animation on this slide</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en"/>
              <a:t>Context: We’re in a fictional land-locked country with an agrarian rural economy and a couple of thriving advanced urban centres.  Communities are mostly conservative or traditional, with urban centers gradually becoming more progressive.  Key gender-related issues include early marriage, high levels of HIV, tensions between customary and formal legal systems, and low representation of women in key governance and decision making positions at the community and national level.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 sz="1100" u="none" cap="none" strike="noStrike">
                <a:solidFill>
                  <a:srgbClr val="000000"/>
                </a:solidFill>
                <a:latin typeface="Arial"/>
                <a:ea typeface="Arial"/>
                <a:cs typeface="Arial"/>
                <a:sym typeface="Arial"/>
              </a:rPr>
              <a:t>This training program is about </a:t>
            </a:r>
            <a:r>
              <a:rPr b="1" i="0" lang="en" sz="1100" u="none" cap="none" strike="noStrike">
                <a:solidFill>
                  <a:srgbClr val="000000"/>
                </a:solidFill>
                <a:latin typeface="Arial"/>
                <a:ea typeface="Arial"/>
                <a:cs typeface="Arial"/>
                <a:sym typeface="Arial"/>
              </a:rPr>
              <a:t>strengthening the confidence and capacity</a:t>
            </a:r>
            <a:r>
              <a:rPr b="0" i="0" lang="en" sz="1100" u="none" cap="none" strike="noStrike">
                <a:solidFill>
                  <a:srgbClr val="000000"/>
                </a:solidFill>
                <a:latin typeface="Arial"/>
                <a:ea typeface="Arial"/>
                <a:cs typeface="Arial"/>
                <a:sym typeface="Arial"/>
              </a:rPr>
              <a:t> for both gender equality experts and non-experts in the application of gender transformative programming in women’s and children’s health</a:t>
            </a:r>
            <a:endParaRPr b="0" i="0" sz="16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 sz="1100" u="none" cap="none" strike="noStrike">
                <a:solidFill>
                  <a:srgbClr val="000000"/>
                </a:solidFill>
                <a:latin typeface="Arial"/>
                <a:ea typeface="Arial"/>
                <a:cs typeface="Arial"/>
                <a:sym typeface="Arial"/>
              </a:rPr>
              <a:t>This is a 3-day training program, consisting of 3 Core Modules:</a:t>
            </a:r>
            <a:endParaRPr b="0" i="0" sz="1600" u="none" cap="none" strike="noStrike">
              <a:solidFill>
                <a:srgbClr val="000000"/>
              </a:solidFill>
              <a:latin typeface="Arial"/>
              <a:ea typeface="Arial"/>
              <a:cs typeface="Arial"/>
              <a:sym typeface="Arial"/>
            </a:endParaRPr>
          </a:p>
          <a:p>
            <a:pPr indent="0" lvl="1" marL="457200" rtl="0" algn="l">
              <a:lnSpc>
                <a:spcPct val="100000"/>
              </a:lnSpc>
              <a:spcBef>
                <a:spcPts val="0"/>
              </a:spcBef>
              <a:spcAft>
                <a:spcPts val="0"/>
              </a:spcAft>
              <a:buSzPts val="1400"/>
              <a:buNone/>
            </a:pPr>
            <a:r>
              <a:rPr b="0" i="0" lang="en" sz="1100" u="none" cap="none" strike="noStrike">
                <a:solidFill>
                  <a:srgbClr val="000000"/>
                </a:solidFill>
                <a:latin typeface="Arial"/>
                <a:ea typeface="Arial"/>
                <a:cs typeface="Arial"/>
                <a:sym typeface="Arial"/>
              </a:rPr>
              <a:t>Gender Equality Concepts and Terminology</a:t>
            </a:r>
            <a:endParaRPr b="0" i="0" sz="1600" u="none" cap="none" strike="noStrike">
              <a:solidFill>
                <a:srgbClr val="000000"/>
              </a:solidFill>
              <a:latin typeface="Arial"/>
              <a:ea typeface="Arial"/>
              <a:cs typeface="Arial"/>
              <a:sym typeface="Arial"/>
            </a:endParaRPr>
          </a:p>
          <a:p>
            <a:pPr indent="0" lvl="1" marL="457200" rtl="0" algn="l">
              <a:lnSpc>
                <a:spcPct val="100000"/>
              </a:lnSpc>
              <a:spcBef>
                <a:spcPts val="0"/>
              </a:spcBef>
              <a:spcAft>
                <a:spcPts val="0"/>
              </a:spcAft>
              <a:buSzPts val="1400"/>
              <a:buNone/>
            </a:pPr>
            <a:r>
              <a:rPr b="0" i="0" lang="en" sz="1100" u="none" cap="none" strike="noStrike">
                <a:solidFill>
                  <a:srgbClr val="000000"/>
                </a:solidFill>
                <a:latin typeface="Arial"/>
                <a:ea typeface="Arial"/>
                <a:cs typeface="Arial"/>
                <a:sym typeface="Arial"/>
              </a:rPr>
              <a:t>Elements of Gender Transformative Programming</a:t>
            </a:r>
            <a:endParaRPr b="0" i="0" sz="1600" u="none" cap="none" strike="noStrike">
              <a:solidFill>
                <a:srgbClr val="000000"/>
              </a:solidFill>
              <a:latin typeface="Arial"/>
              <a:ea typeface="Arial"/>
              <a:cs typeface="Arial"/>
              <a:sym typeface="Arial"/>
            </a:endParaRPr>
          </a:p>
          <a:p>
            <a:pPr indent="0" lvl="1" marL="457200" rtl="0" algn="l">
              <a:lnSpc>
                <a:spcPct val="100000"/>
              </a:lnSpc>
              <a:spcBef>
                <a:spcPts val="0"/>
              </a:spcBef>
              <a:spcAft>
                <a:spcPts val="0"/>
              </a:spcAft>
              <a:buSzPts val="1400"/>
              <a:buNone/>
            </a:pPr>
            <a:r>
              <a:rPr b="0" i="0" lang="en" sz="1100" u="none" cap="none" strike="noStrike">
                <a:solidFill>
                  <a:srgbClr val="000000"/>
                </a:solidFill>
                <a:latin typeface="Arial"/>
                <a:ea typeface="Arial"/>
                <a:cs typeface="Arial"/>
                <a:sym typeface="Arial"/>
              </a:rPr>
              <a:t>Gender Based Analysis and Monitoring and Evaluation</a:t>
            </a:r>
            <a:endParaRPr b="0" i="0" sz="16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There is animation on this slide - Each slide fades in on Click</a:t>
            </a:r>
            <a:endParaRPr/>
          </a:p>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There is animation on this slide - Each slide fades in on Click</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en"/>
              <a:t>*once everyone is done populating their own examples, return to the zoom call. The final word cloud will be screenshared by the hosts!</a:t>
            </a:r>
            <a:endParaRPr/>
          </a:p>
          <a:p>
            <a:pPr indent="0" lvl="0" marL="0" rtl="0" algn="l">
              <a:lnSpc>
                <a:spcPct val="100000"/>
              </a:lnSpc>
              <a:spcBef>
                <a:spcPts val="0"/>
              </a:spcBef>
              <a:spcAft>
                <a:spcPts val="0"/>
              </a:spcAft>
              <a:buClr>
                <a:schemeClr val="dk1"/>
              </a:buClr>
              <a:buSzPts val="1100"/>
              <a:buFont typeface="Calibri"/>
              <a:buNone/>
            </a:pPr>
            <a:r>
              <a:rPr lang="en"/>
              <a:t>Remember: Take is slow! Use this activity to become familiar with Sli.do and feel free to ask any questions to the facilitator(s)!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6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6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6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6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63"/>
          <p:cNvSpPr/>
          <p:nvPr>
            <p:ph idx="2" type="pic"/>
          </p:nvPr>
        </p:nvSpPr>
        <p:spPr>
          <a:xfrm>
            <a:off x="5183188" y="987425"/>
            <a:ext cx="6172200" cy="4873625"/>
          </a:xfrm>
          <a:prstGeom prst="rect">
            <a:avLst/>
          </a:prstGeom>
          <a:noFill/>
          <a:ln>
            <a:noFill/>
          </a:ln>
        </p:spPr>
      </p:sp>
      <p:sp>
        <p:nvSpPr>
          <p:cNvPr id="80" name="Google Shape;80;p6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6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6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5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3600"/>
              <a:buFont typeface="Calibri"/>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23" name="Google Shape;23;p5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54"/>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867"/>
            </a:lvl1pPr>
            <a:lvl2pPr indent="-304800" lvl="1" marL="914400" algn="l">
              <a:lnSpc>
                <a:spcPct val="115000"/>
              </a:lnSpc>
              <a:spcBef>
                <a:spcPts val="2133"/>
              </a:spcBef>
              <a:spcAft>
                <a:spcPts val="0"/>
              </a:spcAft>
              <a:buClr>
                <a:schemeClr val="dk1"/>
              </a:buClr>
              <a:buSzPts val="1200"/>
              <a:buChar char="○"/>
              <a:defRPr sz="1600"/>
            </a:lvl2pPr>
            <a:lvl3pPr indent="-304800" lvl="2" marL="1371600" algn="l">
              <a:lnSpc>
                <a:spcPct val="115000"/>
              </a:lnSpc>
              <a:spcBef>
                <a:spcPts val="2133"/>
              </a:spcBef>
              <a:spcAft>
                <a:spcPts val="0"/>
              </a:spcAft>
              <a:buClr>
                <a:schemeClr val="dk1"/>
              </a:buClr>
              <a:buSzPts val="1200"/>
              <a:buChar char="■"/>
              <a:defRPr sz="1600"/>
            </a:lvl3pPr>
            <a:lvl4pPr indent="-304800" lvl="3" marL="1828800" algn="l">
              <a:lnSpc>
                <a:spcPct val="115000"/>
              </a:lnSpc>
              <a:spcBef>
                <a:spcPts val="2133"/>
              </a:spcBef>
              <a:spcAft>
                <a:spcPts val="0"/>
              </a:spcAft>
              <a:buClr>
                <a:schemeClr val="dk1"/>
              </a:buClr>
              <a:buSzPts val="1200"/>
              <a:buChar char="●"/>
              <a:defRPr sz="1600"/>
            </a:lvl4pPr>
            <a:lvl5pPr indent="-304800" lvl="4" marL="2286000" algn="l">
              <a:lnSpc>
                <a:spcPct val="115000"/>
              </a:lnSpc>
              <a:spcBef>
                <a:spcPts val="2133"/>
              </a:spcBef>
              <a:spcAft>
                <a:spcPts val="0"/>
              </a:spcAft>
              <a:buClr>
                <a:schemeClr val="dk1"/>
              </a:buClr>
              <a:buSzPts val="1200"/>
              <a:buChar char="○"/>
              <a:defRPr sz="1600"/>
            </a:lvl5pPr>
            <a:lvl6pPr indent="-304800" lvl="5" marL="2743200" algn="l">
              <a:lnSpc>
                <a:spcPct val="115000"/>
              </a:lnSpc>
              <a:spcBef>
                <a:spcPts val="2133"/>
              </a:spcBef>
              <a:spcAft>
                <a:spcPts val="0"/>
              </a:spcAft>
              <a:buClr>
                <a:schemeClr val="dk1"/>
              </a:buClr>
              <a:buSzPts val="1200"/>
              <a:buChar char="■"/>
              <a:defRPr sz="1600"/>
            </a:lvl6pPr>
            <a:lvl7pPr indent="-304800" lvl="6" marL="3200400" algn="l">
              <a:lnSpc>
                <a:spcPct val="115000"/>
              </a:lnSpc>
              <a:spcBef>
                <a:spcPts val="2133"/>
              </a:spcBef>
              <a:spcAft>
                <a:spcPts val="0"/>
              </a:spcAft>
              <a:buClr>
                <a:schemeClr val="dk1"/>
              </a:buClr>
              <a:buSzPts val="1200"/>
              <a:buChar char="●"/>
              <a:defRPr sz="1600"/>
            </a:lvl7pPr>
            <a:lvl8pPr indent="-304800" lvl="7" marL="3657600" algn="l">
              <a:lnSpc>
                <a:spcPct val="115000"/>
              </a:lnSpc>
              <a:spcBef>
                <a:spcPts val="2133"/>
              </a:spcBef>
              <a:spcAft>
                <a:spcPts val="0"/>
              </a:spcAft>
              <a:buClr>
                <a:schemeClr val="dk1"/>
              </a:buClr>
              <a:buSzPts val="1200"/>
              <a:buChar char="○"/>
              <a:defRPr sz="1600"/>
            </a:lvl8pPr>
            <a:lvl9pPr indent="-304800" lvl="8" marL="4114800" algn="l">
              <a:lnSpc>
                <a:spcPct val="115000"/>
              </a:lnSpc>
              <a:spcBef>
                <a:spcPts val="2133"/>
              </a:spcBef>
              <a:spcAft>
                <a:spcPts val="2133"/>
              </a:spcAft>
              <a:buClr>
                <a:schemeClr val="dk1"/>
              </a:buClr>
              <a:buSzPts val="1200"/>
              <a:buChar char="■"/>
              <a:defRPr sz="1600"/>
            </a:lvl9pPr>
          </a:lstStyle>
          <a:p/>
        </p:txBody>
      </p:sp>
      <p:sp>
        <p:nvSpPr>
          <p:cNvPr id="27" name="Google Shape;27;p54"/>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867"/>
            </a:lvl1pPr>
            <a:lvl2pPr indent="-304800" lvl="1" marL="914400" algn="l">
              <a:lnSpc>
                <a:spcPct val="115000"/>
              </a:lnSpc>
              <a:spcBef>
                <a:spcPts val="2133"/>
              </a:spcBef>
              <a:spcAft>
                <a:spcPts val="0"/>
              </a:spcAft>
              <a:buClr>
                <a:schemeClr val="dk1"/>
              </a:buClr>
              <a:buSzPts val="1200"/>
              <a:buChar char="○"/>
              <a:defRPr sz="1600"/>
            </a:lvl2pPr>
            <a:lvl3pPr indent="-304800" lvl="2" marL="1371600" algn="l">
              <a:lnSpc>
                <a:spcPct val="115000"/>
              </a:lnSpc>
              <a:spcBef>
                <a:spcPts val="2133"/>
              </a:spcBef>
              <a:spcAft>
                <a:spcPts val="0"/>
              </a:spcAft>
              <a:buClr>
                <a:schemeClr val="dk1"/>
              </a:buClr>
              <a:buSzPts val="1200"/>
              <a:buChar char="■"/>
              <a:defRPr sz="1600"/>
            </a:lvl3pPr>
            <a:lvl4pPr indent="-304800" lvl="3" marL="1828800" algn="l">
              <a:lnSpc>
                <a:spcPct val="115000"/>
              </a:lnSpc>
              <a:spcBef>
                <a:spcPts val="2133"/>
              </a:spcBef>
              <a:spcAft>
                <a:spcPts val="0"/>
              </a:spcAft>
              <a:buClr>
                <a:schemeClr val="dk1"/>
              </a:buClr>
              <a:buSzPts val="1200"/>
              <a:buChar char="●"/>
              <a:defRPr sz="1600"/>
            </a:lvl4pPr>
            <a:lvl5pPr indent="-304800" lvl="4" marL="2286000" algn="l">
              <a:lnSpc>
                <a:spcPct val="115000"/>
              </a:lnSpc>
              <a:spcBef>
                <a:spcPts val="2133"/>
              </a:spcBef>
              <a:spcAft>
                <a:spcPts val="0"/>
              </a:spcAft>
              <a:buClr>
                <a:schemeClr val="dk1"/>
              </a:buClr>
              <a:buSzPts val="1200"/>
              <a:buChar char="○"/>
              <a:defRPr sz="1600"/>
            </a:lvl5pPr>
            <a:lvl6pPr indent="-304800" lvl="5" marL="2743200" algn="l">
              <a:lnSpc>
                <a:spcPct val="115000"/>
              </a:lnSpc>
              <a:spcBef>
                <a:spcPts val="2133"/>
              </a:spcBef>
              <a:spcAft>
                <a:spcPts val="0"/>
              </a:spcAft>
              <a:buClr>
                <a:schemeClr val="dk1"/>
              </a:buClr>
              <a:buSzPts val="1200"/>
              <a:buChar char="■"/>
              <a:defRPr sz="1600"/>
            </a:lvl6pPr>
            <a:lvl7pPr indent="-304800" lvl="6" marL="3200400" algn="l">
              <a:lnSpc>
                <a:spcPct val="115000"/>
              </a:lnSpc>
              <a:spcBef>
                <a:spcPts val="2133"/>
              </a:spcBef>
              <a:spcAft>
                <a:spcPts val="0"/>
              </a:spcAft>
              <a:buClr>
                <a:schemeClr val="dk1"/>
              </a:buClr>
              <a:buSzPts val="1200"/>
              <a:buChar char="●"/>
              <a:defRPr sz="1600"/>
            </a:lvl7pPr>
            <a:lvl8pPr indent="-304800" lvl="7" marL="3657600" algn="l">
              <a:lnSpc>
                <a:spcPct val="115000"/>
              </a:lnSpc>
              <a:spcBef>
                <a:spcPts val="2133"/>
              </a:spcBef>
              <a:spcAft>
                <a:spcPts val="0"/>
              </a:spcAft>
              <a:buClr>
                <a:schemeClr val="dk1"/>
              </a:buClr>
              <a:buSzPts val="1200"/>
              <a:buChar char="○"/>
              <a:defRPr sz="1600"/>
            </a:lvl8pPr>
            <a:lvl9pPr indent="-304800" lvl="8" marL="4114800" algn="l">
              <a:lnSpc>
                <a:spcPct val="115000"/>
              </a:lnSpc>
              <a:spcBef>
                <a:spcPts val="2133"/>
              </a:spcBef>
              <a:spcAft>
                <a:spcPts val="2133"/>
              </a:spcAft>
              <a:buClr>
                <a:schemeClr val="dk1"/>
              </a:buClr>
              <a:buSzPts val="1200"/>
              <a:buChar char="■"/>
              <a:defRPr sz="1600"/>
            </a:lvl9pPr>
          </a:lstStyle>
          <a:p/>
        </p:txBody>
      </p:sp>
      <p:sp>
        <p:nvSpPr>
          <p:cNvPr id="28" name="Google Shape;28;p5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5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5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2133"/>
              </a:spcBef>
              <a:spcAft>
                <a:spcPts val="0"/>
              </a:spcAft>
              <a:buClr>
                <a:schemeClr val="dk1"/>
              </a:buClr>
              <a:buSzPts val="1400"/>
              <a:buChar char="○"/>
              <a:defRPr/>
            </a:lvl2pPr>
            <a:lvl3pPr indent="-317500" lvl="2" marL="1371600" algn="l">
              <a:lnSpc>
                <a:spcPct val="115000"/>
              </a:lnSpc>
              <a:spcBef>
                <a:spcPts val="2133"/>
              </a:spcBef>
              <a:spcAft>
                <a:spcPts val="0"/>
              </a:spcAft>
              <a:buClr>
                <a:schemeClr val="dk1"/>
              </a:buClr>
              <a:buSzPts val="1400"/>
              <a:buChar char="■"/>
              <a:defRPr/>
            </a:lvl3pPr>
            <a:lvl4pPr indent="-317500" lvl="3" marL="1828800" algn="l">
              <a:lnSpc>
                <a:spcPct val="115000"/>
              </a:lnSpc>
              <a:spcBef>
                <a:spcPts val="2133"/>
              </a:spcBef>
              <a:spcAft>
                <a:spcPts val="0"/>
              </a:spcAft>
              <a:buClr>
                <a:schemeClr val="dk1"/>
              </a:buClr>
              <a:buSzPts val="1400"/>
              <a:buChar char="●"/>
              <a:defRPr/>
            </a:lvl4pPr>
            <a:lvl5pPr indent="-317500" lvl="4" marL="2286000" algn="l">
              <a:lnSpc>
                <a:spcPct val="115000"/>
              </a:lnSpc>
              <a:spcBef>
                <a:spcPts val="2133"/>
              </a:spcBef>
              <a:spcAft>
                <a:spcPts val="0"/>
              </a:spcAft>
              <a:buClr>
                <a:schemeClr val="dk1"/>
              </a:buClr>
              <a:buSzPts val="1400"/>
              <a:buChar char="○"/>
              <a:defRPr/>
            </a:lvl5pPr>
            <a:lvl6pPr indent="-317500" lvl="5" marL="2743200" algn="l">
              <a:lnSpc>
                <a:spcPct val="115000"/>
              </a:lnSpc>
              <a:spcBef>
                <a:spcPts val="2133"/>
              </a:spcBef>
              <a:spcAft>
                <a:spcPts val="0"/>
              </a:spcAft>
              <a:buClr>
                <a:schemeClr val="dk1"/>
              </a:buClr>
              <a:buSzPts val="1400"/>
              <a:buChar char="■"/>
              <a:defRPr/>
            </a:lvl6pPr>
            <a:lvl7pPr indent="-317500" lvl="6" marL="3200400" algn="l">
              <a:lnSpc>
                <a:spcPct val="115000"/>
              </a:lnSpc>
              <a:spcBef>
                <a:spcPts val="2133"/>
              </a:spcBef>
              <a:spcAft>
                <a:spcPts val="0"/>
              </a:spcAft>
              <a:buClr>
                <a:schemeClr val="dk1"/>
              </a:buClr>
              <a:buSzPts val="1400"/>
              <a:buChar char="●"/>
              <a:defRPr/>
            </a:lvl7pPr>
            <a:lvl8pPr indent="-317500" lvl="7" marL="3657600" algn="l">
              <a:lnSpc>
                <a:spcPct val="115000"/>
              </a:lnSpc>
              <a:spcBef>
                <a:spcPts val="2133"/>
              </a:spcBef>
              <a:spcAft>
                <a:spcPts val="0"/>
              </a:spcAft>
              <a:buClr>
                <a:schemeClr val="dk1"/>
              </a:buClr>
              <a:buSzPts val="1400"/>
              <a:buChar char="○"/>
              <a:defRPr/>
            </a:lvl8pPr>
            <a:lvl9pPr indent="-317500" lvl="8" marL="4114800" algn="l">
              <a:lnSpc>
                <a:spcPct val="115000"/>
              </a:lnSpc>
              <a:spcBef>
                <a:spcPts val="2133"/>
              </a:spcBef>
              <a:spcAft>
                <a:spcPts val="2133"/>
              </a:spcAft>
              <a:buClr>
                <a:schemeClr val="dk1"/>
              </a:buClr>
              <a:buSzPts val="1400"/>
              <a:buChar char="■"/>
              <a:defRPr/>
            </a:lvl9pPr>
          </a:lstStyle>
          <a:p/>
        </p:txBody>
      </p:sp>
      <p:sp>
        <p:nvSpPr>
          <p:cNvPr id="37" name="Google Shape;37;p5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 name="Shape 42"/>
        <p:cNvGrpSpPr/>
        <p:nvPr/>
      </p:nvGrpSpPr>
      <p:grpSpPr>
        <a:xfrm>
          <a:off x="0" y="0"/>
          <a:ext cx="0" cy="0"/>
          <a:chOff x="0" y="0"/>
          <a:chExt cx="0" cy="0"/>
        </a:xfrm>
      </p:grpSpPr>
      <p:sp>
        <p:nvSpPr>
          <p:cNvPr id="43" name="Google Shape;43;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8" name="Shape 48"/>
        <p:cNvGrpSpPr/>
        <p:nvPr/>
      </p:nvGrpSpPr>
      <p:grpSpPr>
        <a:xfrm>
          <a:off x="0" y="0"/>
          <a:ext cx="0" cy="0"/>
          <a:chOff x="0" y="0"/>
          <a:chExt cx="0" cy="0"/>
        </a:xfrm>
      </p:grpSpPr>
      <p:sp>
        <p:nvSpPr>
          <p:cNvPr id="49" name="Google Shape;49;p5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 name="Google Shape;5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5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hyperlink" Target="https://ok2bme.ca/resources/kids-teens/what-does-lgbtq-mea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transstudent.org/gender/" TargetMode="Externa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6.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99" name="Shape 99"/>
        <p:cNvGrpSpPr/>
        <p:nvPr/>
      </p:nvGrpSpPr>
      <p:grpSpPr>
        <a:xfrm>
          <a:off x="0" y="0"/>
          <a:ext cx="0" cy="0"/>
          <a:chOff x="0" y="0"/>
          <a:chExt cx="0" cy="0"/>
        </a:xfrm>
      </p:grpSpPr>
      <p:grpSp>
        <p:nvGrpSpPr>
          <p:cNvPr id="100" name="Google Shape;100;p1"/>
          <p:cNvGrpSpPr/>
          <p:nvPr/>
        </p:nvGrpSpPr>
        <p:grpSpPr>
          <a:xfrm>
            <a:off x="5834533" y="-689600"/>
            <a:ext cx="8534400" cy="8534400"/>
            <a:chOff x="4208700" y="-501275"/>
            <a:chExt cx="6400800" cy="6400800"/>
          </a:xfrm>
        </p:grpSpPr>
        <p:pic>
          <p:nvPicPr>
            <p:cNvPr id="101" name="Google Shape;101;p1"/>
            <p:cNvPicPr preferRelativeResize="0"/>
            <p:nvPr/>
          </p:nvPicPr>
          <p:blipFill rotWithShape="1">
            <a:blip r:embed="rId3">
              <a:alphaModFix amt="49000"/>
            </a:blip>
            <a:srcRect b="33265" l="0" r="14674" t="0"/>
            <a:stretch/>
          </p:blipFill>
          <p:spPr>
            <a:xfrm>
              <a:off x="4208700" y="-501275"/>
              <a:ext cx="6400800" cy="6400800"/>
            </a:xfrm>
            <a:prstGeom prst="ellipse">
              <a:avLst/>
            </a:prstGeom>
            <a:noFill/>
            <a:ln>
              <a:noFill/>
            </a:ln>
          </p:spPr>
        </p:pic>
        <p:sp>
          <p:nvSpPr>
            <p:cNvPr id="102" name="Google Shape;102;p1"/>
            <p:cNvSpPr/>
            <p:nvPr/>
          </p:nvSpPr>
          <p:spPr>
            <a:xfrm>
              <a:off x="4323000" y="-386975"/>
              <a:ext cx="6172200" cy="6172200"/>
            </a:xfrm>
            <a:prstGeom prst="ellipse">
              <a:avLst/>
            </a:prstGeom>
            <a:noFill/>
            <a:ln cap="flat" cmpd="sng" w="2857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03" name="Google Shape;103;p1"/>
          <p:cNvSpPr txBox="1"/>
          <p:nvPr>
            <p:ph type="ctrTitle"/>
          </p:nvPr>
        </p:nvSpPr>
        <p:spPr>
          <a:xfrm>
            <a:off x="26651" y="1254579"/>
            <a:ext cx="12043200" cy="2736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rgbClr val="FFFFFF"/>
              </a:buClr>
              <a:buSzPts val="5200"/>
              <a:buFont typeface="Helvetica Neue"/>
              <a:buNone/>
            </a:pPr>
            <a:r>
              <a:rPr b="1" lang="en" sz="4400">
                <a:solidFill>
                  <a:srgbClr val="FFFFFF"/>
                </a:solidFill>
                <a:latin typeface="Helvetica Neue"/>
                <a:ea typeface="Helvetica Neue"/>
                <a:cs typeface="Helvetica Neue"/>
                <a:sym typeface="Helvetica Neue"/>
              </a:rPr>
              <a:t>Building Capacity and Confidence in Gender Transformative Programming: </a:t>
            </a:r>
            <a:br>
              <a:rPr lang="en" sz="4400">
                <a:solidFill>
                  <a:srgbClr val="FFFFFF"/>
                </a:solidFill>
                <a:latin typeface="Helvetica Neue"/>
                <a:ea typeface="Helvetica Neue"/>
                <a:cs typeface="Helvetica Neue"/>
                <a:sym typeface="Helvetica Neue"/>
              </a:rPr>
            </a:br>
            <a:r>
              <a:rPr lang="en" sz="4400">
                <a:solidFill>
                  <a:srgbClr val="FFFFFF"/>
                </a:solidFill>
                <a:latin typeface="Helvetica Neue"/>
                <a:ea typeface="Helvetica Neue"/>
                <a:cs typeface="Helvetica Neue"/>
                <a:sym typeface="Helvetica Neue"/>
              </a:rPr>
              <a:t>A Virtual Learning Experience</a:t>
            </a:r>
            <a:endParaRPr sz="4400">
              <a:solidFill>
                <a:srgbClr val="FFFFFF"/>
              </a:solidFill>
              <a:latin typeface="Helvetica Neue"/>
              <a:ea typeface="Helvetica Neue"/>
              <a:cs typeface="Helvetica Neue"/>
              <a:sym typeface="Helvetica Neue"/>
            </a:endParaRPr>
          </a:p>
        </p:txBody>
      </p:sp>
      <p:pic>
        <p:nvPicPr>
          <p:cNvPr id="104" name="Google Shape;104;p1"/>
          <p:cNvPicPr preferRelativeResize="0"/>
          <p:nvPr/>
        </p:nvPicPr>
        <p:blipFill rotWithShape="1">
          <a:blip r:embed="rId4">
            <a:alphaModFix/>
          </a:blip>
          <a:srcRect b="0" l="0" r="0" t="0"/>
          <a:stretch/>
        </p:blipFill>
        <p:spPr>
          <a:xfrm>
            <a:off x="201701" y="6093644"/>
            <a:ext cx="3561100" cy="581633"/>
          </a:xfrm>
          <a:prstGeom prst="rect">
            <a:avLst/>
          </a:prstGeom>
          <a:noFill/>
          <a:ln>
            <a:noFill/>
          </a:ln>
        </p:spPr>
      </p:pic>
      <p:cxnSp>
        <p:nvCxnSpPr>
          <p:cNvPr id="105" name="Google Shape;105;p1"/>
          <p:cNvCxnSpPr/>
          <p:nvPr/>
        </p:nvCxnSpPr>
        <p:spPr>
          <a:xfrm>
            <a:off x="896651" y="3779867"/>
            <a:ext cx="10303200" cy="0"/>
          </a:xfrm>
          <a:prstGeom prst="straightConnector1">
            <a:avLst/>
          </a:prstGeom>
          <a:noFill/>
          <a:ln cap="flat" cmpd="sng" w="38100">
            <a:solidFill>
              <a:srgbClr val="F9D380"/>
            </a:solidFill>
            <a:prstDash val="solid"/>
            <a:round/>
            <a:headEnd len="sm" w="sm" type="none"/>
            <a:tailEnd len="sm" w="sm" type="none"/>
          </a:ln>
        </p:spPr>
      </p:cxnSp>
      <p:sp>
        <p:nvSpPr>
          <p:cNvPr id="106" name="Google Shape;106;p1"/>
          <p:cNvSpPr txBox="1"/>
          <p:nvPr>
            <p:ph idx="1" type="subTitle"/>
          </p:nvPr>
        </p:nvSpPr>
        <p:spPr>
          <a:xfrm>
            <a:off x="4123764" y="3779867"/>
            <a:ext cx="1753235" cy="10568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Clr>
                <a:srgbClr val="FFFFFF"/>
              </a:buClr>
              <a:buSzPts val="2800"/>
              <a:buNone/>
            </a:pPr>
            <a:r>
              <a:rPr lang="en">
                <a:solidFill>
                  <a:srgbClr val="FFFFFF"/>
                </a:solidFill>
                <a:latin typeface="Helvetica Neue"/>
                <a:ea typeface="Helvetica Neue"/>
                <a:cs typeface="Helvetica Neue"/>
                <a:sym typeface="Helvetica Neue"/>
              </a:rPr>
              <a:t>Module 1</a:t>
            </a:r>
            <a:endParaRPr>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4"/>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248" name="Google Shape;248;p14"/>
          <p:cNvPicPr preferRelativeResize="0"/>
          <p:nvPr/>
        </p:nvPicPr>
        <p:blipFill rotWithShape="1">
          <a:blip r:embed="rId3">
            <a:alphaModFix/>
          </a:blip>
          <a:srcRect b="0" l="0" r="0" t="0"/>
          <a:stretch/>
        </p:blipFill>
        <p:spPr>
          <a:xfrm>
            <a:off x="2503253" y="3325239"/>
            <a:ext cx="1325748" cy="1325751"/>
          </a:xfrm>
          <a:prstGeom prst="rect">
            <a:avLst/>
          </a:prstGeom>
          <a:noFill/>
          <a:ln>
            <a:noFill/>
          </a:ln>
        </p:spPr>
      </p:pic>
      <p:sp>
        <p:nvSpPr>
          <p:cNvPr id="249" name="Google Shape;249;p14"/>
          <p:cNvSpPr txBox="1"/>
          <p:nvPr>
            <p:ph type="title"/>
          </p:nvPr>
        </p:nvSpPr>
        <p:spPr>
          <a:xfrm>
            <a:off x="519234" y="461354"/>
            <a:ext cx="7588368" cy="132575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lt1"/>
              </a:buClr>
              <a:buSzPts val="2800"/>
              <a:buFont typeface="Helvetica Neue"/>
              <a:buNone/>
            </a:pPr>
            <a:r>
              <a:rPr lang="en" sz="5333">
                <a:solidFill>
                  <a:schemeClr val="lt1"/>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250" name="Google Shape;250;p14"/>
          <p:cNvSpPr txBox="1"/>
          <p:nvPr/>
        </p:nvSpPr>
        <p:spPr>
          <a:xfrm>
            <a:off x="4383152" y="3172575"/>
            <a:ext cx="6612924" cy="1478415"/>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2133"/>
              </a:spcBef>
              <a:spcAft>
                <a:spcPts val="0"/>
              </a:spcAft>
              <a:buClr>
                <a:srgbClr val="000000"/>
              </a:buClr>
              <a:buSzPts val="2400"/>
              <a:buFont typeface="Arial"/>
              <a:buNone/>
            </a:pPr>
            <a:r>
              <a:rPr b="0" i="0" lang="en" sz="2400" u="none" cap="none" strike="noStrike">
                <a:solidFill>
                  <a:srgbClr val="272324"/>
                </a:solidFill>
                <a:latin typeface="Tahoma"/>
                <a:ea typeface="Tahoma"/>
                <a:cs typeface="Tahoma"/>
                <a:sym typeface="Tahoma"/>
              </a:rPr>
              <a:t>To understand and feel confident using basic terminology and definitions related to gender.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56" name="Google Shape;256;p15"/>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3A4888"/>
              </a:buClr>
              <a:buSzPts val="2800"/>
              <a:buFont typeface="Proxima Nova"/>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257" name="Google Shape;257;p15"/>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258" name="Google Shape;258;p15"/>
          <p:cNvPicPr preferRelativeResize="0"/>
          <p:nvPr/>
        </p:nvPicPr>
        <p:blipFill rotWithShape="1">
          <a:blip r:embed="rId3">
            <a:alphaModFix/>
          </a:blip>
          <a:srcRect b="0" l="0" r="0" t="0"/>
          <a:stretch/>
        </p:blipFill>
        <p:spPr>
          <a:xfrm>
            <a:off x="558573" y="1806005"/>
            <a:ext cx="1018239" cy="1018239"/>
          </a:xfrm>
          <a:prstGeom prst="rect">
            <a:avLst/>
          </a:prstGeom>
          <a:noFill/>
          <a:ln>
            <a:noFill/>
          </a:ln>
        </p:spPr>
      </p:pic>
      <p:pic>
        <p:nvPicPr>
          <p:cNvPr descr="Badge Tick1" id="259" name="Google Shape;259;p15"/>
          <p:cNvPicPr preferRelativeResize="0"/>
          <p:nvPr/>
        </p:nvPicPr>
        <p:blipFill rotWithShape="1">
          <a:blip r:embed="rId3">
            <a:alphaModFix/>
          </a:blip>
          <a:srcRect b="0" l="0" r="0" t="0"/>
          <a:stretch/>
        </p:blipFill>
        <p:spPr>
          <a:xfrm>
            <a:off x="558573" y="3082259"/>
            <a:ext cx="1018239" cy="1018239"/>
          </a:xfrm>
          <a:prstGeom prst="rect">
            <a:avLst/>
          </a:prstGeom>
          <a:noFill/>
          <a:ln>
            <a:noFill/>
          </a:ln>
        </p:spPr>
      </p:pic>
      <p:graphicFrame>
        <p:nvGraphicFramePr>
          <p:cNvPr id="260" name="Google Shape;260;p15"/>
          <p:cNvGraphicFramePr/>
          <p:nvPr/>
        </p:nvGraphicFramePr>
        <p:xfrm>
          <a:off x="794326" y="1690496"/>
          <a:ext cx="3000000" cy="3000000"/>
        </p:xfrm>
        <a:graphic>
          <a:graphicData uri="http://schemas.openxmlformats.org/drawingml/2006/table">
            <a:tbl>
              <a:tblPr>
                <a:noFill/>
                <a:tableStyleId>{21B30AAD-9E28-4ACD-AFA5-8F22A86A285C}</a:tableStyleId>
              </a:tblPr>
              <a:tblGrid>
                <a:gridCol w="921425"/>
                <a:gridCol w="7996025"/>
              </a:tblGrid>
              <a:tr h="92587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rgbClr val="272324"/>
                          </a:solidFill>
                          <a:latin typeface="Tahoma"/>
                          <a:ea typeface="Tahoma"/>
                          <a:cs typeface="Tahoma"/>
                          <a:sym typeface="Tahoma"/>
                        </a:rPr>
                        <a:t>Terminology is a ‘tool, not a rule’: use it to understand not undermine</a:t>
                      </a:r>
                      <a:endParaRPr sz="19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9073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rgbClr val="272324"/>
                          </a:solidFill>
                          <a:latin typeface="Tahoma"/>
                          <a:ea typeface="Tahoma"/>
                          <a:cs typeface="Tahoma"/>
                          <a:sym typeface="Tahoma"/>
                        </a:rPr>
                        <a:t>This section might be a refresher for you or an introduction of key terms and their meanings; basic gender terminology will be introduced to establish a shared understanding that will align and guide us through the rest of the training program</a:t>
                      </a:r>
                      <a:endParaRPr sz="19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r h="158017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rgbClr val="272324"/>
                          </a:solidFill>
                          <a:latin typeface="Tahoma"/>
                          <a:ea typeface="Tahoma"/>
                          <a:cs typeface="Tahoma"/>
                          <a:sym typeface="Tahoma"/>
                        </a:rPr>
                        <a:t>Terminology will vary across the sector in different ways (and in different languages), and having a strong foundational understanding can help navigate those differences.</a:t>
                      </a:r>
                      <a:endParaRPr sz="19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descr="Badge Tick1" id="261" name="Google Shape;261;p15"/>
          <p:cNvPicPr preferRelativeResize="0"/>
          <p:nvPr/>
        </p:nvPicPr>
        <p:blipFill rotWithShape="1">
          <a:blip r:embed="rId3">
            <a:alphaModFix/>
          </a:blip>
          <a:srcRect b="0" l="0" r="0" t="0"/>
          <a:stretch/>
        </p:blipFill>
        <p:spPr>
          <a:xfrm>
            <a:off x="558573" y="4752126"/>
            <a:ext cx="1018239" cy="10182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265" name="Shape 265"/>
        <p:cNvGrpSpPr/>
        <p:nvPr/>
      </p:nvGrpSpPr>
      <p:grpSpPr>
        <a:xfrm>
          <a:off x="0" y="0"/>
          <a:ext cx="0" cy="0"/>
          <a:chOff x="0" y="0"/>
          <a:chExt cx="0" cy="0"/>
        </a:xfrm>
      </p:grpSpPr>
      <p:cxnSp>
        <p:nvCxnSpPr>
          <p:cNvPr id="266" name="Google Shape;266;p16"/>
          <p:cNvCxnSpPr/>
          <p:nvPr/>
        </p:nvCxnSpPr>
        <p:spPr>
          <a:xfrm flipH="1" rot="10800000">
            <a:off x="355233" y="1286233"/>
            <a:ext cx="8302000" cy="9200"/>
          </a:xfrm>
          <a:prstGeom prst="straightConnector1">
            <a:avLst/>
          </a:prstGeom>
          <a:noFill/>
          <a:ln cap="flat" cmpd="sng" w="38100">
            <a:solidFill>
              <a:srgbClr val="3A4888"/>
            </a:solidFill>
            <a:prstDash val="solid"/>
            <a:round/>
            <a:headEnd len="sm" w="sm" type="none"/>
            <a:tailEnd len="sm" w="sm" type="none"/>
          </a:ln>
        </p:spPr>
      </p:cxnSp>
      <p:grpSp>
        <p:nvGrpSpPr>
          <p:cNvPr id="267" name="Google Shape;267;p16"/>
          <p:cNvGrpSpPr/>
          <p:nvPr/>
        </p:nvGrpSpPr>
        <p:grpSpPr>
          <a:xfrm>
            <a:off x="3108199" y="4410033"/>
            <a:ext cx="6621600" cy="975600"/>
            <a:chOff x="2789774" y="3088625"/>
            <a:chExt cx="4966200" cy="731700"/>
          </a:xfrm>
        </p:grpSpPr>
        <p:sp>
          <p:nvSpPr>
            <p:cNvPr id="268" name="Google Shape;268;p16"/>
            <p:cNvSpPr/>
            <p:nvPr/>
          </p:nvSpPr>
          <p:spPr>
            <a:xfrm>
              <a:off x="2789774" y="3088625"/>
              <a:ext cx="4966200" cy="731700"/>
            </a:xfrm>
            <a:prstGeom prst="rect">
              <a:avLst/>
            </a:prstGeom>
            <a:noFill/>
            <a:ln cap="flat" cmpd="sng" w="9525">
              <a:solidFill>
                <a:srgbClr val="EAD1D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69" name="Google Shape;269;p16"/>
            <p:cNvSpPr txBox="1"/>
            <p:nvPr/>
          </p:nvSpPr>
          <p:spPr>
            <a:xfrm>
              <a:off x="2914403" y="3295175"/>
              <a:ext cx="47451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You can use </a:t>
              </a:r>
              <a:r>
                <a:rPr b="1" i="0" lang="en" sz="1800" u="none" cap="none" strike="noStrike">
                  <a:solidFill>
                    <a:srgbClr val="3A4888"/>
                  </a:solidFill>
                  <a:latin typeface="Tahoma"/>
                  <a:ea typeface="Tahoma"/>
                  <a:cs typeface="Tahoma"/>
                  <a:sym typeface="Tahoma"/>
                </a:rPr>
                <a:t>Annex 2b </a:t>
              </a:r>
              <a:r>
                <a:rPr b="0" i="0" lang="en" sz="1800" u="none" cap="none" strike="noStrike">
                  <a:solidFill>
                    <a:srgbClr val="3A4888"/>
                  </a:solidFill>
                  <a:latin typeface="Tahoma"/>
                  <a:ea typeface="Tahoma"/>
                  <a:cs typeface="Tahoma"/>
                  <a:sym typeface="Tahoma"/>
                </a:rPr>
                <a:t>to check your work and test your own understanding!</a:t>
              </a:r>
              <a:endParaRPr b="0" i="0" sz="1800" u="none" cap="none" strike="noStrike">
                <a:solidFill>
                  <a:srgbClr val="3A4888"/>
                </a:solidFill>
                <a:latin typeface="Tahoma"/>
                <a:ea typeface="Tahoma"/>
                <a:cs typeface="Tahoma"/>
                <a:sym typeface="Tahoma"/>
              </a:endParaRPr>
            </a:p>
          </p:txBody>
        </p:sp>
      </p:grpSp>
      <p:grpSp>
        <p:nvGrpSpPr>
          <p:cNvPr id="270" name="Google Shape;270;p16"/>
          <p:cNvGrpSpPr/>
          <p:nvPr/>
        </p:nvGrpSpPr>
        <p:grpSpPr>
          <a:xfrm>
            <a:off x="3108200" y="3251767"/>
            <a:ext cx="6621600" cy="975600"/>
            <a:chOff x="2789775" y="2150875"/>
            <a:chExt cx="4966200" cy="731700"/>
          </a:xfrm>
        </p:grpSpPr>
        <p:sp>
          <p:nvSpPr>
            <p:cNvPr id="271" name="Google Shape;271;p16"/>
            <p:cNvSpPr/>
            <p:nvPr/>
          </p:nvSpPr>
          <p:spPr>
            <a:xfrm>
              <a:off x="2789775" y="2150875"/>
              <a:ext cx="4966200" cy="731700"/>
            </a:xfrm>
            <a:prstGeom prst="rect">
              <a:avLst/>
            </a:prstGeom>
            <a:noFill/>
            <a:ln cap="flat" cmpd="sng" w="9525">
              <a:solidFill>
                <a:srgbClr val="EAD1D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72" name="Google Shape;272;p16"/>
            <p:cNvSpPr txBox="1"/>
            <p:nvPr/>
          </p:nvSpPr>
          <p:spPr>
            <a:xfrm>
              <a:off x="2914373" y="2291182"/>
              <a:ext cx="4745129" cy="473604"/>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Independently, take </a:t>
              </a:r>
              <a:r>
                <a:rPr b="1" i="0" lang="en" sz="1800" u="none" cap="none" strike="noStrike">
                  <a:solidFill>
                    <a:srgbClr val="3A4888"/>
                  </a:solidFill>
                  <a:latin typeface="Tahoma"/>
                  <a:ea typeface="Tahoma"/>
                  <a:cs typeface="Tahoma"/>
                  <a:sym typeface="Tahoma"/>
                </a:rPr>
                <a:t>10 minutes </a:t>
              </a:r>
              <a:r>
                <a:rPr b="0" i="0" lang="en" sz="1800" u="none" cap="none" strike="noStrike">
                  <a:solidFill>
                    <a:srgbClr val="3A4888"/>
                  </a:solidFill>
                  <a:latin typeface="Tahoma"/>
                  <a:ea typeface="Tahoma"/>
                  <a:cs typeface="Tahoma"/>
                  <a:sym typeface="Tahoma"/>
                </a:rPr>
                <a:t>to review and complete </a:t>
              </a:r>
              <a:r>
                <a:rPr b="1" i="0" lang="en" sz="1800" u="none" cap="none" strike="noStrike">
                  <a:solidFill>
                    <a:srgbClr val="3A4888"/>
                  </a:solidFill>
                  <a:latin typeface="Tahoma"/>
                  <a:ea typeface="Tahoma"/>
                  <a:cs typeface="Tahoma"/>
                  <a:sym typeface="Tahoma"/>
                </a:rPr>
                <a:t>Annex 2a: Terminology Word Quiz. </a:t>
              </a:r>
              <a:r>
                <a:rPr b="0" i="0" lang="en" sz="1800" u="none" cap="none" strike="noStrike">
                  <a:solidFill>
                    <a:srgbClr val="3A4888"/>
                  </a:solidFill>
                  <a:latin typeface="Tahoma"/>
                  <a:ea typeface="Tahoma"/>
                  <a:cs typeface="Tahoma"/>
                  <a:sym typeface="Tahoma"/>
                </a:rPr>
                <a:t>Match the key term to its definition. </a:t>
              </a:r>
              <a:endParaRPr b="0" i="0" sz="1800" u="none" cap="none" strike="noStrike">
                <a:solidFill>
                  <a:srgbClr val="3A4888"/>
                </a:solidFill>
                <a:latin typeface="Tahoma"/>
                <a:ea typeface="Tahoma"/>
                <a:cs typeface="Tahoma"/>
                <a:sym typeface="Tahoma"/>
              </a:endParaRPr>
            </a:p>
          </p:txBody>
        </p:sp>
      </p:grpSp>
      <p:grpSp>
        <p:nvGrpSpPr>
          <p:cNvPr id="273" name="Google Shape;273;p16"/>
          <p:cNvGrpSpPr/>
          <p:nvPr/>
        </p:nvGrpSpPr>
        <p:grpSpPr>
          <a:xfrm>
            <a:off x="2065667" y="2111684"/>
            <a:ext cx="914408" cy="926800"/>
            <a:chOff x="1549250" y="1659963"/>
            <a:chExt cx="685806" cy="695100"/>
          </a:xfrm>
        </p:grpSpPr>
        <p:sp>
          <p:nvSpPr>
            <p:cNvPr id="274" name="Google Shape;274;p16"/>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1</a:t>
              </a:r>
              <a:endParaRPr b="0" i="0" sz="4800" u="none" cap="none" strike="noStrike">
                <a:solidFill>
                  <a:srgbClr val="FFFFFF"/>
                </a:solidFill>
                <a:latin typeface="Tahoma"/>
                <a:ea typeface="Tahoma"/>
                <a:cs typeface="Tahoma"/>
                <a:sym typeface="Tahoma"/>
              </a:endParaRPr>
            </a:p>
          </p:txBody>
        </p:sp>
        <p:sp>
          <p:nvSpPr>
            <p:cNvPr id="275" name="Google Shape;275;p16"/>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276" name="Google Shape;276;p16"/>
          <p:cNvSpPr/>
          <p:nvPr/>
        </p:nvSpPr>
        <p:spPr>
          <a:xfrm>
            <a:off x="2065667" y="4410033"/>
            <a:ext cx="914400" cy="9144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3</a:t>
            </a:r>
            <a:endParaRPr b="0" i="0" sz="4800" u="none" cap="none" strike="noStrike">
              <a:solidFill>
                <a:srgbClr val="FFFFFF"/>
              </a:solidFill>
              <a:latin typeface="Tahoma"/>
              <a:ea typeface="Tahoma"/>
              <a:cs typeface="Tahoma"/>
              <a:sym typeface="Tahoma"/>
            </a:endParaRPr>
          </a:p>
        </p:txBody>
      </p:sp>
      <p:sp>
        <p:nvSpPr>
          <p:cNvPr id="277" name="Google Shape;277;p16"/>
          <p:cNvSpPr txBox="1"/>
          <p:nvPr/>
        </p:nvSpPr>
        <p:spPr>
          <a:xfrm rot="-5400000">
            <a:off x="1830667" y="4638817"/>
            <a:ext cx="926800" cy="4568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nvGrpSpPr>
          <p:cNvPr id="278" name="Google Shape;278;p16"/>
          <p:cNvGrpSpPr/>
          <p:nvPr/>
        </p:nvGrpSpPr>
        <p:grpSpPr>
          <a:xfrm>
            <a:off x="2065667" y="3245867"/>
            <a:ext cx="914400" cy="938684"/>
            <a:chOff x="1549250" y="2434400"/>
            <a:chExt cx="685800" cy="704013"/>
          </a:xfrm>
        </p:grpSpPr>
        <p:sp>
          <p:nvSpPr>
            <p:cNvPr id="279" name="Google Shape;279;p16"/>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2</a:t>
              </a:r>
              <a:endParaRPr b="0" i="0" sz="4800" u="none" cap="none" strike="noStrike">
                <a:solidFill>
                  <a:srgbClr val="FFFFFF"/>
                </a:solidFill>
                <a:latin typeface="Tahoma"/>
                <a:ea typeface="Tahoma"/>
                <a:cs typeface="Tahoma"/>
                <a:sym typeface="Tahoma"/>
              </a:endParaRPr>
            </a:p>
          </p:txBody>
        </p:sp>
        <p:sp>
          <p:nvSpPr>
            <p:cNvPr id="280" name="Google Shape;280;p16"/>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281" name="Google Shape;281;p16"/>
          <p:cNvGrpSpPr/>
          <p:nvPr/>
        </p:nvGrpSpPr>
        <p:grpSpPr>
          <a:xfrm>
            <a:off x="3108200" y="2093500"/>
            <a:ext cx="6621600" cy="975600"/>
            <a:chOff x="2789775" y="2207525"/>
            <a:chExt cx="4966200" cy="731700"/>
          </a:xfrm>
        </p:grpSpPr>
        <p:sp>
          <p:nvSpPr>
            <p:cNvPr id="282" name="Google Shape;282;p16"/>
            <p:cNvSpPr/>
            <p:nvPr/>
          </p:nvSpPr>
          <p:spPr>
            <a:xfrm>
              <a:off x="2789775" y="2207525"/>
              <a:ext cx="4966200" cy="731700"/>
            </a:xfrm>
            <a:prstGeom prst="rect">
              <a:avLst/>
            </a:prstGeom>
            <a:noFill/>
            <a:ln cap="flat" cmpd="sng" w="9525">
              <a:solidFill>
                <a:srgbClr val="EAD1D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83" name="Google Shape;283;p16"/>
            <p:cNvSpPr txBox="1"/>
            <p:nvPr/>
          </p:nvSpPr>
          <p:spPr>
            <a:xfrm>
              <a:off x="2914374" y="2221163"/>
              <a:ext cx="4662300" cy="690437"/>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Go to Activity 2.1 in your </a:t>
              </a:r>
              <a:r>
                <a:rPr b="1" i="0" lang="en" sz="1800" u="none" cap="none" strike="noStrike">
                  <a:solidFill>
                    <a:srgbClr val="3A4888"/>
                  </a:solidFill>
                  <a:latin typeface="Tahoma"/>
                  <a:ea typeface="Tahoma"/>
                  <a:cs typeface="Tahoma"/>
                  <a:sym typeface="Tahoma"/>
                </a:rPr>
                <a:t>Participant Resource Package </a:t>
              </a:r>
              <a:r>
                <a:rPr b="0" i="0" lang="en" sz="1800" u="none" cap="none" strike="noStrike">
                  <a:solidFill>
                    <a:srgbClr val="3A4888"/>
                  </a:solidFill>
                  <a:latin typeface="Tahoma"/>
                  <a:ea typeface="Tahoma"/>
                  <a:cs typeface="Tahoma"/>
                  <a:sym typeface="Tahoma"/>
                </a:rPr>
                <a:t>to see detailed activity instructions.</a:t>
              </a:r>
              <a:endParaRPr b="0" i="0" sz="1800" u="none" cap="none" strike="noStrike">
                <a:solidFill>
                  <a:srgbClr val="3A4888"/>
                </a:solidFill>
                <a:latin typeface="Tahoma"/>
                <a:ea typeface="Tahoma"/>
                <a:cs typeface="Tahoma"/>
                <a:sym typeface="Tahoma"/>
              </a:endParaRPr>
            </a:p>
          </p:txBody>
        </p:sp>
      </p:grpSp>
      <p:sp>
        <p:nvSpPr>
          <p:cNvPr id="284" name="Google Shape;284;p16"/>
          <p:cNvSpPr/>
          <p:nvPr/>
        </p:nvSpPr>
        <p:spPr>
          <a:xfrm>
            <a:off x="355234" y="488167"/>
            <a:ext cx="2752965" cy="697627"/>
          </a:xfrm>
          <a:prstGeom prst="rect">
            <a:avLst/>
          </a:prstGeom>
          <a:solidFill>
            <a:srgbClr val="3A4888"/>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285" name="Google Shape;285;p16"/>
          <p:cNvSpPr txBox="1"/>
          <p:nvPr/>
        </p:nvSpPr>
        <p:spPr>
          <a:xfrm>
            <a:off x="319375" y="506585"/>
            <a:ext cx="8084579" cy="6667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733"/>
              <a:buFont typeface="Arial"/>
              <a:buNone/>
            </a:pPr>
            <a:r>
              <a:rPr b="1" i="0" lang="en" sz="3733" u="none" cap="none" strike="noStrike">
                <a:solidFill>
                  <a:schemeClr val="lt1"/>
                </a:solidFill>
                <a:latin typeface="Helvetica Neue"/>
                <a:ea typeface="Helvetica Neue"/>
                <a:cs typeface="Helvetica Neue"/>
                <a:sym typeface="Helvetica Neue"/>
              </a:rPr>
              <a:t>Activity 2.1:  </a:t>
            </a:r>
            <a:r>
              <a:rPr b="1" i="0" lang="en" sz="3733" u="none" cap="none" strike="noStrike">
                <a:solidFill>
                  <a:srgbClr val="993365"/>
                </a:solidFill>
                <a:latin typeface="Helvetica Neue"/>
                <a:ea typeface="Helvetica Neue"/>
                <a:cs typeface="Helvetica Neue"/>
                <a:sym typeface="Helvetica Neue"/>
              </a:rPr>
              <a:t>Word/Term Quiz</a:t>
            </a:r>
            <a:endParaRPr b="0" i="0" sz="1400" u="none" cap="none" strike="noStrike">
              <a:solidFill>
                <a:srgbClr val="993365"/>
              </a:solidFill>
              <a:latin typeface="Arial"/>
              <a:ea typeface="Arial"/>
              <a:cs typeface="Arial"/>
              <a:sym typeface="Arial"/>
            </a:endParaRPr>
          </a:p>
        </p:txBody>
      </p:sp>
      <p:pic>
        <p:nvPicPr>
          <p:cNvPr descr="Document" id="286" name="Google Shape;286;p16"/>
          <p:cNvPicPr preferRelativeResize="0"/>
          <p:nvPr/>
        </p:nvPicPr>
        <p:blipFill rotWithShape="1">
          <a:blip r:embed="rId3">
            <a:alphaModFix/>
          </a:blip>
          <a:srcRect b="0" l="0" r="0" t="0"/>
          <a:stretch/>
        </p:blipFill>
        <p:spPr>
          <a:xfrm>
            <a:off x="9453600" y="124250"/>
            <a:ext cx="2796450" cy="2796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8"/>
          <p:cNvSpPr txBox="1"/>
          <p:nvPr/>
        </p:nvSpPr>
        <p:spPr>
          <a:xfrm>
            <a:off x="2994775" y="4938775"/>
            <a:ext cx="8328300" cy="6705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00000"/>
              </a:lnSpc>
              <a:spcBef>
                <a:spcPts val="1600"/>
              </a:spcBef>
              <a:spcAft>
                <a:spcPts val="1600"/>
              </a:spcAft>
              <a:buClr>
                <a:srgbClr val="000000"/>
              </a:buClr>
              <a:buSzPts val="1333"/>
              <a:buFont typeface="Arial"/>
              <a:buNone/>
            </a:pPr>
            <a:r>
              <a:rPr b="0" i="0" lang="en" sz="1333" u="none" cap="none" strike="noStrike">
                <a:solidFill>
                  <a:srgbClr val="272324"/>
                </a:solidFill>
                <a:highlight>
                  <a:srgbClr val="EFEFEF"/>
                </a:highlight>
                <a:latin typeface="Tahoma"/>
                <a:ea typeface="Tahoma"/>
                <a:cs typeface="Tahoma"/>
                <a:sym typeface="Tahoma"/>
              </a:rPr>
              <a:t>The expansion of choice and the strengthening of voice through the transformation of power relations so that women and girls have more control over their lives and futures.  </a:t>
            </a:r>
            <a:endParaRPr b="0" i="0" sz="1200" u="none" cap="none" strike="noStrike">
              <a:solidFill>
                <a:srgbClr val="272324"/>
              </a:solidFill>
              <a:highlight>
                <a:srgbClr val="EFEFEF"/>
              </a:highlight>
              <a:latin typeface="Tahoma"/>
              <a:ea typeface="Tahoma"/>
              <a:cs typeface="Tahoma"/>
              <a:sym typeface="Tahoma"/>
            </a:endParaRPr>
          </a:p>
        </p:txBody>
      </p:sp>
      <p:sp>
        <p:nvSpPr>
          <p:cNvPr id="292" name="Google Shape;292;p18"/>
          <p:cNvSpPr txBox="1"/>
          <p:nvPr/>
        </p:nvSpPr>
        <p:spPr>
          <a:xfrm>
            <a:off x="3016333" y="4043733"/>
            <a:ext cx="8285200" cy="6704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00000"/>
              </a:lnSpc>
              <a:spcBef>
                <a:spcPts val="1600"/>
              </a:spcBef>
              <a:spcAft>
                <a:spcPts val="1600"/>
              </a:spcAft>
              <a:buClr>
                <a:srgbClr val="000000"/>
              </a:buClr>
              <a:buSzPts val="1333"/>
              <a:buFont typeface="Arial"/>
              <a:buNone/>
            </a:pPr>
            <a:r>
              <a:rPr b="0" i="0" lang="en" sz="1333" u="none" cap="none" strike="noStrike">
                <a:solidFill>
                  <a:srgbClr val="272324"/>
                </a:solidFill>
                <a:latin typeface="Tahoma"/>
                <a:ea typeface="Tahoma"/>
                <a:cs typeface="Tahoma"/>
                <a:sym typeface="Tahoma"/>
              </a:rPr>
              <a:t>Addresses the causes of gender-based health inequities by including specific ways to shift harmful gender norms, roles and relations with explicit intentions to change unequal power relations (i.e. seeking to change social position/how they are valued in society).</a:t>
            </a:r>
            <a:endParaRPr b="0" i="0" sz="1200" u="none" cap="none" strike="noStrike">
              <a:solidFill>
                <a:srgbClr val="272324"/>
              </a:solidFill>
              <a:latin typeface="Tahoma"/>
              <a:ea typeface="Tahoma"/>
              <a:cs typeface="Tahoma"/>
              <a:sym typeface="Tahoma"/>
            </a:endParaRPr>
          </a:p>
        </p:txBody>
      </p:sp>
      <p:sp>
        <p:nvSpPr>
          <p:cNvPr id="293" name="Google Shape;293;p18"/>
          <p:cNvSpPr txBox="1"/>
          <p:nvPr/>
        </p:nvSpPr>
        <p:spPr>
          <a:xfrm>
            <a:off x="2994733" y="3148667"/>
            <a:ext cx="8328400" cy="6704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14000"/>
              </a:lnSpc>
              <a:spcBef>
                <a:spcPts val="1600"/>
              </a:spcBef>
              <a:spcAft>
                <a:spcPts val="1600"/>
              </a:spcAft>
              <a:buClr>
                <a:srgbClr val="000000"/>
              </a:buClr>
              <a:buSzPts val="1333"/>
              <a:buFont typeface="Arial"/>
              <a:buNone/>
            </a:pPr>
            <a:r>
              <a:rPr b="0" i="0" lang="en" sz="1333" u="none" cap="none" strike="noStrike">
                <a:solidFill>
                  <a:srgbClr val="272324"/>
                </a:solidFill>
                <a:latin typeface="Tahoma"/>
                <a:ea typeface="Tahoma"/>
                <a:cs typeface="Tahoma"/>
                <a:sym typeface="Tahoma"/>
              </a:rPr>
              <a:t>Ignores gender norms, roles and relations and very often reinforces or aggravate gender-based discrimination.</a:t>
            </a:r>
            <a:endParaRPr b="0" i="0" sz="1200" u="none" cap="none" strike="noStrike">
              <a:solidFill>
                <a:srgbClr val="272324"/>
              </a:solidFill>
              <a:latin typeface="Tahoma"/>
              <a:ea typeface="Tahoma"/>
              <a:cs typeface="Tahoma"/>
              <a:sym typeface="Tahoma"/>
            </a:endParaRPr>
          </a:p>
        </p:txBody>
      </p:sp>
      <p:sp>
        <p:nvSpPr>
          <p:cNvPr id="294" name="Google Shape;294;p18"/>
          <p:cNvSpPr txBox="1"/>
          <p:nvPr/>
        </p:nvSpPr>
        <p:spPr>
          <a:xfrm>
            <a:off x="2994733" y="2207033"/>
            <a:ext cx="8328400" cy="6704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14000"/>
              </a:lnSpc>
              <a:spcBef>
                <a:spcPts val="1600"/>
              </a:spcBef>
              <a:spcAft>
                <a:spcPts val="1600"/>
              </a:spcAft>
              <a:buClr>
                <a:srgbClr val="000000"/>
              </a:buClr>
              <a:buSzPts val="1333"/>
              <a:buFont typeface="Arial"/>
              <a:buNone/>
            </a:pPr>
            <a:r>
              <a:rPr b="0" i="0" lang="en" sz="1333" u="none" cap="none" strike="noStrike">
                <a:solidFill>
                  <a:srgbClr val="272324"/>
                </a:solidFill>
                <a:highlight>
                  <a:srgbClr val="EFEFEF"/>
                </a:highlight>
                <a:latin typeface="Tahoma"/>
                <a:ea typeface="Tahoma"/>
                <a:cs typeface="Tahoma"/>
                <a:sym typeface="Tahoma"/>
              </a:rPr>
              <a:t>Equal chances or opportunities for women, men, girls, boys and gender diverse people, to</a:t>
            </a:r>
            <a:r>
              <a:rPr b="1" i="0" lang="en" sz="1333" u="none" cap="none" strike="noStrike">
                <a:solidFill>
                  <a:srgbClr val="272324"/>
                </a:solidFill>
                <a:highlight>
                  <a:srgbClr val="EFEFEF"/>
                </a:highlight>
                <a:latin typeface="Tahoma"/>
                <a:ea typeface="Tahoma"/>
                <a:cs typeface="Tahoma"/>
                <a:sym typeface="Tahoma"/>
              </a:rPr>
              <a:t> </a:t>
            </a:r>
            <a:r>
              <a:rPr b="0" i="0" lang="en" sz="1333" u="none" cap="none" strike="noStrike">
                <a:solidFill>
                  <a:srgbClr val="272324"/>
                </a:solidFill>
                <a:highlight>
                  <a:srgbClr val="EFEFEF"/>
                </a:highlight>
                <a:latin typeface="Tahoma"/>
                <a:ea typeface="Tahoma"/>
                <a:cs typeface="Tahoma"/>
                <a:sym typeface="Tahoma"/>
              </a:rPr>
              <a:t>access and control social, economic, and political resources, and protects these opportunities under law (i.e. health services, education or voting rights).</a:t>
            </a:r>
            <a:endParaRPr b="0" i="0" sz="1200" u="none" cap="none" strike="noStrike">
              <a:solidFill>
                <a:srgbClr val="272324"/>
              </a:solidFill>
              <a:highlight>
                <a:srgbClr val="EFEFEF"/>
              </a:highlight>
              <a:latin typeface="Tahoma"/>
              <a:ea typeface="Tahoma"/>
              <a:cs typeface="Tahoma"/>
              <a:sym typeface="Tahoma"/>
            </a:endParaRPr>
          </a:p>
        </p:txBody>
      </p:sp>
      <p:sp>
        <p:nvSpPr>
          <p:cNvPr id="295" name="Google Shape;295;p18"/>
          <p:cNvSpPr txBox="1"/>
          <p:nvPr/>
        </p:nvSpPr>
        <p:spPr>
          <a:xfrm>
            <a:off x="2994724" y="1319604"/>
            <a:ext cx="8328400" cy="6704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14000"/>
              </a:lnSpc>
              <a:spcBef>
                <a:spcPts val="1600"/>
              </a:spcBef>
              <a:spcAft>
                <a:spcPts val="1600"/>
              </a:spcAft>
              <a:buClr>
                <a:srgbClr val="000000"/>
              </a:buClr>
              <a:buSzPts val="1333"/>
              <a:buFont typeface="Arial"/>
              <a:buNone/>
            </a:pPr>
            <a:r>
              <a:rPr b="0" i="0" lang="en" sz="1333" u="none" cap="none" strike="noStrike">
                <a:solidFill>
                  <a:srgbClr val="272324"/>
                </a:solidFill>
                <a:latin typeface="Tahoma"/>
                <a:ea typeface="Tahoma"/>
                <a:cs typeface="Tahoma"/>
                <a:sym typeface="Tahoma"/>
              </a:rPr>
              <a:t>The socially and culturally constructed ideas of what it is to be male or female in a specific context. </a:t>
            </a:r>
            <a:endParaRPr b="0" i="0" sz="1200" u="none" cap="none" strike="noStrike">
              <a:solidFill>
                <a:srgbClr val="272324"/>
              </a:solidFill>
              <a:latin typeface="Tahoma"/>
              <a:ea typeface="Tahoma"/>
              <a:cs typeface="Tahoma"/>
              <a:sym typeface="Tahoma"/>
            </a:endParaRPr>
          </a:p>
        </p:txBody>
      </p:sp>
      <p:sp>
        <p:nvSpPr>
          <p:cNvPr id="296" name="Google Shape;296;p18"/>
          <p:cNvSpPr/>
          <p:nvPr/>
        </p:nvSpPr>
        <p:spPr>
          <a:xfrm>
            <a:off x="930600" y="1266500"/>
            <a:ext cx="2476800" cy="763600"/>
          </a:xfrm>
          <a:prstGeom prst="homePlate">
            <a:avLst>
              <a:gd fmla="val 50000" name="adj"/>
            </a:avLst>
          </a:prstGeom>
          <a:solidFill>
            <a:srgbClr val="511537"/>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0" i="0" lang="en" sz="1867" u="none" cap="none" strike="noStrike">
                <a:solidFill>
                  <a:srgbClr val="FFFFFF"/>
                </a:solidFill>
                <a:latin typeface="Tahoma"/>
                <a:ea typeface="Tahoma"/>
                <a:cs typeface="Tahoma"/>
                <a:sym typeface="Tahoma"/>
              </a:rPr>
              <a:t>Gender</a:t>
            </a:r>
            <a:r>
              <a:rPr b="0" i="0" lang="en" sz="1867" u="none" cap="none" strike="noStrike">
                <a:solidFill>
                  <a:srgbClr val="FFFFFF"/>
                </a:solidFill>
                <a:latin typeface="Roboto"/>
                <a:ea typeface="Roboto"/>
                <a:cs typeface="Roboto"/>
                <a:sym typeface="Roboto"/>
              </a:rPr>
              <a:t> </a:t>
            </a:r>
            <a:endParaRPr b="0" i="0" sz="1867" u="none" cap="none" strike="noStrike">
              <a:solidFill>
                <a:srgbClr val="FFFFFF"/>
              </a:solidFill>
              <a:latin typeface="Roboto"/>
              <a:ea typeface="Roboto"/>
              <a:cs typeface="Roboto"/>
              <a:sym typeface="Roboto"/>
            </a:endParaRPr>
          </a:p>
        </p:txBody>
      </p:sp>
      <p:sp>
        <p:nvSpPr>
          <p:cNvPr id="297" name="Google Shape;297;p18"/>
          <p:cNvSpPr/>
          <p:nvPr/>
        </p:nvSpPr>
        <p:spPr>
          <a:xfrm>
            <a:off x="930600" y="2160433"/>
            <a:ext cx="2476800" cy="763600"/>
          </a:xfrm>
          <a:prstGeom prst="homePlate">
            <a:avLst>
              <a:gd fmla="val 50000" name="adj"/>
            </a:avLst>
          </a:prstGeom>
          <a:solidFill>
            <a:srgbClr val="63763E"/>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0" i="0" lang="en" sz="1867" u="none" cap="none" strike="noStrike">
                <a:solidFill>
                  <a:schemeClr val="lt1"/>
                </a:solidFill>
                <a:latin typeface="Tahoma"/>
                <a:ea typeface="Tahoma"/>
                <a:cs typeface="Tahoma"/>
                <a:sym typeface="Tahoma"/>
              </a:rPr>
              <a:t>Equality</a:t>
            </a:r>
            <a:endParaRPr b="0" i="0" sz="1867" u="none" cap="none" strike="noStrike">
              <a:solidFill>
                <a:schemeClr val="lt1"/>
              </a:solidFill>
              <a:latin typeface="Tahoma"/>
              <a:ea typeface="Tahoma"/>
              <a:cs typeface="Tahoma"/>
              <a:sym typeface="Tahoma"/>
            </a:endParaRPr>
          </a:p>
        </p:txBody>
      </p:sp>
      <p:sp>
        <p:nvSpPr>
          <p:cNvPr id="298" name="Google Shape;298;p18"/>
          <p:cNvSpPr/>
          <p:nvPr/>
        </p:nvSpPr>
        <p:spPr>
          <a:xfrm>
            <a:off x="930600" y="3054367"/>
            <a:ext cx="2476800" cy="763600"/>
          </a:xfrm>
          <a:prstGeom prst="homePlate">
            <a:avLst>
              <a:gd fmla="val 50000" name="adj"/>
            </a:avLst>
          </a:prstGeom>
          <a:solidFill>
            <a:srgbClr val="F9D38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0" i="0" lang="en" sz="1867" u="none" cap="none" strike="noStrike">
                <a:solidFill>
                  <a:srgbClr val="272324"/>
                </a:solidFill>
                <a:latin typeface="Tahoma"/>
                <a:ea typeface="Tahoma"/>
                <a:cs typeface="Tahoma"/>
                <a:sym typeface="Tahoma"/>
              </a:rPr>
              <a:t>Gender Unaware</a:t>
            </a:r>
            <a:endParaRPr b="0" i="0" sz="1867" u="none" cap="none" strike="noStrike">
              <a:solidFill>
                <a:srgbClr val="272324"/>
              </a:solidFill>
              <a:latin typeface="Tahoma"/>
              <a:ea typeface="Tahoma"/>
              <a:cs typeface="Tahoma"/>
              <a:sym typeface="Tahoma"/>
            </a:endParaRPr>
          </a:p>
        </p:txBody>
      </p:sp>
      <p:sp>
        <p:nvSpPr>
          <p:cNvPr id="299" name="Google Shape;299;p18"/>
          <p:cNvSpPr/>
          <p:nvPr/>
        </p:nvSpPr>
        <p:spPr>
          <a:xfrm>
            <a:off x="930600" y="3948300"/>
            <a:ext cx="2476800" cy="763600"/>
          </a:xfrm>
          <a:prstGeom prst="homePlate">
            <a:avLst>
              <a:gd fmla="val 50000" name="adj"/>
            </a:avLst>
          </a:prstGeom>
          <a:solidFill>
            <a:srgbClr val="993365"/>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0" i="0" lang="en" sz="1867" u="none" cap="none" strike="noStrike">
                <a:solidFill>
                  <a:srgbClr val="FFFFFF"/>
                </a:solidFill>
                <a:latin typeface="Tahoma"/>
                <a:ea typeface="Tahoma"/>
                <a:cs typeface="Tahoma"/>
                <a:sym typeface="Tahoma"/>
              </a:rPr>
              <a:t>Gender Transformative</a:t>
            </a:r>
            <a:endParaRPr b="0" i="0" sz="1867" u="none" cap="none" strike="noStrike">
              <a:solidFill>
                <a:srgbClr val="FFFFFF"/>
              </a:solidFill>
              <a:latin typeface="Tahoma"/>
              <a:ea typeface="Tahoma"/>
              <a:cs typeface="Tahoma"/>
              <a:sym typeface="Tahoma"/>
            </a:endParaRPr>
          </a:p>
        </p:txBody>
      </p:sp>
      <p:cxnSp>
        <p:nvCxnSpPr>
          <p:cNvPr id="300" name="Google Shape;300;p18"/>
          <p:cNvCxnSpPr/>
          <p:nvPr/>
        </p:nvCxnSpPr>
        <p:spPr>
          <a:xfrm>
            <a:off x="11350800" y="1335567"/>
            <a:ext cx="10000" cy="621600"/>
          </a:xfrm>
          <a:prstGeom prst="straightConnector1">
            <a:avLst/>
          </a:prstGeom>
          <a:noFill/>
          <a:ln cap="flat" cmpd="sng" w="28575">
            <a:solidFill>
              <a:srgbClr val="511537"/>
            </a:solidFill>
            <a:prstDash val="solid"/>
            <a:round/>
            <a:headEnd len="sm" w="sm" type="none"/>
            <a:tailEnd len="sm" w="sm" type="none"/>
          </a:ln>
        </p:spPr>
      </p:cxnSp>
      <p:cxnSp>
        <p:nvCxnSpPr>
          <p:cNvPr id="301" name="Google Shape;301;p18"/>
          <p:cNvCxnSpPr/>
          <p:nvPr/>
        </p:nvCxnSpPr>
        <p:spPr>
          <a:xfrm>
            <a:off x="11350800" y="2231433"/>
            <a:ext cx="10000" cy="621600"/>
          </a:xfrm>
          <a:prstGeom prst="straightConnector1">
            <a:avLst/>
          </a:prstGeom>
          <a:noFill/>
          <a:ln cap="flat" cmpd="sng" w="28575">
            <a:solidFill>
              <a:schemeClr val="accent3"/>
            </a:solidFill>
            <a:prstDash val="solid"/>
            <a:round/>
            <a:headEnd len="sm" w="sm" type="none"/>
            <a:tailEnd len="sm" w="sm" type="none"/>
          </a:ln>
        </p:spPr>
      </p:cxnSp>
      <p:cxnSp>
        <p:nvCxnSpPr>
          <p:cNvPr id="302" name="Google Shape;302;p18"/>
          <p:cNvCxnSpPr/>
          <p:nvPr/>
        </p:nvCxnSpPr>
        <p:spPr>
          <a:xfrm>
            <a:off x="11350800" y="3149500"/>
            <a:ext cx="10000" cy="621600"/>
          </a:xfrm>
          <a:prstGeom prst="straightConnector1">
            <a:avLst/>
          </a:prstGeom>
          <a:noFill/>
          <a:ln cap="flat" cmpd="sng" w="28575">
            <a:solidFill>
              <a:schemeClr val="accent4"/>
            </a:solidFill>
            <a:prstDash val="solid"/>
            <a:round/>
            <a:headEnd len="sm" w="sm" type="none"/>
            <a:tailEnd len="sm" w="sm" type="none"/>
          </a:ln>
        </p:spPr>
      </p:cxnSp>
      <p:cxnSp>
        <p:nvCxnSpPr>
          <p:cNvPr id="303" name="Google Shape;303;p18"/>
          <p:cNvCxnSpPr/>
          <p:nvPr/>
        </p:nvCxnSpPr>
        <p:spPr>
          <a:xfrm>
            <a:off x="11350800" y="4019300"/>
            <a:ext cx="10000" cy="621600"/>
          </a:xfrm>
          <a:prstGeom prst="straightConnector1">
            <a:avLst/>
          </a:prstGeom>
          <a:noFill/>
          <a:ln cap="flat" cmpd="sng" w="28575">
            <a:solidFill>
              <a:srgbClr val="A64D79"/>
            </a:solidFill>
            <a:prstDash val="solid"/>
            <a:round/>
            <a:headEnd len="sm" w="sm" type="none"/>
            <a:tailEnd len="sm" w="sm" type="none"/>
          </a:ln>
        </p:spPr>
      </p:cxnSp>
      <p:sp>
        <p:nvSpPr>
          <p:cNvPr id="304" name="Google Shape;304;p18"/>
          <p:cNvSpPr txBox="1"/>
          <p:nvPr>
            <p:ph type="title"/>
          </p:nvPr>
        </p:nvSpPr>
        <p:spPr>
          <a:xfrm>
            <a:off x="329100" y="266233"/>
            <a:ext cx="11031600" cy="76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rgbClr val="993365"/>
              </a:buClr>
              <a:buSzPts val="2800"/>
              <a:buFont typeface="Helvetica Neue"/>
              <a:buNone/>
            </a:pPr>
            <a:r>
              <a:rPr lang="en">
                <a:solidFill>
                  <a:srgbClr val="993365"/>
                </a:solidFill>
                <a:latin typeface="Helvetica Neue"/>
                <a:ea typeface="Helvetica Neue"/>
                <a:cs typeface="Helvetica Neue"/>
                <a:sym typeface="Helvetica Neue"/>
              </a:rPr>
              <a:t>KEY DEFINITIONS</a:t>
            </a:r>
            <a:endParaRPr/>
          </a:p>
          <a:p>
            <a:pPr indent="0" lvl="0" marL="0" rtl="0" algn="l">
              <a:lnSpc>
                <a:spcPct val="100000"/>
              </a:lnSpc>
              <a:spcBef>
                <a:spcPts val="0"/>
              </a:spcBef>
              <a:spcAft>
                <a:spcPts val="0"/>
              </a:spcAft>
              <a:buClr>
                <a:schemeClr val="dk1"/>
              </a:buClr>
              <a:buSzPts val="2800"/>
              <a:buFont typeface="Calibri"/>
              <a:buNone/>
            </a:pPr>
            <a:r>
              <a:t/>
            </a:r>
            <a:endParaRPr>
              <a:solidFill>
                <a:srgbClr val="FFFFFF"/>
              </a:solidFill>
              <a:latin typeface="Open Sans"/>
              <a:ea typeface="Open Sans"/>
              <a:cs typeface="Open Sans"/>
              <a:sym typeface="Open Sans"/>
            </a:endParaRPr>
          </a:p>
        </p:txBody>
      </p:sp>
      <p:cxnSp>
        <p:nvCxnSpPr>
          <p:cNvPr id="305" name="Google Shape;305;p18"/>
          <p:cNvCxnSpPr/>
          <p:nvPr/>
        </p:nvCxnSpPr>
        <p:spPr>
          <a:xfrm flipH="1" rot="10800000">
            <a:off x="456500" y="1031533"/>
            <a:ext cx="8302000" cy="9200"/>
          </a:xfrm>
          <a:prstGeom prst="straightConnector1">
            <a:avLst/>
          </a:prstGeom>
          <a:noFill/>
          <a:ln cap="flat" cmpd="sng" w="38100">
            <a:solidFill>
              <a:srgbClr val="F9D380"/>
            </a:solidFill>
            <a:prstDash val="solid"/>
            <a:round/>
            <a:headEnd len="sm" w="sm" type="none"/>
            <a:tailEnd len="sm" w="sm" type="none"/>
          </a:ln>
        </p:spPr>
      </p:cxnSp>
      <p:sp>
        <p:nvSpPr>
          <p:cNvPr id="306" name="Google Shape;306;p18"/>
          <p:cNvSpPr/>
          <p:nvPr/>
        </p:nvSpPr>
        <p:spPr>
          <a:xfrm>
            <a:off x="1001550" y="4938783"/>
            <a:ext cx="2476800" cy="763500"/>
          </a:xfrm>
          <a:prstGeom prst="homePlate">
            <a:avLst>
              <a:gd fmla="val 50000" name="adj"/>
            </a:avLst>
          </a:prstGeom>
          <a:solidFill>
            <a:srgbClr val="B5CB83"/>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0" i="0" lang="en" sz="1867" u="none" cap="none" strike="noStrike">
                <a:solidFill>
                  <a:srgbClr val="272324"/>
                </a:solidFill>
                <a:latin typeface="Tahoma"/>
                <a:ea typeface="Tahoma"/>
                <a:cs typeface="Tahoma"/>
                <a:sym typeface="Tahoma"/>
              </a:rPr>
              <a:t>Women and Girls’ Empowerment</a:t>
            </a:r>
            <a:endParaRPr b="0" i="0" sz="1867" u="none" cap="none" strike="noStrike">
              <a:solidFill>
                <a:srgbClr val="272324"/>
              </a:solidFill>
              <a:latin typeface="Tahoma"/>
              <a:ea typeface="Tahoma"/>
              <a:cs typeface="Tahoma"/>
              <a:sym typeface="Tahoma"/>
            </a:endParaRPr>
          </a:p>
        </p:txBody>
      </p:sp>
      <p:cxnSp>
        <p:nvCxnSpPr>
          <p:cNvPr id="307" name="Google Shape;307;p18"/>
          <p:cNvCxnSpPr/>
          <p:nvPr/>
        </p:nvCxnSpPr>
        <p:spPr>
          <a:xfrm>
            <a:off x="11350850" y="4938775"/>
            <a:ext cx="9900" cy="621600"/>
          </a:xfrm>
          <a:prstGeom prst="straightConnector1">
            <a:avLst/>
          </a:prstGeom>
          <a:noFill/>
          <a:ln cap="flat" cmpd="sng" w="28575">
            <a:solidFill>
              <a:srgbClr val="B5CB83"/>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1000"/>
                                        <p:tgtEl>
                                          <p:spTgt spid="29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1000"/>
                                        <p:tgtEl>
                                          <p:spTgt spid="2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1000"/>
                                        <p:tgtEl>
                                          <p:spTgt spid="2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1000"/>
                                        <p:tgtEl>
                                          <p:spTgt spid="29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1000"/>
                                        <p:tgtEl>
                                          <p:spTgt spid="2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g11523ab5762_0_216"/>
          <p:cNvGrpSpPr/>
          <p:nvPr/>
        </p:nvGrpSpPr>
        <p:grpSpPr>
          <a:xfrm>
            <a:off x="2489280" y="405660"/>
            <a:ext cx="6046697" cy="6046697"/>
            <a:chOff x="1692867" y="1582"/>
            <a:chExt cx="6046697" cy="6046697"/>
          </a:xfrm>
        </p:grpSpPr>
        <p:sp>
          <p:nvSpPr>
            <p:cNvPr id="313" name="Google Shape;313;g11523ab5762_0_216"/>
            <p:cNvSpPr/>
            <p:nvPr/>
          </p:nvSpPr>
          <p:spPr>
            <a:xfrm>
              <a:off x="3749015" y="1582"/>
              <a:ext cx="1934400" cy="1934400"/>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g11523ab5762_0_216"/>
            <p:cNvSpPr txBox="1"/>
            <p:nvPr/>
          </p:nvSpPr>
          <p:spPr>
            <a:xfrm>
              <a:off x="4032299" y="284866"/>
              <a:ext cx="1367700" cy="13677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1" i="0" lang="en" sz="2000" u="none" cap="none" strike="noStrike">
                  <a:solidFill>
                    <a:schemeClr val="lt1"/>
                  </a:solidFill>
                  <a:latin typeface="Tahoma"/>
                  <a:ea typeface="Tahoma"/>
                  <a:cs typeface="Tahoma"/>
                  <a:sym typeface="Tahoma"/>
                </a:rPr>
                <a:t>Gender Norms</a:t>
              </a:r>
              <a:endParaRPr b="1" i="0" sz="1800" u="none" cap="none" strike="noStrike">
                <a:solidFill>
                  <a:srgbClr val="000000"/>
                </a:solidFill>
                <a:latin typeface="Tahoma"/>
                <a:ea typeface="Tahoma"/>
                <a:cs typeface="Tahoma"/>
                <a:sym typeface="Tahoma"/>
              </a:endParaRPr>
            </a:p>
          </p:txBody>
        </p:sp>
        <p:sp>
          <p:nvSpPr>
            <p:cNvPr id="315" name="Google Shape;315;g11523ab5762_0_216"/>
            <p:cNvSpPr/>
            <p:nvPr/>
          </p:nvSpPr>
          <p:spPr>
            <a:xfrm rot="2700000">
              <a:off x="5475963" y="1660073"/>
              <a:ext cx="515905" cy="652942"/>
            </a:xfrm>
            <a:prstGeom prst="rightArrow">
              <a:avLst>
                <a:gd fmla="val 60000" name="adj1"/>
                <a:gd fmla="val 50000" name="adj2"/>
              </a:avLst>
            </a:prstGeom>
            <a:solidFill>
              <a:srgbClr val="59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11523ab5762_0_216"/>
            <p:cNvSpPr txBox="1"/>
            <p:nvPr/>
          </p:nvSpPr>
          <p:spPr>
            <a:xfrm rot="2700000">
              <a:off x="5498714" y="1735924"/>
              <a:ext cx="361049" cy="3915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17" name="Google Shape;317;g11523ab5762_0_216"/>
            <p:cNvSpPr/>
            <p:nvPr/>
          </p:nvSpPr>
          <p:spPr>
            <a:xfrm>
              <a:off x="5805164" y="2057730"/>
              <a:ext cx="1934400" cy="1934400"/>
            </a:xfrm>
            <a:prstGeom prst="ellipse">
              <a:avLst/>
            </a:prstGeom>
            <a:solidFill>
              <a:srgbClr val="50C9B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11523ab5762_0_216"/>
            <p:cNvSpPr txBox="1"/>
            <p:nvPr/>
          </p:nvSpPr>
          <p:spPr>
            <a:xfrm>
              <a:off x="6088448" y="2341014"/>
              <a:ext cx="1367700" cy="13677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1" i="0" lang="en" sz="2000" u="none" cap="none" strike="noStrike">
                  <a:solidFill>
                    <a:schemeClr val="lt1"/>
                  </a:solidFill>
                  <a:latin typeface="Tahoma"/>
                  <a:ea typeface="Tahoma"/>
                  <a:cs typeface="Tahoma"/>
                  <a:sym typeface="Tahoma"/>
                </a:rPr>
                <a:t>Roles and Behaviour</a:t>
              </a:r>
              <a:endParaRPr b="1" i="0" sz="1800" u="none" cap="none" strike="noStrike">
                <a:solidFill>
                  <a:srgbClr val="000000"/>
                </a:solidFill>
                <a:latin typeface="Tahoma"/>
                <a:ea typeface="Tahoma"/>
                <a:cs typeface="Tahoma"/>
                <a:sym typeface="Tahoma"/>
              </a:endParaRPr>
            </a:p>
          </p:txBody>
        </p:sp>
        <p:sp>
          <p:nvSpPr>
            <p:cNvPr id="319" name="Google Shape;319;g11523ab5762_0_216"/>
            <p:cNvSpPr/>
            <p:nvPr/>
          </p:nvSpPr>
          <p:spPr>
            <a:xfrm rot="8100000">
              <a:off x="5496630" y="3716158"/>
              <a:ext cx="515905" cy="652942"/>
            </a:xfrm>
            <a:prstGeom prst="rightArrow">
              <a:avLst>
                <a:gd fmla="val 60000" name="adj1"/>
                <a:gd fmla="val 50000" name="adj2"/>
              </a:avLst>
            </a:prstGeom>
            <a:solidFill>
              <a:srgbClr val="50C9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11523ab5762_0_216"/>
            <p:cNvSpPr txBox="1"/>
            <p:nvPr/>
          </p:nvSpPr>
          <p:spPr>
            <a:xfrm rot="-2700000">
              <a:off x="5628727" y="3792144"/>
              <a:ext cx="361049" cy="3915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21" name="Google Shape;321;g11523ab5762_0_216"/>
            <p:cNvSpPr/>
            <p:nvPr/>
          </p:nvSpPr>
          <p:spPr>
            <a:xfrm>
              <a:off x="3749015" y="4113879"/>
              <a:ext cx="1934400" cy="1934400"/>
            </a:xfrm>
            <a:prstGeom prst="ellipse">
              <a:avLst/>
            </a:prstGeom>
            <a:solidFill>
              <a:srgbClr val="48BD6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11523ab5762_0_216"/>
            <p:cNvSpPr txBox="1"/>
            <p:nvPr/>
          </p:nvSpPr>
          <p:spPr>
            <a:xfrm>
              <a:off x="3889112" y="4397172"/>
              <a:ext cx="1654200" cy="13677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1" i="0" lang="en" sz="2000" u="none" cap="none" strike="noStrike">
                  <a:solidFill>
                    <a:schemeClr val="lt1"/>
                  </a:solidFill>
                  <a:latin typeface="Tahoma"/>
                  <a:ea typeface="Tahoma"/>
                  <a:cs typeface="Tahoma"/>
                  <a:sym typeface="Tahoma"/>
                </a:rPr>
                <a:t>Gender Stereotypes</a:t>
              </a:r>
              <a:endParaRPr b="1" i="0" sz="1800" u="none" cap="none" strike="noStrike">
                <a:solidFill>
                  <a:srgbClr val="000000"/>
                </a:solidFill>
                <a:latin typeface="Tahoma"/>
                <a:ea typeface="Tahoma"/>
                <a:cs typeface="Tahoma"/>
                <a:sym typeface="Tahoma"/>
              </a:endParaRPr>
            </a:p>
          </p:txBody>
        </p:sp>
        <p:sp>
          <p:nvSpPr>
            <p:cNvPr id="323" name="Google Shape;323;g11523ab5762_0_216"/>
            <p:cNvSpPr/>
            <p:nvPr/>
          </p:nvSpPr>
          <p:spPr>
            <a:xfrm rot="-8100000">
              <a:off x="3440544" y="3736825"/>
              <a:ext cx="515905" cy="652942"/>
            </a:xfrm>
            <a:prstGeom prst="rightArrow">
              <a:avLst>
                <a:gd fmla="val 60000" name="adj1"/>
                <a:gd fmla="val 50000" name="adj2"/>
              </a:avLst>
            </a:prstGeom>
            <a:solidFill>
              <a:srgbClr val="48BD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11523ab5762_0_216"/>
            <p:cNvSpPr txBox="1"/>
            <p:nvPr/>
          </p:nvSpPr>
          <p:spPr>
            <a:xfrm rot="2700000">
              <a:off x="3572660" y="3922168"/>
              <a:ext cx="361049" cy="3915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25" name="Google Shape;325;g11523ab5762_0_216"/>
            <p:cNvSpPr/>
            <p:nvPr/>
          </p:nvSpPr>
          <p:spPr>
            <a:xfrm>
              <a:off x="1692867" y="2057730"/>
              <a:ext cx="1934400" cy="1934400"/>
            </a:xfrm>
            <a:prstGeom prst="ellipse">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g11523ab5762_0_216"/>
            <p:cNvSpPr txBox="1"/>
            <p:nvPr/>
          </p:nvSpPr>
          <p:spPr>
            <a:xfrm>
              <a:off x="1704062" y="2341022"/>
              <a:ext cx="1999500" cy="13677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1600"/>
                <a:buFont typeface="Arial"/>
                <a:buNone/>
              </a:pPr>
              <a:r>
                <a:rPr b="1" i="0" lang="en" sz="2000" u="none" cap="none" strike="noStrike">
                  <a:solidFill>
                    <a:schemeClr val="lt1"/>
                  </a:solidFill>
                  <a:latin typeface="Tahoma"/>
                  <a:ea typeface="Tahoma"/>
                  <a:cs typeface="Tahoma"/>
                  <a:sym typeface="Tahoma"/>
                </a:rPr>
                <a:t>Gender Discrimination  </a:t>
              </a:r>
              <a:endParaRPr b="1" i="0" sz="2000" u="none" cap="none" strike="noStrike">
                <a:solidFill>
                  <a:schemeClr val="lt1"/>
                </a:solidFill>
                <a:latin typeface="Tahoma"/>
                <a:ea typeface="Tahoma"/>
                <a:cs typeface="Tahoma"/>
                <a:sym typeface="Tahoma"/>
              </a:endParaRPr>
            </a:p>
            <a:p>
              <a:pPr indent="0" lvl="0" marL="0" marR="0" rtl="0" algn="ctr">
                <a:lnSpc>
                  <a:spcPct val="90000"/>
                </a:lnSpc>
                <a:spcBef>
                  <a:spcPts val="0"/>
                </a:spcBef>
                <a:spcAft>
                  <a:spcPts val="0"/>
                </a:spcAft>
                <a:buClr>
                  <a:srgbClr val="000000"/>
                </a:buClr>
                <a:buSzPts val="1600"/>
                <a:buFont typeface="Arial"/>
                <a:buNone/>
              </a:pPr>
              <a:r>
                <a:rPr b="1" i="0" lang="en" sz="2000" u="none" cap="none" strike="noStrike">
                  <a:solidFill>
                    <a:schemeClr val="lt1"/>
                  </a:solidFill>
                  <a:latin typeface="Tahoma"/>
                  <a:ea typeface="Tahoma"/>
                  <a:cs typeface="Tahoma"/>
                  <a:sym typeface="Tahoma"/>
                </a:rPr>
                <a:t>and Bias</a:t>
              </a:r>
              <a:endParaRPr b="1" i="0" sz="1800" u="none" cap="none" strike="noStrike">
                <a:solidFill>
                  <a:srgbClr val="000000"/>
                </a:solidFill>
                <a:latin typeface="Tahoma"/>
                <a:ea typeface="Tahoma"/>
                <a:cs typeface="Tahoma"/>
                <a:sym typeface="Tahoma"/>
              </a:endParaRPr>
            </a:p>
          </p:txBody>
        </p:sp>
        <p:sp>
          <p:nvSpPr>
            <p:cNvPr id="327" name="Google Shape;327;g11523ab5762_0_216"/>
            <p:cNvSpPr/>
            <p:nvPr/>
          </p:nvSpPr>
          <p:spPr>
            <a:xfrm rot="-2700000">
              <a:off x="3419877" y="1680740"/>
              <a:ext cx="515905" cy="652942"/>
            </a:xfrm>
            <a:prstGeom prst="rightArrow">
              <a:avLst>
                <a:gd fmla="val 60000" name="adj1"/>
                <a:gd fmla="val 50000" name="adj2"/>
              </a:avLst>
            </a:prstGeom>
            <a:solidFill>
              <a:srgbClr val="6FA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g11523ab5762_0_216"/>
            <p:cNvSpPr txBox="1"/>
            <p:nvPr/>
          </p:nvSpPr>
          <p:spPr>
            <a:xfrm rot="-2700000">
              <a:off x="3442483" y="1866092"/>
              <a:ext cx="361049" cy="3915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grpSp>
      <p:sp>
        <p:nvSpPr>
          <p:cNvPr id="329" name="Google Shape;329;g11523ab5762_0_216"/>
          <p:cNvSpPr txBox="1"/>
          <p:nvPr/>
        </p:nvSpPr>
        <p:spPr>
          <a:xfrm>
            <a:off x="6464709" y="487614"/>
            <a:ext cx="35100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ahoma"/>
                <a:ea typeface="Tahoma"/>
                <a:cs typeface="Tahoma"/>
                <a:sym typeface="Tahoma"/>
              </a:rPr>
              <a:t>Men should drive, rather than women. </a:t>
            </a:r>
            <a:endParaRPr b="1" i="0" sz="1500" u="none" cap="none" strike="noStrike">
              <a:solidFill>
                <a:srgbClr val="000000"/>
              </a:solidFill>
              <a:latin typeface="Tahoma"/>
              <a:ea typeface="Tahoma"/>
              <a:cs typeface="Tahoma"/>
              <a:sym typeface="Tahoma"/>
            </a:endParaRPr>
          </a:p>
        </p:txBody>
      </p:sp>
      <p:sp>
        <p:nvSpPr>
          <p:cNvPr id="330" name="Google Shape;330;g11523ab5762_0_216"/>
          <p:cNvSpPr txBox="1"/>
          <p:nvPr/>
        </p:nvSpPr>
        <p:spPr>
          <a:xfrm>
            <a:off x="8417028" y="3914192"/>
            <a:ext cx="3510000" cy="8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ahoma"/>
                <a:ea typeface="Tahoma"/>
                <a:cs typeface="Tahoma"/>
                <a:sym typeface="Tahoma"/>
              </a:rPr>
              <a:t>Women don’t spend a lot of time driving and are not seen driving very often.</a:t>
            </a:r>
            <a:endParaRPr b="1" i="0" sz="1500" u="none" cap="none" strike="noStrike">
              <a:solidFill>
                <a:srgbClr val="000000"/>
              </a:solidFill>
              <a:latin typeface="Tahoma"/>
              <a:ea typeface="Tahoma"/>
              <a:cs typeface="Tahoma"/>
              <a:sym typeface="Tahoma"/>
            </a:endParaRPr>
          </a:p>
        </p:txBody>
      </p:sp>
      <p:sp>
        <p:nvSpPr>
          <p:cNvPr id="331" name="Google Shape;331;g11523ab5762_0_216"/>
          <p:cNvSpPr txBox="1"/>
          <p:nvPr/>
        </p:nvSpPr>
        <p:spPr>
          <a:xfrm>
            <a:off x="6312290" y="6180906"/>
            <a:ext cx="35100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ahoma"/>
                <a:ea typeface="Tahoma"/>
                <a:cs typeface="Tahoma"/>
                <a:sym typeface="Tahoma"/>
              </a:rPr>
              <a:t>“Women are bad drivers”</a:t>
            </a:r>
            <a:endParaRPr b="1" i="0" sz="1500" u="none" cap="none" strike="noStrike">
              <a:solidFill>
                <a:srgbClr val="000000"/>
              </a:solidFill>
              <a:latin typeface="Tahoma"/>
              <a:ea typeface="Tahoma"/>
              <a:cs typeface="Tahoma"/>
              <a:sym typeface="Tahoma"/>
            </a:endParaRPr>
          </a:p>
        </p:txBody>
      </p:sp>
      <p:sp>
        <p:nvSpPr>
          <p:cNvPr id="332" name="Google Shape;332;g11523ab5762_0_216"/>
          <p:cNvSpPr txBox="1"/>
          <p:nvPr/>
        </p:nvSpPr>
        <p:spPr>
          <a:xfrm>
            <a:off x="722466" y="1689407"/>
            <a:ext cx="3510000" cy="8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ahoma"/>
                <a:ea typeface="Tahoma"/>
                <a:cs typeface="Tahoma"/>
                <a:sym typeface="Tahoma"/>
              </a:rPr>
              <a:t>Women are excluded from roles involving driving (taxi, paramedic, police).</a:t>
            </a:r>
            <a:endParaRPr b="1" i="0" sz="1500" u="none" cap="none" strike="noStrike">
              <a:solidFill>
                <a:srgbClr val="00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2"/>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38" name="Google Shape;338;p22"/>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39" name="Google Shape;339;p22"/>
          <p:cNvSpPr txBox="1"/>
          <p:nvPr/>
        </p:nvSpPr>
        <p:spPr>
          <a:xfrm>
            <a:off x="1868433" y="2410996"/>
            <a:ext cx="6114800" cy="561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272324"/>
                </a:solidFill>
                <a:latin typeface="Tahoma"/>
                <a:ea typeface="Tahoma"/>
                <a:cs typeface="Tahoma"/>
                <a:sym typeface="Tahoma"/>
              </a:rPr>
              <a:t>Terminology is a ‘tool, not a rule’</a:t>
            </a:r>
            <a:endParaRPr b="0" i="0" sz="2133" u="none" cap="none" strike="noStrike">
              <a:solidFill>
                <a:srgbClr val="272324"/>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40" name="Google Shape;340;p22"/>
          <p:cNvSpPr txBox="1"/>
          <p:nvPr/>
        </p:nvSpPr>
        <p:spPr>
          <a:xfrm>
            <a:off x="1868432" y="3429000"/>
            <a:ext cx="6361167" cy="1113741"/>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272324"/>
                </a:solidFill>
                <a:latin typeface="Tahoma"/>
                <a:ea typeface="Tahoma"/>
                <a:cs typeface="Tahoma"/>
                <a:sym typeface="Tahoma"/>
              </a:rPr>
              <a:t>Basic gender terminology establishes a shared understanding</a:t>
            </a:r>
            <a:endParaRPr b="0" i="0" sz="2133" u="none" cap="none" strike="noStrike">
              <a:solidFill>
                <a:srgbClr val="272324"/>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133"/>
              <a:buFont typeface="Arial"/>
              <a:buNone/>
            </a:pPr>
            <a:r>
              <a:t/>
            </a:r>
            <a:endParaRPr b="0" i="0" sz="2133" u="none" cap="none" strike="noStrike">
              <a:solidFill>
                <a:srgbClr val="000000"/>
              </a:solidFill>
              <a:latin typeface="Arial"/>
              <a:ea typeface="Arial"/>
              <a:cs typeface="Arial"/>
              <a:sym typeface="Arial"/>
            </a:endParaRPr>
          </a:p>
        </p:txBody>
      </p:sp>
      <p:sp>
        <p:nvSpPr>
          <p:cNvPr id="341" name="Google Shape;341;p22"/>
          <p:cNvSpPr txBox="1"/>
          <p:nvPr/>
        </p:nvSpPr>
        <p:spPr>
          <a:xfrm>
            <a:off x="1868433" y="4840933"/>
            <a:ext cx="6114800" cy="713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272324"/>
                </a:solidFill>
                <a:latin typeface="Tahoma"/>
                <a:ea typeface="Tahoma"/>
                <a:cs typeface="Tahoma"/>
                <a:sym typeface="Tahoma"/>
              </a:rPr>
              <a:t>Terminology varies across the sector</a:t>
            </a:r>
            <a:endParaRPr b="0" i="0" sz="2133" u="none" cap="none" strike="noStrike">
              <a:solidFill>
                <a:srgbClr val="272324"/>
              </a:solidFill>
              <a:latin typeface="Tahoma"/>
              <a:ea typeface="Tahoma"/>
              <a:cs typeface="Tahoma"/>
              <a:sym typeface="Tahoma"/>
            </a:endParaRPr>
          </a:p>
        </p:txBody>
      </p:sp>
      <p:sp>
        <p:nvSpPr>
          <p:cNvPr id="342" name="Google Shape;342;p22"/>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cxnSp>
        <p:nvCxnSpPr>
          <p:cNvPr id="343" name="Google Shape;343;p22"/>
          <p:cNvCxnSpPr/>
          <p:nvPr/>
        </p:nvCxnSpPr>
        <p:spPr>
          <a:xfrm>
            <a:off x="2015405" y="3067381"/>
            <a:ext cx="41192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344" name="Google Shape;344;p22"/>
          <p:cNvPicPr preferRelativeResize="0"/>
          <p:nvPr/>
        </p:nvPicPr>
        <p:blipFill rotWithShape="1">
          <a:blip r:embed="rId3">
            <a:alphaModFix/>
          </a:blip>
          <a:srcRect b="0" l="0" r="0" t="0"/>
          <a:stretch/>
        </p:blipFill>
        <p:spPr>
          <a:xfrm rot="10800000">
            <a:off x="777622" y="2283322"/>
            <a:ext cx="1007861" cy="1007861"/>
          </a:xfrm>
          <a:prstGeom prst="rect">
            <a:avLst/>
          </a:prstGeom>
          <a:noFill/>
          <a:ln>
            <a:noFill/>
          </a:ln>
        </p:spPr>
      </p:pic>
      <p:pic>
        <p:nvPicPr>
          <p:cNvPr descr="Circle with left arrow" id="345" name="Google Shape;345;p22"/>
          <p:cNvPicPr preferRelativeResize="0"/>
          <p:nvPr/>
        </p:nvPicPr>
        <p:blipFill rotWithShape="1">
          <a:blip r:embed="rId3">
            <a:alphaModFix/>
          </a:blip>
          <a:srcRect b="0" l="0" r="0" t="0"/>
          <a:stretch/>
        </p:blipFill>
        <p:spPr>
          <a:xfrm rot="10800000">
            <a:off x="772342" y="3399306"/>
            <a:ext cx="1007861" cy="1007861"/>
          </a:xfrm>
          <a:prstGeom prst="rect">
            <a:avLst/>
          </a:prstGeom>
          <a:noFill/>
          <a:ln>
            <a:noFill/>
          </a:ln>
        </p:spPr>
      </p:pic>
      <p:pic>
        <p:nvPicPr>
          <p:cNvPr descr="Circle with left arrow" id="346" name="Google Shape;346;p22"/>
          <p:cNvPicPr preferRelativeResize="0"/>
          <p:nvPr/>
        </p:nvPicPr>
        <p:blipFill rotWithShape="1">
          <a:blip r:embed="rId3">
            <a:alphaModFix/>
          </a:blip>
          <a:srcRect b="0" l="0" r="0" t="0"/>
          <a:stretch/>
        </p:blipFill>
        <p:spPr>
          <a:xfrm rot="10800000">
            <a:off x="783222" y="4546672"/>
            <a:ext cx="1007861" cy="1007861"/>
          </a:xfrm>
          <a:prstGeom prst="rect">
            <a:avLst/>
          </a:prstGeom>
          <a:noFill/>
          <a:ln>
            <a:noFill/>
          </a:ln>
        </p:spPr>
      </p:pic>
      <p:cxnSp>
        <p:nvCxnSpPr>
          <p:cNvPr id="347" name="Google Shape;347;p22"/>
          <p:cNvCxnSpPr/>
          <p:nvPr/>
        </p:nvCxnSpPr>
        <p:spPr>
          <a:xfrm>
            <a:off x="2015405" y="4461135"/>
            <a:ext cx="4119200" cy="0"/>
          </a:xfrm>
          <a:prstGeom prst="straightConnector1">
            <a:avLst/>
          </a:prstGeom>
          <a:noFill/>
          <a:ln cap="flat" cmpd="sng" w="9525">
            <a:solidFill>
              <a:srgbClr val="993365"/>
            </a:solidFill>
            <a:prstDash val="solid"/>
            <a:round/>
            <a:headEnd len="sm" w="sm" type="none"/>
            <a:tailEnd len="sm" w="sm" type="none"/>
          </a:ln>
        </p:spPr>
      </p:cxnSp>
      <p:cxnSp>
        <p:nvCxnSpPr>
          <p:cNvPr id="348" name="Google Shape;348;p22"/>
          <p:cNvCxnSpPr/>
          <p:nvPr/>
        </p:nvCxnSpPr>
        <p:spPr>
          <a:xfrm>
            <a:off x="2015405" y="5554533"/>
            <a:ext cx="4119200" cy="0"/>
          </a:xfrm>
          <a:prstGeom prst="straightConnector1">
            <a:avLst/>
          </a:prstGeom>
          <a:noFill/>
          <a:ln cap="flat" cmpd="sng" w="9525">
            <a:solidFill>
              <a:srgbClr val="993365"/>
            </a:solidFill>
            <a:prstDash val="solid"/>
            <a:round/>
            <a:headEnd len="sm" w="sm" type="none"/>
            <a:tailEnd len="sm" w="sm" type="none"/>
          </a:ln>
        </p:spPr>
      </p:cxnSp>
      <p:grpSp>
        <p:nvGrpSpPr>
          <p:cNvPr id="349" name="Google Shape;349;p22"/>
          <p:cNvGrpSpPr/>
          <p:nvPr/>
        </p:nvGrpSpPr>
        <p:grpSpPr>
          <a:xfrm>
            <a:off x="9555708" y="146304"/>
            <a:ext cx="2362380" cy="1971268"/>
            <a:chOff x="2573332" y="600903"/>
            <a:chExt cx="4314062" cy="3713070"/>
          </a:xfrm>
        </p:grpSpPr>
        <p:grpSp>
          <p:nvGrpSpPr>
            <p:cNvPr id="350" name="Google Shape;350;p22"/>
            <p:cNvGrpSpPr/>
            <p:nvPr/>
          </p:nvGrpSpPr>
          <p:grpSpPr>
            <a:xfrm>
              <a:off x="2573332" y="600903"/>
              <a:ext cx="3719824" cy="3713070"/>
              <a:chOff x="2573332" y="677103"/>
              <a:chExt cx="3719824" cy="3713070"/>
            </a:xfrm>
          </p:grpSpPr>
          <p:sp>
            <p:nvSpPr>
              <p:cNvPr id="351" name="Google Shape;351;p22"/>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2"/>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2"/>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2"/>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2"/>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6" name="Google Shape;356;p22"/>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2"/>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4"/>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63" name="Google Shape;363;p24"/>
          <p:cNvSpPr/>
          <p:nvPr/>
        </p:nvSpPr>
        <p:spPr>
          <a:xfrm>
            <a:off x="9364933" y="-687100"/>
            <a:ext cx="3045200" cy="3128800"/>
          </a:xfrm>
          <a:prstGeom prst="ellipse">
            <a:avLst/>
          </a:prstGeom>
          <a:gradFill>
            <a:gsLst>
              <a:gs pos="0">
                <a:srgbClr val="272324"/>
              </a:gs>
              <a:gs pos="100000">
                <a:srgbClr val="616D73"/>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64" name="Google Shape;364;p24"/>
          <p:cNvSpPr/>
          <p:nvPr/>
        </p:nvSpPr>
        <p:spPr>
          <a:xfrm>
            <a:off x="506000" y="449000"/>
            <a:ext cx="11180000" cy="59600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65" name="Google Shape;365;p24"/>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Helvetica Neue"/>
              <a:buNone/>
            </a:pPr>
            <a:r>
              <a:rPr lang="en">
                <a:latin typeface="Helvetica Neue"/>
                <a:ea typeface="Helvetica Neue"/>
                <a:cs typeface="Helvetica Neue"/>
                <a:sym typeface="Helvetica Neue"/>
              </a:rPr>
              <a:t>Session 3: </a:t>
            </a:r>
            <a:endParaRPr>
              <a:latin typeface="Helvetica Neue"/>
              <a:ea typeface="Helvetica Neue"/>
              <a:cs typeface="Helvetica Neue"/>
              <a:sym typeface="Helvetica Neue"/>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366" name="Google Shape;366;p24"/>
          <p:cNvSpPr txBox="1"/>
          <p:nvPr/>
        </p:nvSpPr>
        <p:spPr>
          <a:xfrm>
            <a:off x="1874633" y="3485256"/>
            <a:ext cx="8442733" cy="9416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Gender Equality and Change</a:t>
            </a:r>
            <a:endParaRPr b="0" i="0" sz="1867" u="none" cap="none" strike="noStrike">
              <a:solidFill>
                <a:srgbClr val="000000"/>
              </a:solidFill>
              <a:latin typeface="Helvetica Neue"/>
              <a:ea typeface="Helvetica Neue"/>
              <a:cs typeface="Helvetica Neue"/>
              <a:sym typeface="Helvetica Neue"/>
            </a:endParaRPr>
          </a:p>
        </p:txBody>
      </p:sp>
      <p:sp>
        <p:nvSpPr>
          <p:cNvPr id="367" name="Google Shape;367;p24"/>
          <p:cNvSpPr txBox="1"/>
          <p:nvPr/>
        </p:nvSpPr>
        <p:spPr>
          <a:xfrm>
            <a:off x="2519567" y="4449400"/>
            <a:ext cx="7055200" cy="6632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667"/>
              <a:buFont typeface="Arial"/>
              <a:buNone/>
            </a:pPr>
            <a:r>
              <a:rPr b="0" i="0" lang="en" sz="2667" u="none" cap="none" strike="noStrike">
                <a:solidFill>
                  <a:srgbClr val="993365"/>
                </a:solidFill>
                <a:latin typeface="Helvetica Neue"/>
                <a:ea typeface="Helvetica Neue"/>
                <a:cs typeface="Helvetica Neue"/>
                <a:sym typeface="Helvetica Neue"/>
              </a:rPr>
              <a:t>Understanding Transformative Change</a:t>
            </a:r>
            <a:endParaRPr b="0" i="0" sz="2667" u="none" cap="none" strike="noStrike">
              <a:solidFill>
                <a:srgbClr val="993365"/>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5"/>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373" name="Google Shape;373;p25"/>
          <p:cNvPicPr preferRelativeResize="0"/>
          <p:nvPr/>
        </p:nvPicPr>
        <p:blipFill rotWithShape="1">
          <a:blip r:embed="rId3">
            <a:alphaModFix/>
          </a:blip>
          <a:srcRect b="0" l="0" r="0" t="0"/>
          <a:stretch/>
        </p:blipFill>
        <p:spPr>
          <a:xfrm>
            <a:off x="2503253" y="3325239"/>
            <a:ext cx="1325748" cy="1325751"/>
          </a:xfrm>
          <a:prstGeom prst="rect">
            <a:avLst/>
          </a:prstGeom>
          <a:noFill/>
          <a:ln>
            <a:noFill/>
          </a:ln>
        </p:spPr>
      </p:pic>
      <p:sp>
        <p:nvSpPr>
          <p:cNvPr id="374" name="Google Shape;374;p25"/>
          <p:cNvSpPr txBox="1"/>
          <p:nvPr>
            <p:ph type="title"/>
          </p:nvPr>
        </p:nvSpPr>
        <p:spPr>
          <a:xfrm>
            <a:off x="563802" y="461354"/>
            <a:ext cx="7543800" cy="132575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lt1"/>
              </a:buClr>
              <a:buSzPts val="2800"/>
              <a:buFont typeface="Helvetica Neue"/>
              <a:buNone/>
            </a:pPr>
            <a:r>
              <a:rPr lang="en" sz="5333">
                <a:solidFill>
                  <a:schemeClr val="lt1"/>
                </a:solidFill>
                <a:latin typeface="Helvetica Neue"/>
                <a:ea typeface="Helvetica Neue"/>
                <a:cs typeface="Helvetica Neue"/>
                <a:sym typeface="Helvetica Neue"/>
              </a:rPr>
              <a:t>Learning </a:t>
            </a:r>
            <a:r>
              <a:rPr lang="en" sz="5333">
                <a:solidFill>
                  <a:srgbClr val="63763E"/>
                </a:solidFill>
                <a:latin typeface="Helvetica Neue"/>
                <a:ea typeface="Helvetica Neue"/>
                <a:cs typeface="Helvetica Neue"/>
                <a:sym typeface="Helvetica Neue"/>
              </a:rPr>
              <a:t>Objectives</a:t>
            </a:r>
            <a:endParaRPr/>
          </a:p>
        </p:txBody>
      </p:sp>
      <p:sp>
        <p:nvSpPr>
          <p:cNvPr id="375" name="Google Shape;375;p25"/>
          <p:cNvSpPr txBox="1"/>
          <p:nvPr/>
        </p:nvSpPr>
        <p:spPr>
          <a:xfrm>
            <a:off x="4383152" y="3172575"/>
            <a:ext cx="6612924" cy="1478415"/>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2133"/>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To gain a deeper understanding, beyond terminology, of gender equality concepts.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6"/>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81" name="Google Shape;381;p26"/>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3A4888"/>
              </a:buClr>
              <a:buSzPts val="2800"/>
              <a:buFont typeface="Proxima Nova"/>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382" name="Google Shape;382;p26"/>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383" name="Google Shape;383;p26"/>
          <p:cNvPicPr preferRelativeResize="0"/>
          <p:nvPr/>
        </p:nvPicPr>
        <p:blipFill rotWithShape="1">
          <a:blip r:embed="rId3">
            <a:alphaModFix/>
          </a:blip>
          <a:srcRect b="0" l="0" r="0" t="0"/>
          <a:stretch/>
        </p:blipFill>
        <p:spPr>
          <a:xfrm>
            <a:off x="594073" y="2880969"/>
            <a:ext cx="1018239" cy="1018239"/>
          </a:xfrm>
          <a:prstGeom prst="rect">
            <a:avLst/>
          </a:prstGeom>
          <a:noFill/>
          <a:ln>
            <a:noFill/>
          </a:ln>
        </p:spPr>
      </p:pic>
      <p:graphicFrame>
        <p:nvGraphicFramePr>
          <p:cNvPr id="384" name="Google Shape;384;p26"/>
          <p:cNvGraphicFramePr/>
          <p:nvPr/>
        </p:nvGraphicFramePr>
        <p:xfrm>
          <a:off x="594072" y="2569611"/>
          <a:ext cx="3000000" cy="3000000"/>
        </p:xfrm>
        <a:graphic>
          <a:graphicData uri="http://schemas.openxmlformats.org/drawingml/2006/table">
            <a:tbl>
              <a:tblPr>
                <a:noFill/>
                <a:tableStyleId>{21B30AAD-9E28-4ACD-AFA5-8F22A86A285C}</a:tableStyleId>
              </a:tblPr>
              <a:tblGrid>
                <a:gridCol w="1063050"/>
                <a:gridCol w="9224900"/>
              </a:tblGrid>
              <a:tr h="185897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lang="en" sz="2100" u="none" cap="none" strike="noStrike">
                          <a:solidFill>
                            <a:schemeClr val="dk1"/>
                          </a:solidFill>
                          <a:latin typeface="Tahoma"/>
                          <a:ea typeface="Tahoma"/>
                          <a:cs typeface="Tahoma"/>
                          <a:sym typeface="Tahoma"/>
                        </a:rPr>
                        <a:t>Learning terminology is just one part of the skills needed to advance gender equality in your programming, this session will help participants understand the concepts behind the change you are proposing/supporting.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Open Sans"/>
                        <a:ea typeface="Open Sans"/>
                        <a:cs typeface="Open Sans"/>
                        <a:sym typeface="Open Sans"/>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23c55e03db7_0_0"/>
          <p:cNvSpPr/>
          <p:nvPr/>
        </p:nvSpPr>
        <p:spPr>
          <a:xfrm>
            <a:off x="0" y="0"/>
            <a:ext cx="5605200" cy="68580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390" name="Google Shape;390;g23c55e03db7_0_0"/>
          <p:cNvSpPr txBox="1"/>
          <p:nvPr>
            <p:ph type="title"/>
          </p:nvPr>
        </p:nvSpPr>
        <p:spPr>
          <a:xfrm>
            <a:off x="180400" y="2845433"/>
            <a:ext cx="5244300" cy="2929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FFFFFF"/>
              </a:buClr>
              <a:buSzPts val="2800"/>
              <a:buFont typeface="Helvetica Neue"/>
              <a:buNone/>
            </a:pPr>
            <a:r>
              <a:rPr lang="en" sz="4933">
                <a:solidFill>
                  <a:srgbClr val="FFFFFF"/>
                </a:solidFill>
                <a:latin typeface="Helvetica Neue"/>
                <a:ea typeface="Helvetica Neue"/>
                <a:cs typeface="Helvetica Neue"/>
                <a:sym typeface="Helvetica Neue"/>
              </a:rPr>
              <a:t>Gender </a:t>
            </a:r>
            <a:endParaRPr sz="4933">
              <a:solidFill>
                <a:srgbClr val="FFFFFF"/>
              </a:solidFill>
              <a:latin typeface="Helvetica Neue"/>
              <a:ea typeface="Helvetica Neue"/>
              <a:cs typeface="Helvetica Neue"/>
              <a:sym typeface="Helvetica Neue"/>
            </a:endParaRPr>
          </a:p>
          <a:p>
            <a:pPr indent="0" lvl="0" marL="0" rtl="0" algn="ctr">
              <a:lnSpc>
                <a:spcPct val="100000"/>
              </a:lnSpc>
              <a:spcBef>
                <a:spcPts val="0"/>
              </a:spcBef>
              <a:spcAft>
                <a:spcPts val="0"/>
              </a:spcAft>
              <a:buClr>
                <a:srgbClr val="FFFFFF"/>
              </a:buClr>
              <a:buSzPts val="2800"/>
              <a:buFont typeface="Helvetica Neue"/>
              <a:buNone/>
            </a:pPr>
            <a:r>
              <a:rPr lang="en" sz="4933">
                <a:solidFill>
                  <a:srgbClr val="FFFFFF"/>
                </a:solidFill>
                <a:latin typeface="Helvetica Neue"/>
                <a:ea typeface="Helvetica Neue"/>
                <a:cs typeface="Helvetica Neue"/>
                <a:sym typeface="Helvetica Neue"/>
              </a:rPr>
              <a:t>Transformative </a:t>
            </a:r>
            <a:endParaRPr sz="4933">
              <a:solidFill>
                <a:srgbClr val="FFFFFF"/>
              </a:solidFill>
              <a:latin typeface="Helvetica Neue"/>
              <a:ea typeface="Helvetica Neue"/>
              <a:cs typeface="Helvetica Neue"/>
              <a:sym typeface="Helvetica Neue"/>
            </a:endParaRPr>
          </a:p>
          <a:p>
            <a:pPr indent="0" lvl="0" marL="0" rtl="0" algn="ctr">
              <a:lnSpc>
                <a:spcPct val="100000"/>
              </a:lnSpc>
              <a:spcBef>
                <a:spcPts val="0"/>
              </a:spcBef>
              <a:spcAft>
                <a:spcPts val="0"/>
              </a:spcAft>
              <a:buClr>
                <a:srgbClr val="FFFFFF"/>
              </a:buClr>
              <a:buSzPts val="2800"/>
              <a:buFont typeface="Helvetica Neue"/>
              <a:buNone/>
            </a:pPr>
            <a:r>
              <a:rPr lang="en" sz="4933">
                <a:solidFill>
                  <a:srgbClr val="FFFFFF"/>
                </a:solidFill>
                <a:latin typeface="Helvetica Neue"/>
                <a:ea typeface="Helvetica Neue"/>
                <a:cs typeface="Helvetica Neue"/>
                <a:sym typeface="Helvetica Neue"/>
              </a:rPr>
              <a:t>Change</a:t>
            </a:r>
            <a:endParaRPr sz="4933">
              <a:solidFill>
                <a:srgbClr val="FFFFFF"/>
              </a:solidFill>
              <a:latin typeface="Helvetica Neue"/>
              <a:ea typeface="Helvetica Neue"/>
              <a:cs typeface="Helvetica Neue"/>
              <a:sym typeface="Helvetica Neue"/>
            </a:endParaRPr>
          </a:p>
        </p:txBody>
      </p:sp>
      <p:sp>
        <p:nvSpPr>
          <p:cNvPr id="391" name="Google Shape;391;g23c55e03db7_0_0"/>
          <p:cNvSpPr/>
          <p:nvPr/>
        </p:nvSpPr>
        <p:spPr>
          <a:xfrm>
            <a:off x="6178567" y="679433"/>
            <a:ext cx="5244300" cy="50955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8627"/>
              </a:srgbClr>
            </a:outerShdw>
          </a:effectLst>
        </p:spPr>
        <p:txBody>
          <a:bodyPr anchorCtr="0" anchor="ctr" bIns="121900" lIns="121900" spcFirstLastPara="1" rIns="121900" wrap="square" tIns="121900">
            <a:noAutofit/>
          </a:bodyPr>
          <a:lstStyle/>
          <a:p>
            <a:pPr indent="0" lvl="0" marL="0" marR="0" rtl="0" algn="l">
              <a:lnSpc>
                <a:spcPct val="114000"/>
              </a:lnSpc>
              <a:spcBef>
                <a:spcPts val="1600"/>
              </a:spcBef>
              <a:spcAft>
                <a:spcPts val="1600"/>
              </a:spcAft>
              <a:buClr>
                <a:srgbClr val="000000"/>
              </a:buClr>
              <a:buSzPts val="2533"/>
              <a:buFont typeface="Arial"/>
              <a:buNone/>
            </a:pPr>
            <a:r>
              <a:t/>
            </a:r>
            <a:endParaRPr b="0" i="0" sz="2533" u="none" cap="none" strike="noStrike">
              <a:solidFill>
                <a:schemeClr val="dk1"/>
              </a:solidFill>
              <a:latin typeface="Open Sans"/>
              <a:ea typeface="Open Sans"/>
              <a:cs typeface="Open Sans"/>
              <a:sym typeface="Open Sans"/>
            </a:endParaRPr>
          </a:p>
        </p:txBody>
      </p:sp>
      <p:sp>
        <p:nvSpPr>
          <p:cNvPr id="392" name="Google Shape;392;g23c55e03db7_0_0"/>
          <p:cNvSpPr/>
          <p:nvPr/>
        </p:nvSpPr>
        <p:spPr>
          <a:xfrm>
            <a:off x="8038633" y="5010767"/>
            <a:ext cx="1609200" cy="1609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93" name="Google Shape;393;g23c55e03db7_0_0"/>
          <p:cNvSpPr txBox="1"/>
          <p:nvPr/>
        </p:nvSpPr>
        <p:spPr>
          <a:xfrm>
            <a:off x="6481967" y="1785033"/>
            <a:ext cx="4637700" cy="35445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4000"/>
              </a:lnSpc>
              <a:spcBef>
                <a:spcPts val="1600"/>
              </a:spcBef>
              <a:spcAft>
                <a:spcPts val="0"/>
              </a:spcAft>
              <a:buClr>
                <a:srgbClr val="000000"/>
              </a:buClr>
              <a:buSzPts val="2133"/>
              <a:buFont typeface="Arial"/>
              <a:buNone/>
            </a:pPr>
            <a:r>
              <a:rPr b="0" i="0" lang="en" sz="2133" u="none" cap="none" strike="noStrike">
                <a:solidFill>
                  <a:schemeClr val="dk1"/>
                </a:solidFill>
                <a:latin typeface="Tahoma"/>
                <a:ea typeface="Tahoma"/>
                <a:cs typeface="Tahoma"/>
                <a:sym typeface="Tahoma"/>
              </a:rPr>
              <a:t>Gender transformative change is defined as a deep </a:t>
            </a:r>
            <a:r>
              <a:rPr b="1" i="0" lang="en" sz="2133" u="none" cap="none" strike="noStrike">
                <a:solidFill>
                  <a:srgbClr val="3A4888"/>
                </a:solidFill>
                <a:latin typeface="Tahoma"/>
                <a:ea typeface="Tahoma"/>
                <a:cs typeface="Tahoma"/>
                <a:sym typeface="Tahoma"/>
              </a:rPr>
              <a:t>structural change </a:t>
            </a:r>
            <a:r>
              <a:rPr b="0" i="0" lang="en" sz="2133" u="none" cap="none" strike="noStrike">
                <a:solidFill>
                  <a:schemeClr val="dk1"/>
                </a:solidFill>
                <a:latin typeface="Tahoma"/>
                <a:ea typeface="Tahoma"/>
                <a:cs typeface="Tahoma"/>
                <a:sym typeface="Tahoma"/>
              </a:rPr>
              <a:t>achieved by addressing the </a:t>
            </a:r>
            <a:r>
              <a:rPr b="1" i="0" lang="en" sz="2133" u="none" cap="none" strike="noStrike">
                <a:solidFill>
                  <a:srgbClr val="3A4888"/>
                </a:solidFill>
                <a:latin typeface="Tahoma"/>
                <a:ea typeface="Tahoma"/>
                <a:cs typeface="Tahoma"/>
                <a:sym typeface="Tahoma"/>
              </a:rPr>
              <a:t>root causes </a:t>
            </a:r>
            <a:r>
              <a:rPr b="0" i="0" lang="en" sz="2133" u="none" cap="none" strike="noStrike">
                <a:solidFill>
                  <a:schemeClr val="dk1"/>
                </a:solidFill>
                <a:latin typeface="Tahoma"/>
                <a:ea typeface="Tahoma"/>
                <a:cs typeface="Tahoma"/>
                <a:sym typeface="Tahoma"/>
              </a:rPr>
              <a:t>of gender inequality. </a:t>
            </a:r>
            <a:endParaRPr b="0" i="0" sz="2133" u="none" cap="none" strike="noStrike">
              <a:solidFill>
                <a:schemeClr val="dk1"/>
              </a:solidFill>
              <a:latin typeface="Tahoma"/>
              <a:ea typeface="Tahoma"/>
              <a:cs typeface="Tahoma"/>
              <a:sym typeface="Tahoma"/>
            </a:endParaRPr>
          </a:p>
          <a:p>
            <a:pPr indent="0" lvl="0" marL="0" marR="0" rtl="0" algn="ctr">
              <a:lnSpc>
                <a:spcPct val="114000"/>
              </a:lnSpc>
              <a:spcBef>
                <a:spcPts val="1600"/>
              </a:spcBef>
              <a:spcAft>
                <a:spcPts val="0"/>
              </a:spcAft>
              <a:buClr>
                <a:srgbClr val="000000"/>
              </a:buClr>
              <a:buSzPts val="1067"/>
              <a:buFont typeface="Arial"/>
              <a:buNone/>
            </a:pPr>
            <a:r>
              <a:rPr b="0" i="0" lang="en" sz="1067" u="none" cap="none" strike="noStrike">
                <a:solidFill>
                  <a:schemeClr val="dk1"/>
                </a:solidFill>
                <a:latin typeface="Helvetica Neue"/>
                <a:ea typeface="Helvetica Neue"/>
                <a:cs typeface="Helvetica Neue"/>
                <a:sym typeface="Helvetica Neue"/>
              </a:rPr>
              <a:t>UN: Economic and Social Commission for Western Asia.</a:t>
            </a:r>
            <a:endParaRPr b="0" i="0" sz="24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160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descr="Open quotation mark" id="394" name="Google Shape;394;g23c55e03db7_0_0"/>
          <p:cNvPicPr preferRelativeResize="0"/>
          <p:nvPr/>
        </p:nvPicPr>
        <p:blipFill rotWithShape="1">
          <a:blip r:embed="rId3">
            <a:alphaModFix/>
          </a:blip>
          <a:srcRect b="0" l="0" r="0" t="0"/>
          <a:stretch/>
        </p:blipFill>
        <p:spPr>
          <a:xfrm rot="10800000">
            <a:off x="7850154" y="4781954"/>
            <a:ext cx="1986159" cy="1986159"/>
          </a:xfrm>
          <a:prstGeom prst="rect">
            <a:avLst/>
          </a:prstGeom>
          <a:noFill/>
          <a:ln>
            <a:noFill/>
          </a:ln>
        </p:spPr>
      </p:pic>
      <p:pic>
        <p:nvPicPr>
          <p:cNvPr descr="Open book" id="395" name="Google Shape;395;g23c55e03db7_0_0"/>
          <p:cNvPicPr preferRelativeResize="0"/>
          <p:nvPr/>
        </p:nvPicPr>
        <p:blipFill rotWithShape="1">
          <a:blip r:embed="rId4">
            <a:alphaModFix/>
          </a:blip>
          <a:srcRect b="0" l="0" r="0" t="0"/>
          <a:stretch/>
        </p:blipFill>
        <p:spPr>
          <a:xfrm>
            <a:off x="1867710" y="1082967"/>
            <a:ext cx="1867711" cy="18677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 name="Google Shape;112;p2"/>
          <p:cNvSpPr/>
          <p:nvPr/>
        </p:nvSpPr>
        <p:spPr>
          <a:xfrm>
            <a:off x="9364933" y="-687100"/>
            <a:ext cx="3045200" cy="3128800"/>
          </a:xfrm>
          <a:prstGeom prst="ellipse">
            <a:avLst/>
          </a:prstGeom>
          <a:gradFill>
            <a:gsLst>
              <a:gs pos="0">
                <a:srgbClr val="272324"/>
              </a:gs>
              <a:gs pos="100000">
                <a:srgbClr val="616D73"/>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 name="Google Shape;113;p2"/>
          <p:cNvSpPr/>
          <p:nvPr/>
        </p:nvSpPr>
        <p:spPr>
          <a:xfrm>
            <a:off x="506000" y="449000"/>
            <a:ext cx="11180000" cy="59600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 name="Google Shape;114;p2"/>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Helvetica Neue"/>
              <a:buNone/>
            </a:pPr>
            <a:r>
              <a:rPr lang="en">
                <a:latin typeface="Helvetica Neue"/>
                <a:ea typeface="Helvetica Neue"/>
                <a:cs typeface="Helvetica Neue"/>
                <a:sym typeface="Helvetica Neue"/>
              </a:rPr>
              <a:t>Session 1: </a:t>
            </a:r>
            <a:endParaRPr>
              <a:latin typeface="Helvetica Neue"/>
              <a:ea typeface="Helvetica Neue"/>
              <a:cs typeface="Helvetica Neue"/>
              <a:sym typeface="Helvetica Neue"/>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115" name="Google Shape;115;p2"/>
          <p:cNvSpPr txBox="1"/>
          <p:nvPr/>
        </p:nvSpPr>
        <p:spPr>
          <a:xfrm>
            <a:off x="3967400" y="3435080"/>
            <a:ext cx="4257200" cy="9416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Introduction</a:t>
            </a:r>
            <a:endParaRPr b="0" i="0" sz="1867"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9"/>
          <p:cNvSpPr txBox="1"/>
          <p:nvPr>
            <p:ph type="title"/>
          </p:nvPr>
        </p:nvSpPr>
        <p:spPr>
          <a:xfrm>
            <a:off x="-95533" y="393300"/>
            <a:ext cx="7261600" cy="763600"/>
          </a:xfrm>
          <a:prstGeom prst="rect">
            <a:avLst/>
          </a:prstGeom>
          <a:solidFill>
            <a:srgbClr val="63763E"/>
          </a:solidFill>
          <a:ln cap="flat" cmpd="sng" w="9525">
            <a:solidFill>
              <a:srgbClr val="FFFFFF"/>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chemeClr val="lt1"/>
              </a:buClr>
              <a:buSzPts val="2800"/>
              <a:buFont typeface="Roboto"/>
              <a:buNone/>
            </a:pPr>
            <a:r>
              <a:rPr lang="en" sz="5200">
                <a:solidFill>
                  <a:schemeClr val="lt1"/>
                </a:solidFill>
                <a:latin typeface="Roboto"/>
                <a:ea typeface="Roboto"/>
                <a:cs typeface="Roboto"/>
                <a:sym typeface="Roboto"/>
              </a:rPr>
              <a:t>DIG IN!</a:t>
            </a:r>
            <a:endParaRPr>
              <a:solidFill>
                <a:schemeClr val="lt1"/>
              </a:solidFill>
              <a:latin typeface="Roboto"/>
              <a:ea typeface="Roboto"/>
              <a:cs typeface="Roboto"/>
              <a:sym typeface="Roboto"/>
            </a:endParaRPr>
          </a:p>
        </p:txBody>
      </p:sp>
      <p:pic>
        <p:nvPicPr>
          <p:cNvPr descr="Badge Question Mark" id="401" name="Google Shape;401;p29"/>
          <p:cNvPicPr preferRelativeResize="0"/>
          <p:nvPr/>
        </p:nvPicPr>
        <p:blipFill rotWithShape="1">
          <a:blip r:embed="rId3">
            <a:alphaModFix/>
          </a:blip>
          <a:srcRect b="0" l="0" r="0" t="0"/>
          <a:stretch/>
        </p:blipFill>
        <p:spPr>
          <a:xfrm>
            <a:off x="562687" y="1726735"/>
            <a:ext cx="968467" cy="968467"/>
          </a:xfrm>
          <a:prstGeom prst="rect">
            <a:avLst/>
          </a:prstGeom>
          <a:noFill/>
          <a:ln>
            <a:noFill/>
          </a:ln>
        </p:spPr>
      </p:pic>
      <p:pic>
        <p:nvPicPr>
          <p:cNvPr descr="Badge Question Mark" id="402" name="Google Shape;402;p29"/>
          <p:cNvPicPr preferRelativeResize="0"/>
          <p:nvPr/>
        </p:nvPicPr>
        <p:blipFill rotWithShape="1">
          <a:blip r:embed="rId3">
            <a:alphaModFix/>
          </a:blip>
          <a:srcRect b="0" l="0" r="0" t="0"/>
          <a:stretch/>
        </p:blipFill>
        <p:spPr>
          <a:xfrm>
            <a:off x="562687" y="3219335"/>
            <a:ext cx="968467" cy="968467"/>
          </a:xfrm>
          <a:prstGeom prst="rect">
            <a:avLst/>
          </a:prstGeom>
          <a:noFill/>
          <a:ln>
            <a:noFill/>
          </a:ln>
        </p:spPr>
      </p:pic>
      <p:sp>
        <p:nvSpPr>
          <p:cNvPr id="403" name="Google Shape;403;p29"/>
          <p:cNvSpPr txBox="1"/>
          <p:nvPr/>
        </p:nvSpPr>
        <p:spPr>
          <a:xfrm>
            <a:off x="1531153" y="1726735"/>
            <a:ext cx="5986800" cy="1036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How could you use this concept to explain gender transformative change?</a:t>
            </a:r>
            <a:endParaRPr b="0" i="0" sz="2133" u="none" cap="none" strike="noStrike">
              <a:solidFill>
                <a:srgbClr val="000000"/>
              </a:solidFill>
              <a:latin typeface="Tahoma"/>
              <a:ea typeface="Tahoma"/>
              <a:cs typeface="Tahoma"/>
              <a:sym typeface="Tahoma"/>
            </a:endParaRPr>
          </a:p>
        </p:txBody>
      </p:sp>
      <p:sp>
        <p:nvSpPr>
          <p:cNvPr id="404" name="Google Shape;404;p29"/>
          <p:cNvSpPr txBox="1"/>
          <p:nvPr/>
        </p:nvSpPr>
        <p:spPr>
          <a:xfrm>
            <a:off x="1531153" y="3219335"/>
            <a:ext cx="6205200" cy="1422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What would be some practical examples that illustrate these concepts in real-world projects?</a:t>
            </a:r>
            <a:endParaRPr b="0" i="0" sz="2133" u="none" cap="none" strike="noStrike">
              <a:solidFill>
                <a:srgbClr val="000000"/>
              </a:solidFill>
              <a:latin typeface="Tahoma"/>
              <a:ea typeface="Tahoma"/>
              <a:cs typeface="Tahoma"/>
              <a:sym typeface="Tahoma"/>
            </a:endParaRPr>
          </a:p>
        </p:txBody>
      </p:sp>
      <p:cxnSp>
        <p:nvCxnSpPr>
          <p:cNvPr id="405" name="Google Shape;405;p29"/>
          <p:cNvCxnSpPr/>
          <p:nvPr/>
        </p:nvCxnSpPr>
        <p:spPr>
          <a:xfrm>
            <a:off x="1557094" y="2747248"/>
            <a:ext cx="5317119" cy="0"/>
          </a:xfrm>
          <a:prstGeom prst="straightConnector1">
            <a:avLst/>
          </a:prstGeom>
          <a:noFill/>
          <a:ln cap="flat" cmpd="sng" w="9525">
            <a:solidFill>
              <a:srgbClr val="63763E"/>
            </a:solidFill>
            <a:prstDash val="solid"/>
            <a:round/>
            <a:headEnd len="sm" w="sm" type="none"/>
            <a:tailEnd len="sm" w="sm" type="none"/>
          </a:ln>
        </p:spPr>
      </p:cxnSp>
      <p:cxnSp>
        <p:nvCxnSpPr>
          <p:cNvPr id="406" name="Google Shape;406;p29"/>
          <p:cNvCxnSpPr/>
          <p:nvPr/>
        </p:nvCxnSpPr>
        <p:spPr>
          <a:xfrm>
            <a:off x="1557093" y="4397467"/>
            <a:ext cx="5318176" cy="0"/>
          </a:xfrm>
          <a:prstGeom prst="straightConnector1">
            <a:avLst/>
          </a:prstGeom>
          <a:noFill/>
          <a:ln cap="flat" cmpd="sng" w="9525">
            <a:solidFill>
              <a:srgbClr val="63763E"/>
            </a:solidFill>
            <a:prstDash val="solid"/>
            <a:round/>
            <a:headEnd len="sm" w="sm" type="none"/>
            <a:tailEnd len="sm" w="sm" type="none"/>
          </a:ln>
        </p:spPr>
      </p:cxnSp>
      <p:sp>
        <p:nvSpPr>
          <p:cNvPr id="407" name="Google Shape;407;p29"/>
          <p:cNvSpPr txBox="1"/>
          <p:nvPr/>
        </p:nvSpPr>
        <p:spPr>
          <a:xfrm>
            <a:off x="7583533" y="796600"/>
            <a:ext cx="4177600" cy="52648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How do these concepts have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a relationship to </a:t>
            </a:r>
            <a:r>
              <a:rPr b="1" i="0" lang="en" sz="1800" u="none" cap="none" strike="noStrike">
                <a:solidFill>
                  <a:schemeClr val="lt1"/>
                </a:solidFill>
                <a:latin typeface="Tahoma"/>
                <a:ea typeface="Tahoma"/>
                <a:cs typeface="Tahoma"/>
                <a:sym typeface="Tahoma"/>
              </a:rPr>
              <a:t>power</a:t>
            </a:r>
            <a:r>
              <a:rPr b="0" i="0" lang="en" sz="1800" u="none" cap="none" strike="noStrike">
                <a:solidFill>
                  <a:schemeClr val="lt1"/>
                </a:solidFill>
                <a:latin typeface="Tahoma"/>
                <a:ea typeface="Tahoma"/>
                <a:cs typeface="Tahoma"/>
                <a:sym typeface="Tahoma"/>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ahoma"/>
                <a:ea typeface="Tahoma"/>
                <a:cs typeface="Tahoma"/>
                <a:sym typeface="Tahoma"/>
              </a:rPr>
              <a:t>Power over</a:t>
            </a: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people, resources and decisions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ahoma"/>
                <a:ea typeface="Tahoma"/>
                <a:cs typeface="Tahoma"/>
                <a:sym typeface="Tahoma"/>
              </a:rPr>
              <a:t>Power to</a:t>
            </a: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act and to realize one’s aspirations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ahoma"/>
                <a:ea typeface="Tahoma"/>
                <a:cs typeface="Tahoma"/>
                <a:sym typeface="Tahoma"/>
              </a:rPr>
              <a:t>Power with</a:t>
            </a: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others that comes out of cooperation and collaboration.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ahoma"/>
                <a:ea typeface="Tahoma"/>
                <a:cs typeface="Tahoma"/>
                <a:sym typeface="Tahoma"/>
              </a:rPr>
              <a:t>Power within</a:t>
            </a: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that comes from a sense of self-worth and self-knowledge</a:t>
            </a:r>
            <a:endParaRPr b="0" i="0" sz="1400" u="none" cap="none" strike="noStrike">
              <a:solidFill>
                <a:srgbClr val="000000"/>
              </a:solidFill>
              <a:latin typeface="Arial"/>
              <a:ea typeface="Arial"/>
              <a:cs typeface="Arial"/>
              <a:sym typeface="Arial"/>
            </a:endParaRPr>
          </a:p>
        </p:txBody>
      </p:sp>
      <p:sp>
        <p:nvSpPr>
          <p:cNvPr id="408" name="Google Shape;408;p29"/>
          <p:cNvSpPr/>
          <p:nvPr/>
        </p:nvSpPr>
        <p:spPr>
          <a:xfrm>
            <a:off x="3067191" y="4765122"/>
            <a:ext cx="1828800" cy="1828800"/>
          </a:xfrm>
          <a:prstGeom prst="ellipse">
            <a:avLst/>
          </a:prstGeom>
          <a:solidFill>
            <a:srgbClr val="B5CB82"/>
          </a:solidFill>
          <a:ln cap="flat" cmpd="sng" w="9525">
            <a:solidFill>
              <a:srgbClr val="B5CB8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67"/>
              <a:buFont typeface="Arial"/>
              <a:buNone/>
            </a:pPr>
            <a:r>
              <a:rPr b="0" i="0" lang="en" sz="1867" u="none" cap="none" strike="noStrike">
                <a:solidFill>
                  <a:srgbClr val="FFFFFF"/>
                </a:solidFill>
                <a:latin typeface="Tahoma"/>
                <a:ea typeface="Tahoma"/>
                <a:cs typeface="Tahoma"/>
                <a:sym typeface="Tahoma"/>
              </a:rPr>
              <a:t>Practical </a:t>
            </a:r>
            <a:r>
              <a:rPr b="1" i="0" lang="en" sz="1867" u="none" cap="none" strike="noStrike">
                <a:solidFill>
                  <a:srgbClr val="FFFFFF"/>
                </a:solidFill>
                <a:latin typeface="Tahoma"/>
                <a:ea typeface="Tahoma"/>
                <a:cs typeface="Tahoma"/>
                <a:sym typeface="Tahoma"/>
              </a:rPr>
              <a:t>vs</a:t>
            </a:r>
            <a:r>
              <a:rPr b="0" i="0" lang="en" sz="1867" u="none" cap="none" strike="noStrike">
                <a:solidFill>
                  <a:srgbClr val="FFFFFF"/>
                </a:solidFill>
                <a:latin typeface="Tahoma"/>
                <a:ea typeface="Tahoma"/>
                <a:cs typeface="Tahoma"/>
                <a:sym typeface="Tahoma"/>
              </a:rPr>
              <a:t> Strategic Needs</a:t>
            </a:r>
            <a:endParaRPr b="0" i="0" sz="1867" u="none" cap="none" strike="noStrike">
              <a:solidFill>
                <a:srgbClr val="FFFFFF"/>
              </a:solidFill>
              <a:latin typeface="Tahoma"/>
              <a:ea typeface="Tahoma"/>
              <a:cs typeface="Tahoma"/>
              <a:sym typeface="Tahoma"/>
            </a:endParaRPr>
          </a:p>
        </p:txBody>
      </p:sp>
      <p:sp>
        <p:nvSpPr>
          <p:cNvPr id="409" name="Google Shape;409;p29"/>
          <p:cNvSpPr/>
          <p:nvPr/>
        </p:nvSpPr>
        <p:spPr>
          <a:xfrm>
            <a:off x="4776091" y="4765130"/>
            <a:ext cx="1828800" cy="1828800"/>
          </a:xfrm>
          <a:prstGeom prst="ellipse">
            <a:avLst/>
          </a:prstGeom>
          <a:solidFill>
            <a:srgbClr val="993365"/>
          </a:solidFill>
          <a:ln cap="flat" cmpd="sng" w="9525">
            <a:solidFill>
              <a:srgbClr val="993365"/>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67"/>
              <a:buFont typeface="Arial"/>
              <a:buNone/>
            </a:pPr>
            <a:r>
              <a:rPr b="0" i="0" lang="en" sz="1867" u="none" cap="none" strike="noStrike">
                <a:solidFill>
                  <a:srgbClr val="FFFFFF"/>
                </a:solidFill>
                <a:latin typeface="Tahoma"/>
                <a:ea typeface="Tahoma"/>
                <a:cs typeface="Tahoma"/>
                <a:sym typeface="Tahoma"/>
              </a:rPr>
              <a:t>Condition </a:t>
            </a:r>
            <a:r>
              <a:rPr b="1" i="0" lang="en" sz="1867" u="none" cap="none" strike="noStrike">
                <a:solidFill>
                  <a:srgbClr val="FFFFFF"/>
                </a:solidFill>
                <a:latin typeface="Tahoma"/>
                <a:ea typeface="Tahoma"/>
                <a:cs typeface="Tahoma"/>
                <a:sym typeface="Tahoma"/>
              </a:rPr>
              <a:t>vs</a:t>
            </a:r>
            <a:r>
              <a:rPr b="0" i="0" lang="en" sz="1867" u="none" cap="none" strike="noStrike">
                <a:solidFill>
                  <a:srgbClr val="FFFFFF"/>
                </a:solidFill>
                <a:latin typeface="Tahoma"/>
                <a:ea typeface="Tahoma"/>
                <a:cs typeface="Tahoma"/>
                <a:sym typeface="Tahoma"/>
              </a:rPr>
              <a:t> Position</a:t>
            </a:r>
            <a:endParaRPr b="0" i="0" sz="1867" u="none" cap="none" strike="noStrike">
              <a:solidFill>
                <a:srgbClr val="FFFFFF"/>
              </a:solidFill>
              <a:latin typeface="Tahoma"/>
              <a:ea typeface="Tahoma"/>
              <a:cs typeface="Tahoma"/>
              <a:sym typeface="Tahoma"/>
            </a:endParaRPr>
          </a:p>
        </p:txBody>
      </p:sp>
      <p:sp>
        <p:nvSpPr>
          <p:cNvPr id="410" name="Google Shape;410;p29"/>
          <p:cNvSpPr/>
          <p:nvPr/>
        </p:nvSpPr>
        <p:spPr>
          <a:xfrm>
            <a:off x="1358399" y="4810396"/>
            <a:ext cx="1828800" cy="18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Tahoma"/>
                <a:ea typeface="Tahoma"/>
                <a:cs typeface="Tahoma"/>
                <a:sym typeface="Tahoma"/>
              </a:rPr>
              <a:t>Access to resources </a:t>
            </a:r>
            <a:r>
              <a:rPr b="1" i="0" lang="en" sz="1600" u="none" cap="none" strike="noStrike">
                <a:solidFill>
                  <a:srgbClr val="FFFFFF"/>
                </a:solidFill>
                <a:latin typeface="Tahoma"/>
                <a:ea typeface="Tahoma"/>
                <a:cs typeface="Tahoma"/>
                <a:sym typeface="Tahoma"/>
              </a:rPr>
              <a:t>vs</a:t>
            </a:r>
            <a:r>
              <a:rPr b="0" i="0" lang="en" sz="1600" u="none" cap="none" strike="noStrike">
                <a:solidFill>
                  <a:srgbClr val="FFFFFF"/>
                </a:solidFill>
                <a:latin typeface="Tahoma"/>
                <a:ea typeface="Tahoma"/>
                <a:cs typeface="Tahoma"/>
                <a:sym typeface="Tahoma"/>
              </a:rPr>
              <a:t> control over resources</a:t>
            </a:r>
            <a:endParaRPr b="0" i="0" sz="1600" u="none" cap="none" strike="noStrike">
              <a:solidFill>
                <a:srgbClr val="FFFFFF"/>
              </a:solidFill>
              <a:latin typeface="Tahoma"/>
              <a:ea typeface="Tahoma"/>
              <a:cs typeface="Tahoma"/>
              <a:sym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0"/>
          <p:cNvSpPr/>
          <p:nvPr/>
        </p:nvSpPr>
        <p:spPr>
          <a:xfrm>
            <a:off x="363200" y="398200"/>
            <a:ext cx="11465700" cy="60615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16" name="Google Shape;416;p30"/>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17" name="Google Shape;417;p30"/>
          <p:cNvPicPr preferRelativeResize="0"/>
          <p:nvPr/>
        </p:nvPicPr>
        <p:blipFill rotWithShape="1">
          <a:blip r:embed="rId3">
            <a:alphaModFix/>
          </a:blip>
          <a:srcRect b="0" l="0" r="0" t="0"/>
          <a:stretch/>
        </p:blipFill>
        <p:spPr>
          <a:xfrm>
            <a:off x="1659100" y="511000"/>
            <a:ext cx="8778748" cy="58359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cxnSp>
        <p:nvCxnSpPr>
          <p:cNvPr id="422" name="Google Shape;422;p28"/>
          <p:cNvCxnSpPr/>
          <p:nvPr/>
        </p:nvCxnSpPr>
        <p:spPr>
          <a:xfrm>
            <a:off x="355233" y="1295433"/>
            <a:ext cx="11577363" cy="0"/>
          </a:xfrm>
          <a:prstGeom prst="straightConnector1">
            <a:avLst/>
          </a:prstGeom>
          <a:noFill/>
          <a:ln cap="flat" cmpd="sng" w="38100">
            <a:solidFill>
              <a:srgbClr val="3A4888"/>
            </a:solidFill>
            <a:prstDash val="solid"/>
            <a:round/>
            <a:headEnd len="sm" w="sm" type="none"/>
            <a:tailEnd len="sm" w="sm" type="none"/>
          </a:ln>
        </p:spPr>
      </p:cxnSp>
      <p:grpSp>
        <p:nvGrpSpPr>
          <p:cNvPr id="423" name="Google Shape;423;p28"/>
          <p:cNvGrpSpPr/>
          <p:nvPr/>
        </p:nvGrpSpPr>
        <p:grpSpPr>
          <a:xfrm>
            <a:off x="1397479" y="1384125"/>
            <a:ext cx="10051184" cy="898265"/>
            <a:chOff x="2789775" y="2207526"/>
            <a:chExt cx="4966200" cy="554859"/>
          </a:xfrm>
        </p:grpSpPr>
        <p:sp>
          <p:nvSpPr>
            <p:cNvPr id="424" name="Google Shape;424;p28"/>
            <p:cNvSpPr/>
            <p:nvPr/>
          </p:nvSpPr>
          <p:spPr>
            <a:xfrm>
              <a:off x="2789775" y="2207526"/>
              <a:ext cx="4966200" cy="554859"/>
            </a:xfrm>
            <a:prstGeom prst="rect">
              <a:avLst/>
            </a:prstGeom>
            <a:noFill/>
            <a:ln cap="flat" cmpd="sng" w="9525">
              <a:solidFill>
                <a:srgbClr val="3A4888"/>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25" name="Google Shape;425;p28"/>
            <p:cNvSpPr txBox="1"/>
            <p:nvPr/>
          </p:nvSpPr>
          <p:spPr>
            <a:xfrm>
              <a:off x="2865358" y="2315035"/>
              <a:ext cx="4890617" cy="366473"/>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Go to activity 3.1 in your </a:t>
              </a:r>
              <a:r>
                <a:rPr b="1" i="0" lang="en" sz="1800" u="none" cap="none" strike="noStrike">
                  <a:solidFill>
                    <a:srgbClr val="3A4888"/>
                  </a:solidFill>
                  <a:latin typeface="Tahoma"/>
                  <a:ea typeface="Tahoma"/>
                  <a:cs typeface="Tahoma"/>
                  <a:sym typeface="Tahoma"/>
                </a:rPr>
                <a:t>Participant Resource Package </a:t>
              </a:r>
              <a:r>
                <a:rPr b="0" i="0" lang="en" sz="1800" u="none" cap="none" strike="noStrike">
                  <a:solidFill>
                    <a:srgbClr val="3A4888"/>
                  </a:solidFill>
                  <a:latin typeface="Tahoma"/>
                  <a:ea typeface="Tahoma"/>
                  <a:cs typeface="Tahoma"/>
                  <a:sym typeface="Tahoma"/>
                </a:rPr>
                <a:t>to see detailed activity instructions. To complete this activity, you will be divided into 3 groups.</a:t>
              </a:r>
              <a:endParaRPr b="0" i="0" sz="1400" u="none" cap="none" strike="noStrike">
                <a:solidFill>
                  <a:srgbClr val="3A4888"/>
                </a:solidFill>
                <a:latin typeface="Arial"/>
                <a:ea typeface="Arial"/>
                <a:cs typeface="Arial"/>
                <a:sym typeface="Arial"/>
              </a:endParaRPr>
            </a:p>
          </p:txBody>
        </p:sp>
      </p:grpSp>
      <p:sp>
        <p:nvSpPr>
          <p:cNvPr id="426" name="Google Shape;426;p28"/>
          <p:cNvSpPr/>
          <p:nvPr/>
        </p:nvSpPr>
        <p:spPr>
          <a:xfrm>
            <a:off x="507632" y="373019"/>
            <a:ext cx="2753100" cy="697500"/>
          </a:xfrm>
          <a:prstGeom prst="rect">
            <a:avLst/>
          </a:prstGeom>
          <a:solidFill>
            <a:srgbClr val="3A4888"/>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427" name="Google Shape;427;p28"/>
          <p:cNvSpPr txBox="1"/>
          <p:nvPr/>
        </p:nvSpPr>
        <p:spPr>
          <a:xfrm>
            <a:off x="496800" y="343924"/>
            <a:ext cx="11695200" cy="6667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733"/>
              <a:buFont typeface="Arial"/>
              <a:buNone/>
            </a:pPr>
            <a:r>
              <a:rPr b="1" i="0" lang="en" sz="3733" u="none" cap="none" strike="noStrike">
                <a:solidFill>
                  <a:schemeClr val="lt1"/>
                </a:solidFill>
                <a:latin typeface="Helvetica Neue"/>
                <a:ea typeface="Helvetica Neue"/>
                <a:cs typeface="Helvetica Neue"/>
                <a:sym typeface="Helvetica Neue"/>
              </a:rPr>
              <a:t>Activity 3.1: </a:t>
            </a:r>
            <a:r>
              <a:rPr b="1" i="0" lang="en" sz="3200" u="none" cap="none" strike="noStrike">
                <a:solidFill>
                  <a:srgbClr val="993365"/>
                </a:solidFill>
                <a:latin typeface="Helvetica Neue"/>
                <a:ea typeface="Helvetica Neue"/>
                <a:cs typeface="Helvetica Neue"/>
                <a:sym typeface="Helvetica Neue"/>
              </a:rPr>
              <a:t>Illustrating Gender Transformative Concepts</a:t>
            </a:r>
            <a:endParaRPr b="1" i="0" sz="3733" u="none" cap="none" strike="noStrike">
              <a:solidFill>
                <a:srgbClr val="993365"/>
              </a:solidFill>
              <a:latin typeface="Helvetica Neue"/>
              <a:ea typeface="Helvetica Neue"/>
              <a:cs typeface="Helvetica Neue"/>
              <a:sym typeface="Helvetica Neue"/>
            </a:endParaRPr>
          </a:p>
        </p:txBody>
      </p:sp>
      <p:sp>
        <p:nvSpPr>
          <p:cNvPr id="428" name="Google Shape;428;p28"/>
          <p:cNvSpPr/>
          <p:nvPr/>
        </p:nvSpPr>
        <p:spPr>
          <a:xfrm>
            <a:off x="1383562" y="2383435"/>
            <a:ext cx="10051200" cy="1229400"/>
          </a:xfrm>
          <a:prstGeom prst="rect">
            <a:avLst/>
          </a:prstGeom>
          <a:noFill/>
          <a:ln cap="flat" cmpd="sng" w="9525">
            <a:solidFill>
              <a:srgbClr val="3A4888"/>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rPr b="0" i="0" lang="en" sz="1867" u="none" cap="none" strike="noStrike">
                <a:solidFill>
                  <a:srgbClr val="000000"/>
                </a:solidFill>
                <a:latin typeface="Arial"/>
                <a:ea typeface="Arial"/>
                <a:cs typeface="Arial"/>
                <a:sym typeface="Arial"/>
              </a:rPr>
              <a:t>         </a:t>
            </a:r>
            <a:endParaRPr b="0" i="0" sz="1867" u="none" cap="none" strike="noStrike">
              <a:solidFill>
                <a:srgbClr val="000000"/>
              </a:solidFill>
              <a:latin typeface="Arial"/>
              <a:ea typeface="Arial"/>
              <a:cs typeface="Arial"/>
              <a:sym typeface="Arial"/>
            </a:endParaRPr>
          </a:p>
        </p:txBody>
      </p:sp>
      <p:sp>
        <p:nvSpPr>
          <p:cNvPr id="429" name="Google Shape;429;p28"/>
          <p:cNvSpPr txBox="1"/>
          <p:nvPr/>
        </p:nvSpPr>
        <p:spPr>
          <a:xfrm>
            <a:off x="1579226" y="2806983"/>
            <a:ext cx="9660000" cy="5439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You </a:t>
            </a:r>
            <a:r>
              <a:rPr b="1" i="0" lang="en" sz="1800" u="none" cap="none" strike="noStrike">
                <a:solidFill>
                  <a:srgbClr val="3A4888"/>
                </a:solidFill>
                <a:latin typeface="Tahoma"/>
                <a:ea typeface="Tahoma"/>
                <a:cs typeface="Tahoma"/>
                <a:sym typeface="Tahoma"/>
              </a:rPr>
              <a:t>have 20 minutes </a:t>
            </a:r>
            <a:r>
              <a:rPr b="0" i="0" lang="en" sz="1800" u="none" cap="none" strike="noStrike">
                <a:solidFill>
                  <a:srgbClr val="3A4888"/>
                </a:solidFill>
                <a:latin typeface="Tahoma"/>
                <a:ea typeface="Tahoma"/>
                <a:cs typeface="Tahoma"/>
                <a:sym typeface="Tahoma"/>
              </a:rPr>
              <a:t>to agree how you can, without words, in your groups, illustrate the assigned concept. Your assigned concept is listed under activity instructions, and you can find more info via </a:t>
            </a:r>
            <a:r>
              <a:rPr b="1" i="0" lang="en" sz="1800" u="none" cap="none" strike="noStrike">
                <a:solidFill>
                  <a:srgbClr val="3A4888"/>
                </a:solidFill>
                <a:latin typeface="Tahoma"/>
                <a:ea typeface="Tahoma"/>
                <a:cs typeface="Tahoma"/>
                <a:sym typeface="Tahoma"/>
              </a:rPr>
              <a:t>Annex 3a </a:t>
            </a:r>
            <a:r>
              <a:rPr b="0" i="0" lang="en" sz="1800" u="none" cap="none" strike="noStrike">
                <a:solidFill>
                  <a:srgbClr val="3A4888"/>
                </a:solidFill>
                <a:latin typeface="Tahoma"/>
                <a:ea typeface="Tahoma"/>
                <a:cs typeface="Tahoma"/>
                <a:sym typeface="Tahoma"/>
              </a:rPr>
              <a:t>to get your group started!</a:t>
            </a:r>
            <a:endParaRPr b="0" i="0" sz="1400" u="none" cap="none" strike="noStrike">
              <a:solidFill>
                <a:srgbClr val="3A4888"/>
              </a:solidFill>
              <a:latin typeface="Arial"/>
              <a:ea typeface="Arial"/>
              <a:cs typeface="Arial"/>
              <a:sym typeface="Arial"/>
            </a:endParaRPr>
          </a:p>
        </p:txBody>
      </p:sp>
      <p:sp>
        <p:nvSpPr>
          <p:cNvPr id="430" name="Google Shape;430;p28"/>
          <p:cNvSpPr/>
          <p:nvPr/>
        </p:nvSpPr>
        <p:spPr>
          <a:xfrm>
            <a:off x="1397479" y="3700475"/>
            <a:ext cx="6637800" cy="1388100"/>
          </a:xfrm>
          <a:prstGeom prst="rect">
            <a:avLst/>
          </a:prstGeom>
          <a:noFill/>
          <a:ln cap="flat" cmpd="sng" w="9525">
            <a:solidFill>
              <a:srgbClr val="3A4888"/>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31" name="Google Shape;431;p28"/>
          <p:cNvSpPr txBox="1"/>
          <p:nvPr/>
        </p:nvSpPr>
        <p:spPr>
          <a:xfrm>
            <a:off x="1527094" y="4008049"/>
            <a:ext cx="6321900" cy="879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Each group is assigned their own </a:t>
            </a:r>
            <a:r>
              <a:rPr b="1" i="0" lang="en" sz="1800" u="none" cap="none" strike="noStrike">
                <a:solidFill>
                  <a:srgbClr val="3A4888"/>
                </a:solidFill>
                <a:latin typeface="Tahoma"/>
                <a:ea typeface="Tahoma"/>
                <a:cs typeface="Tahoma"/>
                <a:sym typeface="Tahoma"/>
              </a:rPr>
              <a:t>“virtual whiteboard” </a:t>
            </a:r>
            <a:r>
              <a:rPr b="0" i="0" lang="en" sz="1800" u="none" cap="none" strike="noStrike">
                <a:solidFill>
                  <a:srgbClr val="3A4888"/>
                </a:solidFill>
                <a:latin typeface="Tahoma"/>
                <a:ea typeface="Tahoma"/>
                <a:cs typeface="Tahoma"/>
                <a:sym typeface="Tahoma"/>
              </a:rPr>
              <a:t>utilizing the interactive digital tool called </a:t>
            </a:r>
            <a:r>
              <a:rPr b="1" i="0" lang="en" sz="1800" u="none" cap="none" strike="noStrike">
                <a:solidFill>
                  <a:srgbClr val="3A4888"/>
                </a:solidFill>
                <a:latin typeface="Tahoma"/>
                <a:ea typeface="Tahoma"/>
                <a:cs typeface="Tahoma"/>
                <a:sym typeface="Tahoma"/>
              </a:rPr>
              <a:t>“mural” </a:t>
            </a:r>
            <a:r>
              <a:rPr b="0" i="0" lang="en" sz="1800" u="none" cap="none" strike="noStrike">
                <a:solidFill>
                  <a:srgbClr val="3A4888"/>
                </a:solidFill>
                <a:latin typeface="Tahoma"/>
                <a:ea typeface="Tahoma"/>
                <a:cs typeface="Tahoma"/>
                <a:sym typeface="Tahoma"/>
              </a:rPr>
              <a:t>to illustrate their concept. You can find your mural link listed with your group assignment. </a:t>
            </a:r>
            <a:endParaRPr b="0" i="0" sz="1400" u="none" cap="none" strike="noStrike">
              <a:solidFill>
                <a:srgbClr val="3A4888"/>
              </a:solidFill>
              <a:latin typeface="Arial"/>
              <a:ea typeface="Arial"/>
              <a:cs typeface="Arial"/>
              <a:sym typeface="Arial"/>
            </a:endParaRPr>
          </a:p>
        </p:txBody>
      </p:sp>
      <p:grpSp>
        <p:nvGrpSpPr>
          <p:cNvPr id="432" name="Google Shape;432;p28"/>
          <p:cNvGrpSpPr/>
          <p:nvPr/>
        </p:nvGrpSpPr>
        <p:grpSpPr>
          <a:xfrm>
            <a:off x="334185" y="1372870"/>
            <a:ext cx="914385" cy="926777"/>
            <a:chOff x="1549250" y="1659963"/>
            <a:chExt cx="685806" cy="695100"/>
          </a:xfrm>
        </p:grpSpPr>
        <p:sp>
          <p:nvSpPr>
            <p:cNvPr id="433" name="Google Shape;433;p28"/>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1</a:t>
              </a:r>
              <a:endParaRPr b="0" i="0" sz="4800" u="none" cap="none" strike="noStrike">
                <a:solidFill>
                  <a:srgbClr val="FFFFFF"/>
                </a:solidFill>
                <a:latin typeface="Tahoma"/>
                <a:ea typeface="Tahoma"/>
                <a:cs typeface="Tahoma"/>
                <a:sym typeface="Tahoma"/>
              </a:endParaRPr>
            </a:p>
          </p:txBody>
        </p:sp>
        <p:sp>
          <p:nvSpPr>
            <p:cNvPr id="434" name="Google Shape;434;p28"/>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435" name="Google Shape;435;p28"/>
          <p:cNvGrpSpPr/>
          <p:nvPr/>
        </p:nvGrpSpPr>
        <p:grpSpPr>
          <a:xfrm>
            <a:off x="304680" y="2594626"/>
            <a:ext cx="914377" cy="938661"/>
            <a:chOff x="1549250" y="2434400"/>
            <a:chExt cx="685800" cy="704013"/>
          </a:xfrm>
        </p:grpSpPr>
        <p:sp>
          <p:nvSpPr>
            <p:cNvPr id="436" name="Google Shape;436;p28"/>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2</a:t>
              </a:r>
              <a:endParaRPr b="0" i="0" sz="4800" u="none" cap="none" strike="noStrike">
                <a:solidFill>
                  <a:srgbClr val="FFFFFF"/>
                </a:solidFill>
                <a:latin typeface="Tahoma"/>
                <a:ea typeface="Tahoma"/>
                <a:cs typeface="Tahoma"/>
                <a:sym typeface="Tahoma"/>
              </a:endParaRPr>
            </a:p>
          </p:txBody>
        </p:sp>
        <p:sp>
          <p:nvSpPr>
            <p:cNvPr id="437" name="Google Shape;437;p28"/>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438" name="Google Shape;438;p28"/>
          <p:cNvGrpSpPr/>
          <p:nvPr/>
        </p:nvGrpSpPr>
        <p:grpSpPr>
          <a:xfrm>
            <a:off x="286087" y="3934174"/>
            <a:ext cx="914377" cy="938661"/>
            <a:chOff x="1549250" y="2434400"/>
            <a:chExt cx="685800" cy="704013"/>
          </a:xfrm>
        </p:grpSpPr>
        <p:sp>
          <p:nvSpPr>
            <p:cNvPr id="439" name="Google Shape;439;p28"/>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3</a:t>
              </a:r>
              <a:endParaRPr b="0" i="0" sz="4800" u="none" cap="none" strike="noStrike">
                <a:solidFill>
                  <a:srgbClr val="FFFFFF"/>
                </a:solidFill>
                <a:latin typeface="Tahoma"/>
                <a:ea typeface="Tahoma"/>
                <a:cs typeface="Tahoma"/>
                <a:sym typeface="Tahoma"/>
              </a:endParaRPr>
            </a:p>
          </p:txBody>
        </p:sp>
        <p:sp>
          <p:nvSpPr>
            <p:cNvPr id="440" name="Google Shape;440;p28"/>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441" name="Google Shape;441;p28"/>
          <p:cNvGrpSpPr/>
          <p:nvPr/>
        </p:nvGrpSpPr>
        <p:grpSpPr>
          <a:xfrm>
            <a:off x="1103075" y="5177100"/>
            <a:ext cx="6932234" cy="1388181"/>
            <a:chOff x="2433878" y="2082984"/>
            <a:chExt cx="5199305" cy="731700"/>
          </a:xfrm>
        </p:grpSpPr>
        <p:sp>
          <p:nvSpPr>
            <p:cNvPr id="442" name="Google Shape;442;p28"/>
            <p:cNvSpPr/>
            <p:nvPr/>
          </p:nvSpPr>
          <p:spPr>
            <a:xfrm>
              <a:off x="2644183" y="2082984"/>
              <a:ext cx="4989000" cy="731700"/>
            </a:xfrm>
            <a:prstGeom prst="rect">
              <a:avLst/>
            </a:prstGeom>
            <a:noFill/>
            <a:ln cap="flat" cmpd="sng" w="9525">
              <a:solidFill>
                <a:srgbClr val="3A4888"/>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43" name="Google Shape;443;p28"/>
            <p:cNvSpPr txBox="1"/>
            <p:nvPr/>
          </p:nvSpPr>
          <p:spPr>
            <a:xfrm>
              <a:off x="2433878" y="2248305"/>
              <a:ext cx="4765800" cy="427288"/>
            </a:xfrm>
            <a:prstGeom prst="rect">
              <a:avLst/>
            </a:prstGeom>
            <a:noFill/>
            <a:ln>
              <a:noFill/>
            </a:ln>
          </p:spPr>
          <p:txBody>
            <a:bodyPr anchorCtr="0" anchor="ctr" bIns="60925" lIns="121900" spcFirstLastPara="1" rIns="121900" wrap="square" tIns="60925">
              <a:noAutofit/>
            </a:bodyPr>
            <a:lstStyle/>
            <a:p>
              <a:pPr indent="0" lvl="1" marL="457200" marR="0" rtl="0" algn="l">
                <a:lnSpc>
                  <a:spcPct val="100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You will be moved into </a:t>
              </a:r>
              <a:r>
                <a:rPr b="1" i="0" lang="en" sz="1800" u="none" cap="none" strike="noStrike">
                  <a:solidFill>
                    <a:srgbClr val="3A4888"/>
                  </a:solidFill>
                  <a:latin typeface="Tahoma"/>
                  <a:ea typeface="Tahoma"/>
                  <a:cs typeface="Tahoma"/>
                  <a:sym typeface="Tahoma"/>
                </a:rPr>
                <a:t>Zoom breakout rooms </a:t>
              </a:r>
              <a:r>
                <a:rPr b="0" i="0" lang="en" sz="1800" u="none" cap="none" strike="noStrike">
                  <a:solidFill>
                    <a:srgbClr val="3A4888"/>
                  </a:solidFill>
                  <a:latin typeface="Tahoma"/>
                  <a:ea typeface="Tahoma"/>
                  <a:cs typeface="Tahoma"/>
                  <a:sym typeface="Tahoma"/>
                </a:rPr>
                <a:t>according to your group assignments. Read the detailed activity instructions in your Participant Resource Package for more guidance.  You have </a:t>
              </a:r>
              <a:r>
                <a:rPr b="1" i="0" lang="en" sz="1800" u="none" cap="none" strike="noStrike">
                  <a:solidFill>
                    <a:srgbClr val="3A4888"/>
                  </a:solidFill>
                  <a:latin typeface="Tahoma"/>
                  <a:ea typeface="Tahoma"/>
                  <a:cs typeface="Tahoma"/>
                  <a:sym typeface="Tahoma"/>
                </a:rPr>
                <a:t>20 minutes</a:t>
              </a:r>
              <a:r>
                <a:rPr b="0" i="0" lang="en" sz="1800" u="none" cap="none" strike="noStrike">
                  <a:solidFill>
                    <a:srgbClr val="3A4888"/>
                  </a:solidFill>
                  <a:latin typeface="Tahoma"/>
                  <a:ea typeface="Tahoma"/>
                  <a:cs typeface="Tahoma"/>
                  <a:sym typeface="Tahoma"/>
                </a:rPr>
                <a:t> for this activity. </a:t>
              </a:r>
              <a:endParaRPr b="0" i="0" sz="1800" u="none" cap="none" strike="noStrike">
                <a:solidFill>
                  <a:srgbClr val="3A4888"/>
                </a:solidFill>
                <a:latin typeface="Roboto"/>
                <a:ea typeface="Roboto"/>
                <a:cs typeface="Roboto"/>
                <a:sym typeface="Roboto"/>
              </a:endParaRPr>
            </a:p>
          </p:txBody>
        </p:sp>
      </p:grpSp>
      <p:grpSp>
        <p:nvGrpSpPr>
          <p:cNvPr id="444" name="Google Shape;444;p28"/>
          <p:cNvGrpSpPr/>
          <p:nvPr/>
        </p:nvGrpSpPr>
        <p:grpSpPr>
          <a:xfrm>
            <a:off x="294793" y="5426122"/>
            <a:ext cx="914377" cy="938661"/>
            <a:chOff x="1549250" y="2434400"/>
            <a:chExt cx="685800" cy="704013"/>
          </a:xfrm>
        </p:grpSpPr>
        <p:sp>
          <p:nvSpPr>
            <p:cNvPr id="445" name="Google Shape;445;p28"/>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4</a:t>
              </a:r>
              <a:endParaRPr b="0" i="0" sz="4800" u="none" cap="none" strike="noStrike">
                <a:solidFill>
                  <a:srgbClr val="FFFFFF"/>
                </a:solidFill>
                <a:latin typeface="Tahoma"/>
                <a:ea typeface="Tahoma"/>
                <a:cs typeface="Tahoma"/>
                <a:sym typeface="Tahoma"/>
              </a:endParaRPr>
            </a:p>
          </p:txBody>
        </p:sp>
        <p:sp>
          <p:nvSpPr>
            <p:cNvPr id="446" name="Google Shape;446;p28"/>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447" name="Google Shape;447;p28"/>
          <p:cNvSpPr/>
          <p:nvPr/>
        </p:nvSpPr>
        <p:spPr>
          <a:xfrm>
            <a:off x="9491516" y="3400247"/>
            <a:ext cx="1828800" cy="1828800"/>
          </a:xfrm>
          <a:prstGeom prst="ellipse">
            <a:avLst/>
          </a:prstGeom>
          <a:solidFill>
            <a:srgbClr val="B5CB82"/>
          </a:solidFill>
          <a:ln cap="flat" cmpd="sng" w="9525">
            <a:solidFill>
              <a:srgbClr val="B5CB8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67"/>
              <a:buFont typeface="Arial"/>
              <a:buNone/>
            </a:pPr>
            <a:r>
              <a:rPr b="0" i="0" lang="en" sz="1867" u="none" cap="none" strike="noStrike">
                <a:solidFill>
                  <a:srgbClr val="FFFFFF"/>
                </a:solidFill>
                <a:latin typeface="Tahoma"/>
                <a:ea typeface="Tahoma"/>
                <a:cs typeface="Tahoma"/>
                <a:sym typeface="Tahoma"/>
              </a:rPr>
              <a:t>Practical </a:t>
            </a:r>
            <a:r>
              <a:rPr b="1" i="0" lang="en" sz="1867" u="none" cap="none" strike="noStrike">
                <a:solidFill>
                  <a:srgbClr val="FFFFFF"/>
                </a:solidFill>
                <a:latin typeface="Tahoma"/>
                <a:ea typeface="Tahoma"/>
                <a:cs typeface="Tahoma"/>
                <a:sym typeface="Tahoma"/>
              </a:rPr>
              <a:t>vs</a:t>
            </a:r>
            <a:r>
              <a:rPr b="0" i="0" lang="en" sz="1867" u="none" cap="none" strike="noStrike">
                <a:solidFill>
                  <a:srgbClr val="FFFFFF"/>
                </a:solidFill>
                <a:latin typeface="Tahoma"/>
                <a:ea typeface="Tahoma"/>
                <a:cs typeface="Tahoma"/>
                <a:sym typeface="Tahoma"/>
              </a:rPr>
              <a:t> Strategic Needs</a:t>
            </a:r>
            <a:endParaRPr b="0" i="0" sz="1867" u="none" cap="none" strike="noStrike">
              <a:solidFill>
                <a:srgbClr val="FFFFFF"/>
              </a:solidFill>
              <a:latin typeface="Tahoma"/>
              <a:ea typeface="Tahoma"/>
              <a:cs typeface="Tahoma"/>
              <a:sym typeface="Tahoma"/>
            </a:endParaRPr>
          </a:p>
        </p:txBody>
      </p:sp>
      <p:sp>
        <p:nvSpPr>
          <p:cNvPr id="448" name="Google Shape;448;p28"/>
          <p:cNvSpPr/>
          <p:nvPr/>
        </p:nvSpPr>
        <p:spPr>
          <a:xfrm>
            <a:off x="8255516" y="4475880"/>
            <a:ext cx="1828800" cy="1828800"/>
          </a:xfrm>
          <a:prstGeom prst="ellipse">
            <a:avLst/>
          </a:prstGeom>
          <a:solidFill>
            <a:srgbClr val="993365"/>
          </a:solidFill>
          <a:ln cap="flat" cmpd="sng" w="9525">
            <a:solidFill>
              <a:srgbClr val="993365"/>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67"/>
              <a:buFont typeface="Arial"/>
              <a:buNone/>
            </a:pPr>
            <a:r>
              <a:rPr b="0" i="0" lang="en" sz="1867" u="none" cap="none" strike="noStrike">
                <a:solidFill>
                  <a:srgbClr val="FFFFFF"/>
                </a:solidFill>
                <a:latin typeface="Tahoma"/>
                <a:ea typeface="Tahoma"/>
                <a:cs typeface="Tahoma"/>
                <a:sym typeface="Tahoma"/>
              </a:rPr>
              <a:t>Condition </a:t>
            </a:r>
            <a:r>
              <a:rPr b="1" i="0" lang="en" sz="1867" u="none" cap="none" strike="noStrike">
                <a:solidFill>
                  <a:srgbClr val="FFFFFF"/>
                </a:solidFill>
                <a:latin typeface="Tahoma"/>
                <a:ea typeface="Tahoma"/>
                <a:cs typeface="Tahoma"/>
                <a:sym typeface="Tahoma"/>
              </a:rPr>
              <a:t>vs</a:t>
            </a:r>
            <a:r>
              <a:rPr b="0" i="0" lang="en" sz="1867" u="none" cap="none" strike="noStrike">
                <a:solidFill>
                  <a:srgbClr val="FFFFFF"/>
                </a:solidFill>
                <a:latin typeface="Tahoma"/>
                <a:ea typeface="Tahoma"/>
                <a:cs typeface="Tahoma"/>
                <a:sym typeface="Tahoma"/>
              </a:rPr>
              <a:t> Position</a:t>
            </a:r>
            <a:endParaRPr b="0" i="0" sz="1867" u="none" cap="none" strike="noStrike">
              <a:solidFill>
                <a:srgbClr val="FFFFFF"/>
              </a:solidFill>
              <a:latin typeface="Tahoma"/>
              <a:ea typeface="Tahoma"/>
              <a:cs typeface="Tahoma"/>
              <a:sym typeface="Tahoma"/>
            </a:endParaRPr>
          </a:p>
        </p:txBody>
      </p:sp>
      <p:sp>
        <p:nvSpPr>
          <p:cNvPr id="449" name="Google Shape;449;p28"/>
          <p:cNvSpPr/>
          <p:nvPr/>
        </p:nvSpPr>
        <p:spPr>
          <a:xfrm>
            <a:off x="9840149" y="4880996"/>
            <a:ext cx="1828800" cy="18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Tahoma"/>
                <a:ea typeface="Tahoma"/>
                <a:cs typeface="Tahoma"/>
                <a:sym typeface="Tahoma"/>
              </a:rPr>
              <a:t>Access to resources </a:t>
            </a:r>
            <a:r>
              <a:rPr b="1" i="0" lang="en" sz="1600" u="none" cap="none" strike="noStrike">
                <a:solidFill>
                  <a:srgbClr val="FFFFFF"/>
                </a:solidFill>
                <a:latin typeface="Tahoma"/>
                <a:ea typeface="Tahoma"/>
                <a:cs typeface="Tahoma"/>
                <a:sym typeface="Tahoma"/>
              </a:rPr>
              <a:t>vs</a:t>
            </a:r>
            <a:r>
              <a:rPr b="0" i="0" lang="en" sz="1600" u="none" cap="none" strike="noStrike">
                <a:solidFill>
                  <a:srgbClr val="FFFFFF"/>
                </a:solidFill>
                <a:latin typeface="Tahoma"/>
                <a:ea typeface="Tahoma"/>
                <a:cs typeface="Tahoma"/>
                <a:sym typeface="Tahoma"/>
              </a:rPr>
              <a:t> control over resources</a:t>
            </a:r>
            <a:endParaRPr b="0" i="0" sz="1600" u="none" cap="none" strike="noStrike">
              <a:solidFill>
                <a:srgbClr val="FFFFFF"/>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cb65e0e28b_0_1"/>
          <p:cNvSpPr/>
          <p:nvPr/>
        </p:nvSpPr>
        <p:spPr>
          <a:xfrm>
            <a:off x="420033" y="448950"/>
            <a:ext cx="11180100" cy="5960100"/>
          </a:xfrm>
          <a:prstGeom prst="rect">
            <a:avLst/>
          </a:prstGeom>
          <a:noFill/>
          <a:ln cap="flat" cmpd="sng" w="57150">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55" name="Google Shape;455;g2cb65e0e28b_0_1"/>
          <p:cNvSpPr txBox="1"/>
          <p:nvPr/>
        </p:nvSpPr>
        <p:spPr>
          <a:xfrm>
            <a:off x="739260" y="649430"/>
            <a:ext cx="8556300" cy="850500"/>
          </a:xfrm>
          <a:prstGeom prst="rect">
            <a:avLst/>
          </a:prstGeom>
          <a:solidFill>
            <a:srgbClr val="99336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Terminology and Concepts</a:t>
            </a:r>
            <a:endParaRPr b="0" i="0" sz="1867" u="none" cap="none" strike="noStrike">
              <a:solidFill>
                <a:srgbClr val="000000"/>
              </a:solidFill>
              <a:latin typeface="Helvetica Neue"/>
              <a:ea typeface="Helvetica Neue"/>
              <a:cs typeface="Helvetica Neue"/>
              <a:sym typeface="Helvetica Neue"/>
            </a:endParaRPr>
          </a:p>
        </p:txBody>
      </p:sp>
      <p:grpSp>
        <p:nvGrpSpPr>
          <p:cNvPr id="456" name="Google Shape;456;g2cb65e0e28b_0_1"/>
          <p:cNvGrpSpPr/>
          <p:nvPr/>
        </p:nvGrpSpPr>
        <p:grpSpPr>
          <a:xfrm>
            <a:off x="1346785" y="1753330"/>
            <a:ext cx="9905827" cy="2921255"/>
            <a:chOff x="1238721" y="1200724"/>
            <a:chExt cx="7429556" cy="2190996"/>
          </a:xfrm>
        </p:grpSpPr>
        <p:sp>
          <p:nvSpPr>
            <p:cNvPr id="457" name="Google Shape;457;g2cb65e0e28b_0_1"/>
            <p:cNvSpPr/>
            <p:nvPr/>
          </p:nvSpPr>
          <p:spPr>
            <a:xfrm>
              <a:off x="1583777" y="2096715"/>
              <a:ext cx="7084500" cy="1119600"/>
            </a:xfrm>
            <a:prstGeom prst="leftRightArrow">
              <a:avLst>
                <a:gd fmla="val 50000" name="adj1"/>
                <a:gd fmla="val 50000" name="adj2"/>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58" name="Google Shape;458;g2cb65e0e28b_0_1"/>
            <p:cNvSpPr txBox="1"/>
            <p:nvPr/>
          </p:nvSpPr>
          <p:spPr>
            <a:xfrm>
              <a:off x="6938588" y="2457667"/>
              <a:ext cx="1512900" cy="348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FF0000"/>
                  </a:solidFill>
                  <a:latin typeface="Arial"/>
                  <a:ea typeface="Arial"/>
                  <a:cs typeface="Arial"/>
                  <a:sym typeface="Arial"/>
                </a:rPr>
                <a:t>HIGH IMPACT</a:t>
              </a:r>
              <a:endParaRPr b="1" i="0" sz="2000" u="none" cap="none" strike="noStrike">
                <a:solidFill>
                  <a:srgbClr val="FF0000"/>
                </a:solidFill>
                <a:latin typeface="Arial"/>
                <a:ea typeface="Arial"/>
                <a:cs typeface="Arial"/>
                <a:sym typeface="Arial"/>
              </a:endParaRPr>
            </a:p>
          </p:txBody>
        </p:sp>
        <p:sp>
          <p:nvSpPr>
            <p:cNvPr id="459" name="Google Shape;459;g2cb65e0e28b_0_1"/>
            <p:cNvSpPr txBox="1"/>
            <p:nvPr/>
          </p:nvSpPr>
          <p:spPr>
            <a:xfrm>
              <a:off x="2372117" y="2457661"/>
              <a:ext cx="1512900" cy="348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33"/>
                <a:buFont typeface="Arial"/>
                <a:buNone/>
              </a:pPr>
              <a:r>
                <a:rPr b="1" i="0" lang="en" sz="2133" u="none" cap="none" strike="noStrike">
                  <a:solidFill>
                    <a:srgbClr val="0000FF"/>
                  </a:solidFill>
                  <a:latin typeface="Arial"/>
                  <a:ea typeface="Arial"/>
                  <a:cs typeface="Arial"/>
                  <a:sym typeface="Arial"/>
                </a:rPr>
                <a:t>LOW IMPACT</a:t>
              </a:r>
              <a:endParaRPr b="1" i="0" sz="2133" u="none" cap="none" strike="noStrike">
                <a:solidFill>
                  <a:srgbClr val="0000FF"/>
                </a:solidFill>
                <a:latin typeface="Arial"/>
                <a:ea typeface="Arial"/>
                <a:cs typeface="Arial"/>
                <a:sym typeface="Arial"/>
              </a:endParaRPr>
            </a:p>
          </p:txBody>
        </p:sp>
        <p:sp>
          <p:nvSpPr>
            <p:cNvPr id="460" name="Google Shape;460;g2cb65e0e28b_0_1"/>
            <p:cNvSpPr txBox="1"/>
            <p:nvPr/>
          </p:nvSpPr>
          <p:spPr>
            <a:xfrm rot="2527022">
              <a:off x="1074586" y="2041646"/>
              <a:ext cx="2450469" cy="453894"/>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3D85C6"/>
                  </a:solidFill>
                  <a:highlight>
                    <a:srgbClr val="FFFFFF"/>
                  </a:highlight>
                  <a:latin typeface="Arial"/>
                  <a:ea typeface="Arial"/>
                  <a:cs typeface="Arial"/>
                  <a:sym typeface="Arial"/>
                </a:rPr>
                <a:t>Gender Unaware</a:t>
              </a:r>
              <a:endParaRPr b="1" i="0" sz="1867" u="none" cap="none" strike="noStrike">
                <a:solidFill>
                  <a:srgbClr val="3D85C6"/>
                </a:solidFill>
                <a:highlight>
                  <a:srgbClr val="FFFFFF"/>
                </a:highlight>
                <a:latin typeface="Arial"/>
                <a:ea typeface="Arial"/>
                <a:cs typeface="Arial"/>
                <a:sym typeface="Arial"/>
              </a:endParaRPr>
            </a:p>
          </p:txBody>
        </p:sp>
        <p:sp>
          <p:nvSpPr>
            <p:cNvPr id="461" name="Google Shape;461;g2cb65e0e28b_0_1"/>
            <p:cNvSpPr txBox="1"/>
            <p:nvPr/>
          </p:nvSpPr>
          <p:spPr>
            <a:xfrm rot="2700000">
              <a:off x="4536639" y="2004845"/>
              <a:ext cx="2450549" cy="453963"/>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A64D79"/>
                  </a:solidFill>
                  <a:highlight>
                    <a:srgbClr val="FFFFFF"/>
                  </a:highlight>
                  <a:latin typeface="Arial"/>
                  <a:ea typeface="Arial"/>
                  <a:cs typeface="Arial"/>
                  <a:sym typeface="Arial"/>
                </a:rPr>
                <a:t>Gender Responsive</a:t>
              </a:r>
              <a:endParaRPr b="1" i="0" sz="1867" u="none" cap="none" strike="noStrike">
                <a:solidFill>
                  <a:srgbClr val="A64D79"/>
                </a:solidFill>
                <a:highlight>
                  <a:srgbClr val="FFFFFF"/>
                </a:highlight>
                <a:latin typeface="Arial"/>
                <a:ea typeface="Arial"/>
                <a:cs typeface="Arial"/>
                <a:sym typeface="Arial"/>
              </a:endParaRPr>
            </a:p>
          </p:txBody>
        </p:sp>
        <p:sp>
          <p:nvSpPr>
            <p:cNvPr id="462" name="Google Shape;462;g2cb65e0e28b_0_1"/>
            <p:cNvSpPr txBox="1"/>
            <p:nvPr/>
          </p:nvSpPr>
          <p:spPr>
            <a:xfrm rot="2700000">
              <a:off x="4009111" y="2137839"/>
              <a:ext cx="2450549" cy="453963"/>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8E7CC3"/>
                  </a:solidFill>
                  <a:highlight>
                    <a:srgbClr val="FFFFFF"/>
                  </a:highlight>
                  <a:latin typeface="Arial"/>
                  <a:ea typeface="Arial"/>
                  <a:cs typeface="Arial"/>
                  <a:sym typeface="Arial"/>
                </a:rPr>
                <a:t>Gender Sensitive</a:t>
              </a:r>
              <a:endParaRPr b="1" i="0" sz="1867" u="none" cap="none" strike="noStrike">
                <a:solidFill>
                  <a:srgbClr val="8E7CC3"/>
                </a:solidFill>
                <a:highlight>
                  <a:srgbClr val="FFFFFF"/>
                </a:highlight>
                <a:latin typeface="Arial"/>
                <a:ea typeface="Arial"/>
                <a:cs typeface="Arial"/>
                <a:sym typeface="Arial"/>
              </a:endParaRPr>
            </a:p>
          </p:txBody>
        </p:sp>
        <p:sp>
          <p:nvSpPr>
            <p:cNvPr id="463" name="Google Shape;463;g2cb65e0e28b_0_1"/>
            <p:cNvSpPr txBox="1"/>
            <p:nvPr/>
          </p:nvSpPr>
          <p:spPr>
            <a:xfrm rot="2700000">
              <a:off x="6258055" y="2000643"/>
              <a:ext cx="2450549" cy="453963"/>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CA1B32"/>
                  </a:solidFill>
                  <a:highlight>
                    <a:srgbClr val="FFFFFF"/>
                  </a:highlight>
                  <a:latin typeface="Arial"/>
                  <a:ea typeface="Arial"/>
                  <a:cs typeface="Arial"/>
                  <a:sym typeface="Arial"/>
                </a:rPr>
                <a:t>Gender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CA1B32"/>
                  </a:solidFill>
                  <a:highlight>
                    <a:srgbClr val="FFFFFF"/>
                  </a:highlight>
                  <a:latin typeface="Arial"/>
                  <a:ea typeface="Arial"/>
                  <a:cs typeface="Arial"/>
                  <a:sym typeface="Arial"/>
                </a:rPr>
                <a:t>Transformative</a:t>
              </a:r>
              <a:endParaRPr b="1" i="0" sz="1867" u="none" cap="none" strike="noStrike">
                <a:solidFill>
                  <a:srgbClr val="CA1B32"/>
                </a:solidFill>
                <a:highlight>
                  <a:srgbClr val="FFFFFF"/>
                </a:highlight>
                <a:latin typeface="Arial"/>
                <a:ea typeface="Arial"/>
                <a:cs typeface="Arial"/>
                <a:sym typeface="Arial"/>
              </a:endParaRPr>
            </a:p>
          </p:txBody>
        </p:sp>
      </p:grpSp>
      <p:sp>
        <p:nvSpPr>
          <p:cNvPr id="464" name="Google Shape;464;g2cb65e0e28b_0_1"/>
          <p:cNvSpPr txBox="1"/>
          <p:nvPr/>
        </p:nvSpPr>
        <p:spPr>
          <a:xfrm rot="2527163">
            <a:off x="4320407" y="2995849"/>
            <a:ext cx="3267143" cy="60512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674EA7"/>
                </a:solidFill>
                <a:highlight>
                  <a:srgbClr val="FFFFFF"/>
                </a:highlight>
                <a:latin typeface="Arial"/>
                <a:ea typeface="Arial"/>
                <a:cs typeface="Arial"/>
                <a:sym typeface="Arial"/>
              </a:rPr>
              <a:t>Gender Aware</a:t>
            </a:r>
            <a:endParaRPr b="1" i="0" sz="1867" u="none" cap="none" strike="noStrike">
              <a:solidFill>
                <a:srgbClr val="674EA7"/>
              </a:solidFill>
              <a:highlight>
                <a:srgbClr val="FFFFFF"/>
              </a:highlight>
              <a:latin typeface="Arial"/>
              <a:ea typeface="Arial"/>
              <a:cs typeface="Arial"/>
              <a:sym typeface="Arial"/>
            </a:endParaRPr>
          </a:p>
        </p:txBody>
      </p:sp>
      <p:sp>
        <p:nvSpPr>
          <p:cNvPr id="465" name="Google Shape;465;g2cb65e0e28b_0_1"/>
          <p:cNvSpPr/>
          <p:nvPr/>
        </p:nvSpPr>
        <p:spPr>
          <a:xfrm>
            <a:off x="673525" y="2951325"/>
            <a:ext cx="1321800" cy="1309200"/>
          </a:xfrm>
          <a:prstGeom prst="noSmoking">
            <a:avLst>
              <a:gd fmla="val 18750" name="adj"/>
            </a:avLst>
          </a:prstGeom>
          <a:noFill/>
          <a:ln cap="flat" cmpd="sng" w="57150">
            <a:solidFill>
              <a:srgbClr val="EC171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2cb65e0e28b_0_1"/>
          <p:cNvSpPr txBox="1"/>
          <p:nvPr/>
        </p:nvSpPr>
        <p:spPr>
          <a:xfrm>
            <a:off x="8494918" y="5583262"/>
            <a:ext cx="220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B050"/>
                </a:solidFill>
                <a:latin typeface="Arial"/>
                <a:ea typeface="Arial"/>
                <a:cs typeface="Arial"/>
                <a:sym typeface="Arial"/>
              </a:rPr>
              <a:t>Changes in </a:t>
            </a:r>
            <a:r>
              <a:rPr b="1" i="0" lang="en" sz="1800" u="none" cap="none" strike="noStrike">
                <a:solidFill>
                  <a:srgbClr val="00B050"/>
                </a:solidFill>
                <a:latin typeface="Arial"/>
                <a:ea typeface="Arial"/>
                <a:cs typeface="Arial"/>
                <a:sym typeface="Arial"/>
              </a:rPr>
              <a:t>Position</a:t>
            </a:r>
            <a:endParaRPr b="0" i="0" sz="1400" u="none" cap="none" strike="noStrike">
              <a:solidFill>
                <a:srgbClr val="000000"/>
              </a:solidFill>
              <a:latin typeface="Arial"/>
              <a:ea typeface="Arial"/>
              <a:cs typeface="Arial"/>
              <a:sym typeface="Arial"/>
            </a:endParaRPr>
          </a:p>
        </p:txBody>
      </p:sp>
      <p:sp>
        <p:nvSpPr>
          <p:cNvPr id="467" name="Google Shape;467;g2cb65e0e28b_0_1"/>
          <p:cNvSpPr txBox="1"/>
          <p:nvPr/>
        </p:nvSpPr>
        <p:spPr>
          <a:xfrm rot="2526952">
            <a:off x="2644516" y="3023874"/>
            <a:ext cx="3267366" cy="60512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00B0F0"/>
                </a:solidFill>
                <a:highlight>
                  <a:srgbClr val="FFFFFF"/>
                </a:highlight>
                <a:latin typeface="Arial"/>
                <a:ea typeface="Arial"/>
                <a:cs typeface="Arial"/>
                <a:sym typeface="Arial"/>
              </a:rPr>
              <a:t>Gender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00B0F0"/>
                </a:solidFill>
                <a:highlight>
                  <a:srgbClr val="FFFFFF"/>
                </a:highlight>
                <a:latin typeface="Arial"/>
                <a:ea typeface="Arial"/>
                <a:cs typeface="Arial"/>
                <a:sym typeface="Arial"/>
              </a:rPr>
              <a:t>Exploitative</a:t>
            </a:r>
            <a:endParaRPr b="1" i="0" sz="1867" u="none" cap="none" strike="noStrike">
              <a:solidFill>
                <a:srgbClr val="00B0F0"/>
              </a:solidFill>
              <a:highlight>
                <a:srgbClr val="FFFFFF"/>
              </a:highlight>
              <a:latin typeface="Arial"/>
              <a:ea typeface="Arial"/>
              <a:cs typeface="Arial"/>
              <a:sym typeface="Arial"/>
            </a:endParaRPr>
          </a:p>
        </p:txBody>
      </p:sp>
      <p:sp>
        <p:nvSpPr>
          <p:cNvPr id="468" name="Google Shape;468;g2cb65e0e28b_0_1"/>
          <p:cNvSpPr txBox="1"/>
          <p:nvPr/>
        </p:nvSpPr>
        <p:spPr>
          <a:xfrm>
            <a:off x="5352048" y="5589425"/>
            <a:ext cx="220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B050"/>
                </a:solidFill>
                <a:latin typeface="Arial"/>
                <a:ea typeface="Arial"/>
                <a:cs typeface="Arial"/>
                <a:sym typeface="Arial"/>
              </a:rPr>
              <a:t>Changes in </a:t>
            </a:r>
            <a:r>
              <a:rPr b="1" i="0" lang="en" sz="1800" u="none" cap="none" strike="noStrike">
                <a:solidFill>
                  <a:srgbClr val="00B050"/>
                </a:solidFill>
                <a:latin typeface="Arial"/>
                <a:ea typeface="Arial"/>
                <a:cs typeface="Arial"/>
                <a:sym typeface="Arial"/>
              </a:rPr>
              <a:t>Condition</a:t>
            </a:r>
            <a:endParaRPr b="0" i="0" sz="1400" u="none" cap="none" strike="noStrike">
              <a:solidFill>
                <a:srgbClr val="000000"/>
              </a:solidFill>
              <a:latin typeface="Arial"/>
              <a:ea typeface="Arial"/>
              <a:cs typeface="Arial"/>
              <a:sym typeface="Arial"/>
            </a:endParaRPr>
          </a:p>
        </p:txBody>
      </p:sp>
      <p:sp>
        <p:nvSpPr>
          <p:cNvPr id="469" name="Google Shape;469;g2cb65e0e28b_0_1"/>
          <p:cNvSpPr txBox="1"/>
          <p:nvPr/>
        </p:nvSpPr>
        <p:spPr>
          <a:xfrm>
            <a:off x="8494918" y="5196225"/>
            <a:ext cx="2203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C55A11"/>
                </a:solidFill>
                <a:latin typeface="Arial"/>
                <a:ea typeface="Arial"/>
                <a:cs typeface="Arial"/>
                <a:sym typeface="Arial"/>
              </a:rPr>
              <a:t>Strategic</a:t>
            </a:r>
            <a:r>
              <a:rPr b="0" i="0" lang="en" sz="1800" u="none" cap="none" strike="noStrike">
                <a:solidFill>
                  <a:srgbClr val="C55A11"/>
                </a:solidFill>
                <a:latin typeface="Arial"/>
                <a:ea typeface="Arial"/>
                <a:cs typeface="Arial"/>
                <a:sym typeface="Arial"/>
              </a:rPr>
              <a:t> Needs</a:t>
            </a:r>
            <a:endParaRPr b="1" i="0" sz="1800" u="none" cap="none" strike="noStrike">
              <a:solidFill>
                <a:srgbClr val="C55A11"/>
              </a:solidFill>
              <a:latin typeface="Arial"/>
              <a:ea typeface="Arial"/>
              <a:cs typeface="Arial"/>
              <a:sym typeface="Arial"/>
            </a:endParaRPr>
          </a:p>
        </p:txBody>
      </p:sp>
      <p:sp>
        <p:nvSpPr>
          <p:cNvPr id="470" name="Google Shape;470;g2cb65e0e28b_0_1"/>
          <p:cNvSpPr txBox="1"/>
          <p:nvPr/>
        </p:nvSpPr>
        <p:spPr>
          <a:xfrm>
            <a:off x="5334589" y="5208402"/>
            <a:ext cx="2203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C55A11"/>
                </a:solidFill>
                <a:latin typeface="Arial"/>
                <a:ea typeface="Arial"/>
                <a:cs typeface="Arial"/>
                <a:sym typeface="Arial"/>
              </a:rPr>
              <a:t>Practical</a:t>
            </a:r>
            <a:r>
              <a:rPr b="0" i="0" lang="en" sz="1800" u="none" cap="none" strike="noStrike">
                <a:solidFill>
                  <a:srgbClr val="C55A11"/>
                </a:solidFill>
                <a:latin typeface="Arial"/>
                <a:ea typeface="Arial"/>
                <a:cs typeface="Arial"/>
                <a:sym typeface="Arial"/>
              </a:rPr>
              <a:t> Needs</a:t>
            </a:r>
            <a:endParaRPr b="1" i="0" sz="1800" u="none" cap="none" strike="noStrike">
              <a:solidFill>
                <a:srgbClr val="C55A11"/>
              </a:solidFill>
              <a:latin typeface="Arial"/>
              <a:ea typeface="Arial"/>
              <a:cs typeface="Arial"/>
              <a:sym typeface="Arial"/>
            </a:endParaRPr>
          </a:p>
        </p:txBody>
      </p:sp>
      <p:sp>
        <p:nvSpPr>
          <p:cNvPr id="471" name="Google Shape;471;g2cb65e0e28b_0_1"/>
          <p:cNvSpPr txBox="1"/>
          <p:nvPr/>
        </p:nvSpPr>
        <p:spPr>
          <a:xfrm>
            <a:off x="8426315" y="4521216"/>
            <a:ext cx="220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70C0"/>
                </a:solidFill>
                <a:latin typeface="Arial"/>
                <a:ea typeface="Arial"/>
                <a:cs typeface="Arial"/>
                <a:sym typeface="Arial"/>
              </a:rPr>
              <a:t>Increased </a:t>
            </a:r>
            <a:r>
              <a:rPr b="1" i="0" lang="en" sz="1800" u="none" cap="none" strike="noStrike">
                <a:solidFill>
                  <a:srgbClr val="0070C0"/>
                </a:solidFill>
                <a:latin typeface="Arial"/>
                <a:ea typeface="Arial"/>
                <a:cs typeface="Arial"/>
                <a:sym typeface="Arial"/>
              </a:rPr>
              <a:t>Control</a:t>
            </a:r>
            <a:r>
              <a:rPr b="0" i="0" lang="en" sz="1800" u="none" cap="none" strike="noStrike">
                <a:solidFill>
                  <a:srgbClr val="0070C0"/>
                </a:solidFill>
                <a:latin typeface="Arial"/>
                <a:ea typeface="Arial"/>
                <a:cs typeface="Arial"/>
                <a:sym typeface="Arial"/>
              </a:rPr>
              <a:t> of Resources</a:t>
            </a:r>
            <a:endParaRPr b="1" i="0" sz="1800" u="none" cap="none" strike="noStrike">
              <a:solidFill>
                <a:srgbClr val="0070C0"/>
              </a:solidFill>
              <a:latin typeface="Arial"/>
              <a:ea typeface="Arial"/>
              <a:cs typeface="Arial"/>
              <a:sym typeface="Arial"/>
            </a:endParaRPr>
          </a:p>
        </p:txBody>
      </p:sp>
      <p:sp>
        <p:nvSpPr>
          <p:cNvPr id="472" name="Google Shape;472;g2cb65e0e28b_0_1"/>
          <p:cNvSpPr txBox="1"/>
          <p:nvPr/>
        </p:nvSpPr>
        <p:spPr>
          <a:xfrm>
            <a:off x="5328697" y="4528639"/>
            <a:ext cx="220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70C0"/>
                </a:solidFill>
                <a:latin typeface="Arial"/>
                <a:ea typeface="Arial"/>
                <a:cs typeface="Arial"/>
                <a:sym typeface="Arial"/>
              </a:rPr>
              <a:t>Increased </a:t>
            </a:r>
            <a:r>
              <a:rPr b="1" i="0" lang="en" sz="1800" u="none" cap="none" strike="noStrike">
                <a:solidFill>
                  <a:srgbClr val="0070C0"/>
                </a:solidFill>
                <a:latin typeface="Arial"/>
                <a:ea typeface="Arial"/>
                <a:cs typeface="Arial"/>
                <a:sym typeface="Arial"/>
              </a:rPr>
              <a:t>Access</a:t>
            </a:r>
            <a:r>
              <a:rPr b="0" i="0" lang="en" sz="1800" u="none" cap="none" strike="noStrike">
                <a:solidFill>
                  <a:srgbClr val="0070C0"/>
                </a:solidFill>
                <a:latin typeface="Arial"/>
                <a:ea typeface="Arial"/>
                <a:cs typeface="Arial"/>
                <a:sym typeface="Arial"/>
              </a:rPr>
              <a:t> of Resources</a:t>
            </a:r>
            <a:endParaRPr b="1" i="0" sz="1800" u="none" cap="none" strike="noStrike">
              <a:solidFill>
                <a:srgbClr val="0070C0"/>
              </a:solidFill>
              <a:latin typeface="Arial"/>
              <a:ea typeface="Arial"/>
              <a:cs typeface="Arial"/>
              <a:sym typeface="Arial"/>
            </a:endParaRPr>
          </a:p>
        </p:txBody>
      </p:sp>
      <p:cxnSp>
        <p:nvCxnSpPr>
          <p:cNvPr id="473" name="Google Shape;473;g2cb65e0e28b_0_1"/>
          <p:cNvCxnSpPr/>
          <p:nvPr/>
        </p:nvCxnSpPr>
        <p:spPr>
          <a:xfrm>
            <a:off x="7292457" y="4878367"/>
            <a:ext cx="1008300" cy="0"/>
          </a:xfrm>
          <a:prstGeom prst="straightConnector1">
            <a:avLst/>
          </a:prstGeom>
          <a:noFill/>
          <a:ln cap="flat" cmpd="sng" w="25400">
            <a:solidFill>
              <a:schemeClr val="accent3"/>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474" name="Google Shape;474;g2cb65e0e28b_0_1"/>
          <p:cNvCxnSpPr/>
          <p:nvPr/>
        </p:nvCxnSpPr>
        <p:spPr>
          <a:xfrm>
            <a:off x="7292456" y="5397093"/>
            <a:ext cx="1008300" cy="0"/>
          </a:xfrm>
          <a:prstGeom prst="straightConnector1">
            <a:avLst/>
          </a:prstGeom>
          <a:noFill/>
          <a:ln cap="flat" cmpd="sng" w="25400">
            <a:solidFill>
              <a:schemeClr val="accent3"/>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475" name="Google Shape;475;g2cb65e0e28b_0_1"/>
          <p:cNvCxnSpPr/>
          <p:nvPr/>
        </p:nvCxnSpPr>
        <p:spPr>
          <a:xfrm>
            <a:off x="7292455" y="5912590"/>
            <a:ext cx="1008300" cy="0"/>
          </a:xfrm>
          <a:prstGeom prst="straightConnector1">
            <a:avLst/>
          </a:prstGeom>
          <a:noFill/>
          <a:ln cap="flat" cmpd="sng" w="25400">
            <a:solidFill>
              <a:schemeClr val="accent3"/>
            </a:solidFill>
            <a:prstDash val="solid"/>
            <a:round/>
            <a:headEnd len="sm" w="sm" type="none"/>
            <a:tailEnd len="med" w="med" type="triangle"/>
          </a:ln>
          <a:effectLst>
            <a:outerShdw blurRad="40000" rotWithShape="0" dir="5400000" dist="20000">
              <a:srgbClr val="000000">
                <a:alpha val="37250"/>
              </a:srgbClr>
            </a:outerShdw>
          </a:effectLst>
        </p:spPr>
      </p:cxnSp>
      <p:sp>
        <p:nvSpPr>
          <p:cNvPr id="476" name="Google Shape;476;g2cb65e0e28b_0_1"/>
          <p:cNvSpPr txBox="1"/>
          <p:nvPr/>
        </p:nvSpPr>
        <p:spPr>
          <a:xfrm rot="2700000">
            <a:off x="9415570" y="2363912"/>
            <a:ext cx="1341099" cy="60542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EC1717"/>
                </a:solidFill>
                <a:highlight>
                  <a:srgbClr val="FFFFFF"/>
                </a:highlight>
                <a:latin typeface="Arial"/>
                <a:ea typeface="Arial"/>
                <a:cs typeface="Arial"/>
                <a:sym typeface="Arial"/>
              </a:rPr>
              <a:t>Feminist</a:t>
            </a:r>
            <a:endParaRPr b="1" i="0" sz="1867" u="none" cap="none" strike="noStrike">
              <a:solidFill>
                <a:srgbClr val="EC1717"/>
              </a:solidFill>
              <a:highlight>
                <a:srgbClr val="FFFFFF"/>
              </a:highlight>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1f1245a14f_0_2"/>
          <p:cNvSpPr/>
          <p:nvPr/>
        </p:nvSpPr>
        <p:spPr>
          <a:xfrm>
            <a:off x="363200" y="398200"/>
            <a:ext cx="11465700" cy="60615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82" name="Google Shape;482;g21f1245a14f_0_2"/>
          <p:cNvSpPr txBox="1"/>
          <p:nvPr/>
        </p:nvSpPr>
        <p:spPr>
          <a:xfrm>
            <a:off x="1618300" y="2713600"/>
            <a:ext cx="296100" cy="108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83" name="Google Shape;483;g21f1245a14f_0_2"/>
          <p:cNvSpPr txBox="1"/>
          <p:nvPr/>
        </p:nvSpPr>
        <p:spPr>
          <a:xfrm>
            <a:off x="1868433" y="2410995"/>
            <a:ext cx="6114900" cy="1343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272324"/>
                </a:solidFill>
                <a:latin typeface="Tahoma"/>
                <a:ea typeface="Tahoma"/>
                <a:cs typeface="Tahoma"/>
                <a:sym typeface="Tahoma"/>
              </a:rPr>
              <a:t>Learning terminology is one part of the skills needed to advance gender equality in your programming - but understanding concepts is equally as important!</a:t>
            </a:r>
            <a:endParaRPr b="0" i="0" sz="24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2133"/>
              <a:buFont typeface="Arial"/>
              <a:buNone/>
            </a:pPr>
            <a:r>
              <a:t/>
            </a:r>
            <a:endParaRPr b="0" i="0" sz="2133" u="none" cap="none" strike="noStrike">
              <a:solidFill>
                <a:srgbClr val="272324"/>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84" name="Google Shape;484;g21f1245a14f_0_2"/>
          <p:cNvSpPr txBox="1"/>
          <p:nvPr/>
        </p:nvSpPr>
        <p:spPr>
          <a:xfrm>
            <a:off x="793233" y="227100"/>
            <a:ext cx="5587200" cy="9621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cxnSp>
        <p:nvCxnSpPr>
          <p:cNvPr id="485" name="Google Shape;485;g21f1245a14f_0_2"/>
          <p:cNvCxnSpPr/>
          <p:nvPr/>
        </p:nvCxnSpPr>
        <p:spPr>
          <a:xfrm>
            <a:off x="1914300" y="4167603"/>
            <a:ext cx="41193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486" name="Google Shape;486;g21f1245a14f_0_2"/>
          <p:cNvPicPr preferRelativeResize="0"/>
          <p:nvPr/>
        </p:nvPicPr>
        <p:blipFill rotWithShape="1">
          <a:blip r:embed="rId3">
            <a:alphaModFix/>
          </a:blip>
          <a:srcRect b="0" l="0" r="0" t="0"/>
          <a:stretch/>
        </p:blipFill>
        <p:spPr>
          <a:xfrm rot="10800000">
            <a:off x="777622" y="2283322"/>
            <a:ext cx="1007861" cy="1007861"/>
          </a:xfrm>
          <a:prstGeom prst="rect">
            <a:avLst/>
          </a:prstGeom>
          <a:noFill/>
          <a:ln>
            <a:noFill/>
          </a:ln>
        </p:spPr>
      </p:pic>
      <p:grpSp>
        <p:nvGrpSpPr>
          <p:cNvPr id="487" name="Google Shape;487;g21f1245a14f_0_2"/>
          <p:cNvGrpSpPr/>
          <p:nvPr/>
        </p:nvGrpSpPr>
        <p:grpSpPr>
          <a:xfrm>
            <a:off x="9555708" y="146304"/>
            <a:ext cx="2362380" cy="1971269"/>
            <a:chOff x="2573332" y="600903"/>
            <a:chExt cx="4314062" cy="3713070"/>
          </a:xfrm>
        </p:grpSpPr>
        <p:grpSp>
          <p:nvGrpSpPr>
            <p:cNvPr id="488" name="Google Shape;488;g21f1245a14f_0_2"/>
            <p:cNvGrpSpPr/>
            <p:nvPr/>
          </p:nvGrpSpPr>
          <p:grpSpPr>
            <a:xfrm>
              <a:off x="2573332" y="600903"/>
              <a:ext cx="3719824" cy="3713070"/>
              <a:chOff x="2573332" y="677103"/>
              <a:chExt cx="3719824" cy="3713070"/>
            </a:xfrm>
          </p:grpSpPr>
          <p:sp>
            <p:nvSpPr>
              <p:cNvPr id="489" name="Google Shape;489;g21f1245a14f_0_2"/>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21f1245a14f_0_2"/>
              <p:cNvSpPr/>
              <p:nvPr/>
            </p:nvSpPr>
            <p:spPr>
              <a:xfrm rot="-6598839">
                <a:off x="2887641" y="2346983"/>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g21f1245a14f_0_2"/>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g21f1245a14f_0_2"/>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g21f1245a14f_0_2"/>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4" name="Google Shape;494;g21f1245a14f_0_2"/>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g21f1245a14f_0_2"/>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2"/>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01" name="Google Shape;501;p32"/>
          <p:cNvSpPr/>
          <p:nvPr/>
        </p:nvSpPr>
        <p:spPr>
          <a:xfrm>
            <a:off x="9364933" y="-687100"/>
            <a:ext cx="3045200" cy="3128800"/>
          </a:xfrm>
          <a:prstGeom prst="ellipse">
            <a:avLst/>
          </a:prstGeom>
          <a:gradFill>
            <a:gsLst>
              <a:gs pos="0">
                <a:srgbClr val="272324"/>
              </a:gs>
              <a:gs pos="100000">
                <a:srgbClr val="616D73"/>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02" name="Google Shape;502;p32"/>
          <p:cNvSpPr/>
          <p:nvPr/>
        </p:nvSpPr>
        <p:spPr>
          <a:xfrm>
            <a:off x="506000" y="449000"/>
            <a:ext cx="11180000" cy="59600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03" name="Google Shape;503;p32"/>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Helvetica Neue"/>
              <a:buNone/>
            </a:pPr>
            <a:r>
              <a:rPr lang="en">
                <a:latin typeface="Helvetica Neue"/>
                <a:ea typeface="Helvetica Neue"/>
                <a:cs typeface="Helvetica Neue"/>
                <a:sym typeface="Helvetica Neue"/>
              </a:rPr>
              <a:t>Session 4: </a:t>
            </a:r>
            <a:endParaRPr>
              <a:latin typeface="Helvetica Neue"/>
              <a:ea typeface="Helvetica Neue"/>
              <a:cs typeface="Helvetica Neue"/>
              <a:sym typeface="Helvetica Neue"/>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504" name="Google Shape;504;p32"/>
          <p:cNvSpPr txBox="1"/>
          <p:nvPr/>
        </p:nvSpPr>
        <p:spPr>
          <a:xfrm>
            <a:off x="1874633" y="3485256"/>
            <a:ext cx="8442733" cy="9416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Gender Diversity</a:t>
            </a:r>
            <a:endParaRPr b="0" i="0" sz="1867"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3"/>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510" name="Google Shape;510;p33"/>
          <p:cNvPicPr preferRelativeResize="0"/>
          <p:nvPr/>
        </p:nvPicPr>
        <p:blipFill rotWithShape="1">
          <a:blip r:embed="rId3">
            <a:alphaModFix/>
          </a:blip>
          <a:srcRect b="0" l="0" r="0" t="0"/>
          <a:stretch/>
        </p:blipFill>
        <p:spPr>
          <a:xfrm>
            <a:off x="2503253" y="3325239"/>
            <a:ext cx="1325748" cy="1325751"/>
          </a:xfrm>
          <a:prstGeom prst="rect">
            <a:avLst/>
          </a:prstGeom>
          <a:noFill/>
          <a:ln>
            <a:noFill/>
          </a:ln>
        </p:spPr>
      </p:pic>
      <p:sp>
        <p:nvSpPr>
          <p:cNvPr id="511" name="Google Shape;511;p33"/>
          <p:cNvSpPr txBox="1"/>
          <p:nvPr>
            <p:ph type="title"/>
          </p:nvPr>
        </p:nvSpPr>
        <p:spPr>
          <a:xfrm>
            <a:off x="563802" y="461354"/>
            <a:ext cx="7543800" cy="132575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lt1"/>
              </a:buClr>
              <a:buSzPts val="2800"/>
              <a:buFont typeface="Helvetica Neue"/>
              <a:buNone/>
            </a:pPr>
            <a:r>
              <a:rPr lang="en" sz="5333">
                <a:solidFill>
                  <a:schemeClr val="lt1"/>
                </a:solidFill>
                <a:latin typeface="Helvetica Neue"/>
                <a:ea typeface="Helvetica Neue"/>
                <a:cs typeface="Helvetica Neue"/>
                <a:sym typeface="Helvetica Neue"/>
              </a:rPr>
              <a:t>Learning </a:t>
            </a:r>
            <a:r>
              <a:rPr lang="en" sz="5333">
                <a:solidFill>
                  <a:srgbClr val="63763E"/>
                </a:solidFill>
                <a:latin typeface="Helvetica Neue"/>
                <a:ea typeface="Helvetica Neue"/>
                <a:cs typeface="Helvetica Neue"/>
                <a:sym typeface="Helvetica Neue"/>
              </a:rPr>
              <a:t>Objectives</a:t>
            </a:r>
            <a:endParaRPr/>
          </a:p>
        </p:txBody>
      </p:sp>
      <p:sp>
        <p:nvSpPr>
          <p:cNvPr id="512" name="Google Shape;512;p33"/>
          <p:cNvSpPr txBox="1"/>
          <p:nvPr/>
        </p:nvSpPr>
        <p:spPr>
          <a:xfrm>
            <a:off x="4335702" y="2457129"/>
            <a:ext cx="6612924" cy="306197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2133"/>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Understand the complexities and diversity that exists within and around gender, with a deeper look into identities that fall outside of the binary understanding of gender and how this can be applied to our work</a:t>
            </a:r>
            <a:r>
              <a:rPr b="0" i="0" lang="en" sz="2400" u="none" cap="none" strike="noStrike">
                <a:solidFill>
                  <a:schemeClr val="dk1"/>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34"/>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18" name="Google Shape;518;p34"/>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3A4888"/>
              </a:buClr>
              <a:buSzPts val="2800"/>
              <a:buFont typeface="Proxima Nova"/>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519" name="Google Shape;519;p34"/>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520" name="Google Shape;520;p34"/>
          <p:cNvPicPr preferRelativeResize="0"/>
          <p:nvPr/>
        </p:nvPicPr>
        <p:blipFill rotWithShape="1">
          <a:blip r:embed="rId3">
            <a:alphaModFix/>
          </a:blip>
          <a:srcRect b="0" l="0" r="0" t="0"/>
          <a:stretch/>
        </p:blipFill>
        <p:spPr>
          <a:xfrm>
            <a:off x="558571" y="2315122"/>
            <a:ext cx="1018239" cy="1018239"/>
          </a:xfrm>
          <a:prstGeom prst="rect">
            <a:avLst/>
          </a:prstGeom>
          <a:noFill/>
          <a:ln>
            <a:noFill/>
          </a:ln>
        </p:spPr>
      </p:pic>
      <p:pic>
        <p:nvPicPr>
          <p:cNvPr descr="Badge Tick1" id="521" name="Google Shape;521;p34"/>
          <p:cNvPicPr preferRelativeResize="0"/>
          <p:nvPr/>
        </p:nvPicPr>
        <p:blipFill rotWithShape="1">
          <a:blip r:embed="rId3">
            <a:alphaModFix/>
          </a:blip>
          <a:srcRect b="0" l="0" r="0" t="0"/>
          <a:stretch/>
        </p:blipFill>
        <p:spPr>
          <a:xfrm>
            <a:off x="558573" y="4137669"/>
            <a:ext cx="1018239" cy="1018239"/>
          </a:xfrm>
          <a:prstGeom prst="rect">
            <a:avLst/>
          </a:prstGeom>
          <a:noFill/>
          <a:ln>
            <a:noFill/>
          </a:ln>
        </p:spPr>
      </p:pic>
      <p:graphicFrame>
        <p:nvGraphicFramePr>
          <p:cNvPr id="522" name="Google Shape;522;p34"/>
          <p:cNvGraphicFramePr/>
          <p:nvPr/>
        </p:nvGraphicFramePr>
        <p:xfrm>
          <a:off x="910982" y="1675411"/>
          <a:ext cx="3000000" cy="3000000"/>
        </p:xfrm>
        <a:graphic>
          <a:graphicData uri="http://schemas.openxmlformats.org/drawingml/2006/table">
            <a:tbl>
              <a:tblPr>
                <a:noFill/>
                <a:tableStyleId>{21B30AAD-9E28-4ACD-AFA5-8F22A86A285C}</a:tableStyleId>
              </a:tblPr>
              <a:tblGrid>
                <a:gridCol w="884225"/>
                <a:gridCol w="7673150"/>
              </a:tblGrid>
              <a:tr h="17201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Exploring factors of diversity within and around gender will help participants move towards an understanding of intersectionality and of gender as non-binary</a:t>
                      </a:r>
                      <a:endParaRPr sz="1400" u="none" cap="none" strike="noStrike"/>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201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The diversity of gender expression and sexual identity is global, and work towards gender equality should reflect the rights and experiences of these groups.</a:t>
                      </a:r>
                      <a:endParaRPr sz="1400" u="none" cap="none" strike="noStrike"/>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cxnSp>
        <p:nvCxnSpPr>
          <p:cNvPr id="527" name="Google Shape;527;p35"/>
          <p:cNvCxnSpPr/>
          <p:nvPr/>
        </p:nvCxnSpPr>
        <p:spPr>
          <a:xfrm flipH="1" rot="10800000">
            <a:off x="355233" y="1266654"/>
            <a:ext cx="10563976" cy="28780"/>
          </a:xfrm>
          <a:prstGeom prst="straightConnector1">
            <a:avLst/>
          </a:prstGeom>
          <a:noFill/>
          <a:ln cap="flat" cmpd="sng" w="38100">
            <a:solidFill>
              <a:srgbClr val="3A4888"/>
            </a:solidFill>
            <a:prstDash val="solid"/>
            <a:round/>
            <a:headEnd len="sm" w="sm" type="none"/>
            <a:tailEnd len="sm" w="sm" type="none"/>
          </a:ln>
        </p:spPr>
      </p:cxnSp>
      <p:sp>
        <p:nvSpPr>
          <p:cNvPr id="528" name="Google Shape;528;p35"/>
          <p:cNvSpPr txBox="1"/>
          <p:nvPr/>
        </p:nvSpPr>
        <p:spPr>
          <a:xfrm>
            <a:off x="355232" y="509123"/>
            <a:ext cx="116952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3A4888"/>
                </a:solidFill>
                <a:latin typeface="Helvetica Neue"/>
                <a:ea typeface="Helvetica Neue"/>
                <a:cs typeface="Helvetica Neue"/>
                <a:sym typeface="Helvetica Neue"/>
              </a:rPr>
              <a:t>LGBTTTQQIAA+</a:t>
            </a:r>
            <a:endParaRPr b="1" i="0" sz="3733" u="none" cap="none" strike="noStrike">
              <a:solidFill>
                <a:srgbClr val="3A4888"/>
              </a:solidFill>
              <a:latin typeface="Helvetica Neue"/>
              <a:ea typeface="Helvetica Neue"/>
              <a:cs typeface="Helvetica Neue"/>
              <a:sym typeface="Helvetica Neue"/>
            </a:endParaRPr>
          </a:p>
        </p:txBody>
      </p:sp>
      <p:pic>
        <p:nvPicPr>
          <p:cNvPr descr="Graphical user interface, text&#10;&#10;Description automatically generated" id="529" name="Google Shape;529;p35"/>
          <p:cNvPicPr preferRelativeResize="0"/>
          <p:nvPr/>
        </p:nvPicPr>
        <p:blipFill rotWithShape="1">
          <a:blip r:embed="rId3">
            <a:alphaModFix/>
          </a:blip>
          <a:srcRect b="0" l="0" r="0" t="0"/>
          <a:stretch/>
        </p:blipFill>
        <p:spPr>
          <a:xfrm>
            <a:off x="355232" y="1468190"/>
            <a:ext cx="6541120" cy="5078250"/>
          </a:xfrm>
          <a:prstGeom prst="rect">
            <a:avLst/>
          </a:prstGeom>
          <a:noFill/>
          <a:ln>
            <a:noFill/>
          </a:ln>
        </p:spPr>
      </p:pic>
      <p:sp>
        <p:nvSpPr>
          <p:cNvPr id="530" name="Google Shape;530;p35"/>
          <p:cNvSpPr txBox="1"/>
          <p:nvPr/>
        </p:nvSpPr>
        <p:spPr>
          <a:xfrm>
            <a:off x="7620321" y="6546440"/>
            <a:ext cx="4430111"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ahoma"/>
                <a:ea typeface="Tahoma"/>
                <a:cs typeface="Tahoma"/>
                <a:sym typeface="Tahoma"/>
              </a:rPr>
              <a:t>Source: </a:t>
            </a:r>
            <a:r>
              <a:rPr b="0" i="0" lang="en" sz="1000" u="sng" cap="none" strike="noStrike">
                <a:solidFill>
                  <a:schemeClr val="dk1"/>
                </a:solidFill>
                <a:latin typeface="Tahoma"/>
                <a:ea typeface="Tahoma"/>
                <a:cs typeface="Tahoma"/>
                <a:sym typeface="Tahoma"/>
                <a:hlinkClick r:id="rId4">
                  <a:extLst>
                    <a:ext uri="{A12FA001-AC4F-418D-AE19-62706E023703}">
                      <ahyp:hlinkClr val="tx"/>
                    </a:ext>
                  </a:extLst>
                </a:hlinkClick>
              </a:rPr>
              <a:t>https://ok2bme.ca/resources/kids-teens/what-does-lgbtq-mean/</a:t>
            </a:r>
            <a:endParaRPr b="0" i="0" sz="1000" u="none" cap="none" strike="noStrike">
              <a:solidFill>
                <a:schemeClr val="dk1"/>
              </a:solidFill>
              <a:latin typeface="Tahoma"/>
              <a:ea typeface="Tahoma"/>
              <a:cs typeface="Tahoma"/>
              <a:sym typeface="Tahoma"/>
            </a:endParaRPr>
          </a:p>
        </p:txBody>
      </p:sp>
      <p:grpSp>
        <p:nvGrpSpPr>
          <p:cNvPr id="531" name="Google Shape;531;p35"/>
          <p:cNvGrpSpPr/>
          <p:nvPr/>
        </p:nvGrpSpPr>
        <p:grpSpPr>
          <a:xfrm>
            <a:off x="7128825" y="1960563"/>
            <a:ext cx="4596142" cy="3920747"/>
            <a:chOff x="6896351" y="1669726"/>
            <a:chExt cx="4596142" cy="3920747"/>
          </a:xfrm>
        </p:grpSpPr>
        <p:sp>
          <p:nvSpPr>
            <p:cNvPr id="532" name="Google Shape;532;p35"/>
            <p:cNvSpPr/>
            <p:nvPr/>
          </p:nvSpPr>
          <p:spPr>
            <a:xfrm>
              <a:off x="6896351" y="1669726"/>
              <a:ext cx="4596141" cy="3920747"/>
            </a:xfrm>
            <a:prstGeom prst="rect">
              <a:avLst/>
            </a:prstGeom>
            <a:solidFill>
              <a:srgbClr val="3A488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3" name="Google Shape;533;p35"/>
            <p:cNvSpPr txBox="1"/>
            <p:nvPr/>
          </p:nvSpPr>
          <p:spPr>
            <a:xfrm>
              <a:off x="7062382" y="1829445"/>
              <a:ext cx="4430111"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LGBTQ is the more commonly used term in the community.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You may also hear the terms ”Queer Community” or “Rainbow Community” used to describe LGBTQ2+ people.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The initialism and the various terms are always evolving, the most important thing is to be respectful and use the terms that people prefer.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Tahoma"/>
                  <a:ea typeface="Tahoma"/>
                  <a:cs typeface="Tahoma"/>
                  <a:sym typeface="Tahoma"/>
                </a:rPr>
                <a:t>Source: https://ok2bme.ca/resources/kids-teens/what-does-lgbtq-mean/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cxnSp>
        <p:nvCxnSpPr>
          <p:cNvPr id="538" name="Google Shape;538;p36"/>
          <p:cNvCxnSpPr/>
          <p:nvPr/>
        </p:nvCxnSpPr>
        <p:spPr>
          <a:xfrm flipH="1" rot="10800000">
            <a:off x="355233" y="1266654"/>
            <a:ext cx="10563976" cy="28780"/>
          </a:xfrm>
          <a:prstGeom prst="straightConnector1">
            <a:avLst/>
          </a:prstGeom>
          <a:noFill/>
          <a:ln cap="flat" cmpd="sng" w="38100">
            <a:solidFill>
              <a:srgbClr val="3A4888"/>
            </a:solidFill>
            <a:prstDash val="solid"/>
            <a:round/>
            <a:headEnd len="sm" w="sm" type="none"/>
            <a:tailEnd len="sm" w="sm" type="none"/>
          </a:ln>
        </p:spPr>
      </p:cxnSp>
      <p:sp>
        <p:nvSpPr>
          <p:cNvPr id="539" name="Google Shape;539;p36"/>
          <p:cNvSpPr txBox="1"/>
          <p:nvPr/>
        </p:nvSpPr>
        <p:spPr>
          <a:xfrm>
            <a:off x="355232" y="509123"/>
            <a:ext cx="116952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3A4888"/>
                </a:solidFill>
                <a:latin typeface="Helvetica Neue"/>
                <a:ea typeface="Helvetica Neue"/>
                <a:cs typeface="Helvetica Neue"/>
                <a:sym typeface="Helvetica Neue"/>
              </a:rPr>
              <a:t>Unpacking Non-binary Gender Identity </a:t>
            </a:r>
            <a:endParaRPr b="1" i="0" sz="3733" u="none" cap="none" strike="noStrike">
              <a:solidFill>
                <a:srgbClr val="3A4888"/>
              </a:solidFill>
              <a:latin typeface="Helvetica Neue"/>
              <a:ea typeface="Helvetica Neue"/>
              <a:cs typeface="Helvetica Neue"/>
              <a:sym typeface="Helvetica Neue"/>
            </a:endParaRPr>
          </a:p>
        </p:txBody>
      </p:sp>
      <p:sp>
        <p:nvSpPr>
          <p:cNvPr id="540" name="Google Shape;540;p36"/>
          <p:cNvSpPr txBox="1"/>
          <p:nvPr/>
        </p:nvSpPr>
        <p:spPr>
          <a:xfrm>
            <a:off x="8893112" y="6507330"/>
            <a:ext cx="32988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ahoma"/>
                <a:ea typeface="Tahoma"/>
                <a:cs typeface="Tahoma"/>
                <a:sym typeface="Tahoma"/>
              </a:rPr>
              <a:t>Source: </a:t>
            </a:r>
            <a:r>
              <a:rPr b="0" i="0" lang="en" sz="1000" u="sng" cap="none" strike="noStrike">
                <a:solidFill>
                  <a:schemeClr val="hlink"/>
                </a:solidFill>
                <a:latin typeface="Tahoma"/>
                <a:ea typeface="Tahoma"/>
                <a:cs typeface="Tahoma"/>
                <a:sym typeface="Tahoma"/>
                <a:hlinkClick r:id="rId3"/>
              </a:rPr>
              <a:t>https://transstudent.org/gender/</a:t>
            </a:r>
            <a:r>
              <a:rPr b="0" i="0" lang="en" sz="1000" u="none" cap="none" strike="noStrike">
                <a:solidFill>
                  <a:schemeClr val="dk1"/>
                </a:solidFill>
                <a:latin typeface="Tahoma"/>
                <a:ea typeface="Tahoma"/>
                <a:cs typeface="Tahoma"/>
                <a:sym typeface="Tahoma"/>
              </a:rPr>
              <a:t> </a:t>
            </a:r>
            <a:endParaRPr b="0" i="0" sz="1000" u="sng" cap="none" strike="noStrike">
              <a:solidFill>
                <a:schemeClr val="dk1"/>
              </a:solidFill>
              <a:latin typeface="Tahoma"/>
              <a:ea typeface="Tahoma"/>
              <a:cs typeface="Tahoma"/>
              <a:sym typeface="Tahoma"/>
            </a:endParaRPr>
          </a:p>
        </p:txBody>
      </p:sp>
      <p:pic>
        <p:nvPicPr>
          <p:cNvPr id="541" name="Google Shape;541;p36"/>
          <p:cNvPicPr preferRelativeResize="0"/>
          <p:nvPr/>
        </p:nvPicPr>
        <p:blipFill rotWithShape="1">
          <a:blip r:embed="rId4">
            <a:alphaModFix/>
          </a:blip>
          <a:srcRect b="0" l="0" r="0" t="0"/>
          <a:stretch/>
        </p:blipFill>
        <p:spPr>
          <a:xfrm>
            <a:off x="355225" y="1373284"/>
            <a:ext cx="6802212" cy="52577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p:nvPr/>
        </p:nvSpPr>
        <p:spPr>
          <a:xfrm>
            <a:off x="-1" y="0"/>
            <a:ext cx="7972425" cy="68520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121" name="Google Shape;121;p4"/>
          <p:cNvSpPr txBox="1"/>
          <p:nvPr/>
        </p:nvSpPr>
        <p:spPr>
          <a:xfrm>
            <a:off x="700717" y="475843"/>
            <a:ext cx="6570988" cy="1867509"/>
          </a:xfrm>
          <a:prstGeom prst="rect">
            <a:avLst/>
          </a:prstGeom>
          <a:noFill/>
          <a:ln cap="flat" cmpd="sng" w="2857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lt1"/>
              </a:buClr>
              <a:buSzPts val="2800"/>
              <a:buFont typeface="Helvetica Neue"/>
              <a:buNone/>
            </a:pPr>
            <a:r>
              <a:rPr b="0" i="0" lang="en" sz="5400" u="none" cap="none" strike="noStrike">
                <a:solidFill>
                  <a:schemeClr val="lt1"/>
                </a:solidFill>
                <a:latin typeface="Helvetica Neue"/>
                <a:ea typeface="Helvetica Neue"/>
                <a:cs typeface="Helvetica Neue"/>
                <a:sym typeface="Helvetica Neue"/>
              </a:rPr>
              <a:t>Overall Training Objective</a:t>
            </a:r>
            <a:endParaRPr b="0" i="0" sz="5333" u="none" cap="none" strike="noStrike">
              <a:solidFill>
                <a:schemeClr val="lt1"/>
              </a:solidFill>
              <a:latin typeface="Helvetica Neue"/>
              <a:ea typeface="Helvetica Neue"/>
              <a:cs typeface="Helvetica Neue"/>
              <a:sym typeface="Helvetica Neue"/>
            </a:endParaRPr>
          </a:p>
        </p:txBody>
      </p:sp>
      <p:pic>
        <p:nvPicPr>
          <p:cNvPr descr="Globe" id="122" name="Google Shape;122;p4"/>
          <p:cNvPicPr preferRelativeResize="0"/>
          <p:nvPr/>
        </p:nvPicPr>
        <p:blipFill rotWithShape="1">
          <a:blip r:embed="rId3">
            <a:alphaModFix/>
          </a:blip>
          <a:srcRect b="0" l="0" r="0" t="0"/>
          <a:stretch/>
        </p:blipFill>
        <p:spPr>
          <a:xfrm>
            <a:off x="8058047" y="2109683"/>
            <a:ext cx="4133953" cy="4133953"/>
          </a:xfrm>
          <a:prstGeom prst="rect">
            <a:avLst/>
          </a:prstGeom>
          <a:noFill/>
          <a:ln>
            <a:noFill/>
          </a:ln>
        </p:spPr>
      </p:pic>
      <p:sp>
        <p:nvSpPr>
          <p:cNvPr id="123" name="Google Shape;123;p4"/>
          <p:cNvSpPr txBox="1"/>
          <p:nvPr/>
        </p:nvSpPr>
        <p:spPr>
          <a:xfrm>
            <a:off x="1374497" y="2816195"/>
            <a:ext cx="5223428" cy="3562962"/>
          </a:xfrm>
          <a:prstGeom prst="rect">
            <a:avLst/>
          </a:prstGeom>
          <a:noFill/>
          <a:ln>
            <a:noFill/>
          </a:ln>
        </p:spPr>
        <p:txBody>
          <a:bodyPr anchorCtr="0" anchor="t" bIns="91425" lIns="91425" spcFirstLastPara="1" rIns="91425" wrap="square" tIns="91425">
            <a:noAutofit/>
          </a:bodyPr>
          <a:lstStyle/>
          <a:p>
            <a:pPr indent="0" lvl="0" marL="186262" marR="0" rtl="0" algn="ctr">
              <a:lnSpc>
                <a:spcPct val="115000"/>
              </a:lnSpc>
              <a:spcBef>
                <a:spcPts val="0"/>
              </a:spcBef>
              <a:spcAft>
                <a:spcPts val="0"/>
              </a:spcAft>
              <a:buClr>
                <a:schemeClr val="lt1"/>
              </a:buClr>
              <a:buSzPts val="1400"/>
              <a:buFont typeface="Arial"/>
              <a:buNone/>
            </a:pPr>
            <a:r>
              <a:rPr b="0" i="0" lang="en" sz="2400" u="none" cap="none" strike="noStrike">
                <a:solidFill>
                  <a:schemeClr val="lt1"/>
                </a:solidFill>
                <a:latin typeface="Tahoma"/>
                <a:ea typeface="Tahoma"/>
                <a:cs typeface="Tahoma"/>
                <a:sym typeface="Tahoma"/>
              </a:rPr>
              <a:t>This training program is about </a:t>
            </a:r>
            <a:r>
              <a:rPr b="1" i="0" lang="en" sz="2400" u="none" cap="none" strike="noStrike">
                <a:solidFill>
                  <a:schemeClr val="lt1"/>
                </a:solidFill>
                <a:latin typeface="Tahoma"/>
                <a:ea typeface="Tahoma"/>
                <a:cs typeface="Tahoma"/>
                <a:sym typeface="Tahoma"/>
              </a:rPr>
              <a:t>strengthening the confidence and capacity</a:t>
            </a:r>
            <a:r>
              <a:rPr b="0" i="0" lang="en" sz="2400" u="none" cap="none" strike="noStrike">
                <a:solidFill>
                  <a:schemeClr val="lt1"/>
                </a:solidFill>
                <a:latin typeface="Tahoma"/>
                <a:ea typeface="Tahoma"/>
                <a:cs typeface="Tahoma"/>
                <a:sym typeface="Tahoma"/>
              </a:rPr>
              <a:t> for both gender equality experts and non-experts in the application of gender transformative programming in women’s and children’s health.</a:t>
            </a:r>
            <a:endParaRPr b="0" i="0" sz="2400" u="none" cap="none" strike="noStrike">
              <a:solidFill>
                <a:schemeClr val="lt1"/>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2"/>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47" name="Google Shape;547;p42"/>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48" name="Google Shape;548;p42"/>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pic>
        <p:nvPicPr>
          <p:cNvPr descr="Circle with left arrow" id="549" name="Google Shape;549;p42"/>
          <p:cNvPicPr preferRelativeResize="0"/>
          <p:nvPr/>
        </p:nvPicPr>
        <p:blipFill rotWithShape="1">
          <a:blip r:embed="rId3">
            <a:alphaModFix/>
          </a:blip>
          <a:srcRect b="0" l="0" r="0" t="0"/>
          <a:stretch/>
        </p:blipFill>
        <p:spPr>
          <a:xfrm rot="10800000">
            <a:off x="1114369" y="2226089"/>
            <a:ext cx="1007861" cy="1007861"/>
          </a:xfrm>
          <a:prstGeom prst="rect">
            <a:avLst/>
          </a:prstGeom>
          <a:noFill/>
          <a:ln>
            <a:noFill/>
          </a:ln>
        </p:spPr>
      </p:pic>
      <p:pic>
        <p:nvPicPr>
          <p:cNvPr descr="Circle with left arrow" id="550" name="Google Shape;550;p42"/>
          <p:cNvPicPr preferRelativeResize="0"/>
          <p:nvPr/>
        </p:nvPicPr>
        <p:blipFill rotWithShape="1">
          <a:blip r:embed="rId3">
            <a:alphaModFix/>
          </a:blip>
          <a:srcRect b="0" l="0" r="0" t="0"/>
          <a:stretch/>
        </p:blipFill>
        <p:spPr>
          <a:xfrm rot="10800000">
            <a:off x="1114369" y="4270940"/>
            <a:ext cx="1007861" cy="1007861"/>
          </a:xfrm>
          <a:prstGeom prst="rect">
            <a:avLst/>
          </a:prstGeom>
          <a:noFill/>
          <a:ln>
            <a:noFill/>
          </a:ln>
        </p:spPr>
      </p:pic>
      <p:grpSp>
        <p:nvGrpSpPr>
          <p:cNvPr id="551" name="Google Shape;551;p42"/>
          <p:cNvGrpSpPr/>
          <p:nvPr/>
        </p:nvGrpSpPr>
        <p:grpSpPr>
          <a:xfrm>
            <a:off x="9555708" y="146304"/>
            <a:ext cx="2362380" cy="1971268"/>
            <a:chOff x="2573332" y="600903"/>
            <a:chExt cx="4314062" cy="3713070"/>
          </a:xfrm>
        </p:grpSpPr>
        <p:grpSp>
          <p:nvGrpSpPr>
            <p:cNvPr id="552" name="Google Shape;552;p42"/>
            <p:cNvGrpSpPr/>
            <p:nvPr/>
          </p:nvGrpSpPr>
          <p:grpSpPr>
            <a:xfrm>
              <a:off x="2573332" y="600903"/>
              <a:ext cx="3719824" cy="3713070"/>
              <a:chOff x="2573332" y="677103"/>
              <a:chExt cx="3719824" cy="3713070"/>
            </a:xfrm>
          </p:grpSpPr>
          <p:sp>
            <p:nvSpPr>
              <p:cNvPr id="553" name="Google Shape;553;p42"/>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42"/>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42"/>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42"/>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42"/>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8" name="Google Shape;558;p42"/>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42"/>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aphicFrame>
        <p:nvGraphicFramePr>
          <p:cNvPr id="560" name="Google Shape;560;p42"/>
          <p:cNvGraphicFramePr/>
          <p:nvPr/>
        </p:nvGraphicFramePr>
        <p:xfrm>
          <a:off x="1358198" y="1736774"/>
          <a:ext cx="3000000" cy="3000000"/>
        </p:xfrm>
        <a:graphic>
          <a:graphicData uri="http://schemas.openxmlformats.org/drawingml/2006/table">
            <a:tbl>
              <a:tblPr>
                <a:noFill/>
                <a:tableStyleId>{21B30AAD-9E28-4ACD-AFA5-8F22A86A285C}</a:tableStyleId>
              </a:tblPr>
              <a:tblGrid>
                <a:gridCol w="884225"/>
                <a:gridCol w="7673150"/>
              </a:tblGrid>
              <a:tr h="17201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Exploring factors of diversity within and around gender will help participants move towards an understanding of intersectionality and of gender as non-binary</a:t>
                      </a:r>
                      <a:endParaRPr sz="1400" u="none" cap="none" strike="noStrike"/>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201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The diversity of gender expression and sexual identity is global, and work towards gender equality should reflect the rights and experiences of these groups.</a:t>
                      </a:r>
                      <a:endParaRPr sz="1400" u="none" cap="none" strike="noStrike"/>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3"/>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66" name="Google Shape;566;p43"/>
          <p:cNvSpPr/>
          <p:nvPr/>
        </p:nvSpPr>
        <p:spPr>
          <a:xfrm>
            <a:off x="9364933" y="-687100"/>
            <a:ext cx="3045200" cy="3128800"/>
          </a:xfrm>
          <a:prstGeom prst="ellipse">
            <a:avLst/>
          </a:prstGeom>
          <a:gradFill>
            <a:gsLst>
              <a:gs pos="0">
                <a:srgbClr val="272324"/>
              </a:gs>
              <a:gs pos="100000">
                <a:srgbClr val="616D73"/>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67" name="Google Shape;567;p43"/>
          <p:cNvSpPr/>
          <p:nvPr/>
        </p:nvSpPr>
        <p:spPr>
          <a:xfrm>
            <a:off x="506000" y="449000"/>
            <a:ext cx="11180000" cy="59600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68" name="Google Shape;568;p43"/>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Helvetica Neue"/>
              <a:buNone/>
            </a:pPr>
            <a:r>
              <a:rPr lang="en">
                <a:latin typeface="Helvetica Neue"/>
                <a:ea typeface="Helvetica Neue"/>
                <a:cs typeface="Helvetica Neue"/>
                <a:sym typeface="Helvetica Neue"/>
              </a:rPr>
              <a:t>Session 5: </a:t>
            </a:r>
            <a:endParaRPr>
              <a:latin typeface="Helvetica Neue"/>
              <a:ea typeface="Helvetica Neue"/>
              <a:cs typeface="Helvetica Neue"/>
              <a:sym typeface="Helvetica Neue"/>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569" name="Google Shape;569;p43"/>
          <p:cNvSpPr txBox="1"/>
          <p:nvPr/>
        </p:nvSpPr>
        <p:spPr>
          <a:xfrm>
            <a:off x="1874633" y="3485256"/>
            <a:ext cx="8442733" cy="9416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Intersectionality</a:t>
            </a:r>
            <a:endParaRPr b="0" i="0" sz="1867"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4"/>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575" name="Google Shape;575;p44"/>
          <p:cNvPicPr preferRelativeResize="0"/>
          <p:nvPr/>
        </p:nvPicPr>
        <p:blipFill rotWithShape="1">
          <a:blip r:embed="rId3">
            <a:alphaModFix/>
          </a:blip>
          <a:srcRect b="0" l="0" r="0" t="0"/>
          <a:stretch/>
        </p:blipFill>
        <p:spPr>
          <a:xfrm>
            <a:off x="2503253" y="3325239"/>
            <a:ext cx="1325748" cy="1325751"/>
          </a:xfrm>
          <a:prstGeom prst="rect">
            <a:avLst/>
          </a:prstGeom>
          <a:noFill/>
          <a:ln>
            <a:noFill/>
          </a:ln>
        </p:spPr>
      </p:pic>
      <p:sp>
        <p:nvSpPr>
          <p:cNvPr id="576" name="Google Shape;576;p44"/>
          <p:cNvSpPr txBox="1"/>
          <p:nvPr>
            <p:ph type="title"/>
          </p:nvPr>
        </p:nvSpPr>
        <p:spPr>
          <a:xfrm>
            <a:off x="563802" y="461354"/>
            <a:ext cx="7543800" cy="132575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lt1"/>
              </a:buClr>
              <a:buSzPts val="2800"/>
              <a:buFont typeface="Helvetica Neue"/>
              <a:buNone/>
            </a:pPr>
            <a:r>
              <a:rPr lang="en" sz="5333">
                <a:solidFill>
                  <a:schemeClr val="lt1"/>
                </a:solidFill>
                <a:latin typeface="Helvetica Neue"/>
                <a:ea typeface="Helvetica Neue"/>
                <a:cs typeface="Helvetica Neue"/>
                <a:sym typeface="Helvetica Neue"/>
              </a:rPr>
              <a:t>Learning </a:t>
            </a:r>
            <a:r>
              <a:rPr lang="en" sz="5333">
                <a:solidFill>
                  <a:srgbClr val="63763E"/>
                </a:solidFill>
                <a:latin typeface="Helvetica Neue"/>
                <a:ea typeface="Helvetica Neue"/>
                <a:cs typeface="Helvetica Neue"/>
                <a:sym typeface="Helvetica Neue"/>
              </a:rPr>
              <a:t>Objectives</a:t>
            </a:r>
            <a:endParaRPr/>
          </a:p>
        </p:txBody>
      </p:sp>
      <p:sp>
        <p:nvSpPr>
          <p:cNvPr id="577" name="Google Shape;577;p44"/>
          <p:cNvSpPr txBox="1"/>
          <p:nvPr/>
        </p:nvSpPr>
        <p:spPr>
          <a:xfrm>
            <a:off x="4335702" y="2788567"/>
            <a:ext cx="6612924" cy="306197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2133"/>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To understand how power and social privilege can be used to marginalize particular groups, specifically those comprised of intersecting identities.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5"/>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83" name="Google Shape;583;p45"/>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3A4888"/>
              </a:buClr>
              <a:buSzPts val="2800"/>
              <a:buFont typeface="Proxima Nova"/>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584" name="Google Shape;584;p45"/>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585" name="Google Shape;585;p45"/>
          <p:cNvPicPr preferRelativeResize="0"/>
          <p:nvPr/>
        </p:nvPicPr>
        <p:blipFill rotWithShape="1">
          <a:blip r:embed="rId3">
            <a:alphaModFix/>
          </a:blip>
          <a:srcRect b="0" l="0" r="0" t="0"/>
          <a:stretch/>
        </p:blipFill>
        <p:spPr>
          <a:xfrm>
            <a:off x="467403" y="2919881"/>
            <a:ext cx="1018239" cy="1018239"/>
          </a:xfrm>
          <a:prstGeom prst="rect">
            <a:avLst/>
          </a:prstGeom>
          <a:noFill/>
          <a:ln>
            <a:noFill/>
          </a:ln>
        </p:spPr>
      </p:pic>
      <p:graphicFrame>
        <p:nvGraphicFramePr>
          <p:cNvPr id="586" name="Google Shape;586;p45"/>
          <p:cNvGraphicFramePr/>
          <p:nvPr/>
        </p:nvGraphicFramePr>
        <p:xfrm>
          <a:off x="594072" y="2441700"/>
          <a:ext cx="3000000" cy="3000000"/>
        </p:xfrm>
        <a:graphic>
          <a:graphicData uri="http://schemas.openxmlformats.org/drawingml/2006/table">
            <a:tbl>
              <a:tblPr>
                <a:noFill/>
                <a:tableStyleId>{21B30AAD-9E28-4ACD-AFA5-8F22A86A285C}</a:tableStyleId>
              </a:tblPr>
              <a:tblGrid>
                <a:gridCol w="997325"/>
                <a:gridCol w="8654675"/>
              </a:tblGrid>
              <a:tr h="20459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chemeClr val="dk1"/>
                          </a:solidFill>
                          <a:latin typeface="Tahoma"/>
                          <a:ea typeface="Tahoma"/>
                          <a:cs typeface="Tahoma"/>
                          <a:sym typeface="Tahoma"/>
                        </a:rPr>
                        <a:t>This session will unpack the concept of intersectionality and how people will experience different barriers depending on many elements of their identities—things like their sexuality, race, gender identity, ability, and age. Pursuing true equality means recognizing and meeting all peoples’ diverse needs</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7"/>
          <p:cNvSpPr/>
          <p:nvPr/>
        </p:nvSpPr>
        <p:spPr>
          <a:xfrm>
            <a:off x="0" y="0"/>
            <a:ext cx="5605200" cy="68580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592" name="Google Shape;592;p47"/>
          <p:cNvSpPr/>
          <p:nvPr/>
        </p:nvSpPr>
        <p:spPr>
          <a:xfrm>
            <a:off x="6178567" y="679433"/>
            <a:ext cx="5244400" cy="50956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121900" lIns="121900" spcFirstLastPara="1" rIns="121900" wrap="square" tIns="121900">
            <a:noAutofit/>
          </a:bodyPr>
          <a:lstStyle/>
          <a:p>
            <a:pPr indent="0" lvl="0" marL="0" marR="0" rtl="0" algn="l">
              <a:lnSpc>
                <a:spcPct val="114000"/>
              </a:lnSpc>
              <a:spcBef>
                <a:spcPts val="1600"/>
              </a:spcBef>
              <a:spcAft>
                <a:spcPts val="1600"/>
              </a:spcAft>
              <a:buClr>
                <a:srgbClr val="000000"/>
              </a:buClr>
              <a:buSzPts val="2533"/>
              <a:buFont typeface="Arial"/>
              <a:buNone/>
            </a:pPr>
            <a:r>
              <a:t/>
            </a:r>
            <a:endParaRPr b="0" i="0" sz="2533" u="none" cap="none" strike="noStrike">
              <a:solidFill>
                <a:schemeClr val="dk1"/>
              </a:solidFill>
              <a:latin typeface="Open Sans"/>
              <a:ea typeface="Open Sans"/>
              <a:cs typeface="Open Sans"/>
              <a:sym typeface="Open Sans"/>
            </a:endParaRPr>
          </a:p>
        </p:txBody>
      </p:sp>
      <p:sp>
        <p:nvSpPr>
          <p:cNvPr id="593" name="Google Shape;593;p47"/>
          <p:cNvSpPr/>
          <p:nvPr/>
        </p:nvSpPr>
        <p:spPr>
          <a:xfrm>
            <a:off x="8101968" y="4970433"/>
            <a:ext cx="1609200" cy="1609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94" name="Google Shape;594;p47"/>
          <p:cNvSpPr txBox="1"/>
          <p:nvPr/>
        </p:nvSpPr>
        <p:spPr>
          <a:xfrm>
            <a:off x="6481967" y="1509888"/>
            <a:ext cx="4637600" cy="3544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33"/>
              <a:buFont typeface="Arial"/>
              <a:buNone/>
            </a:pPr>
            <a:r>
              <a:rPr b="0" i="0" lang="en" sz="2133" u="none" cap="none" strike="noStrike">
                <a:solidFill>
                  <a:srgbClr val="272324"/>
                </a:solidFill>
                <a:latin typeface="Tahoma"/>
                <a:ea typeface="Tahoma"/>
                <a:cs typeface="Tahoma"/>
                <a:sym typeface="Tahoma"/>
              </a:rPr>
              <a:t>A theoretical framework for understanding how aspects of a person’s identity (race, class, gender, sex, ability, religion, etc.) combine to create unique modes of discrimination or privilege. The term was coined by black feminist scholar Kimberlé Williams Crenshaw in 1989.</a:t>
            </a:r>
            <a:endParaRPr b="0" i="0" sz="1400" u="none" cap="none" strike="noStrike">
              <a:solidFill>
                <a:srgbClr val="000000"/>
              </a:solidFill>
              <a:latin typeface="Arial"/>
              <a:ea typeface="Arial"/>
              <a:cs typeface="Arial"/>
              <a:sym typeface="Arial"/>
            </a:endParaRPr>
          </a:p>
        </p:txBody>
      </p:sp>
      <p:sp>
        <p:nvSpPr>
          <p:cNvPr id="595" name="Google Shape;595;p47"/>
          <p:cNvSpPr txBox="1"/>
          <p:nvPr/>
        </p:nvSpPr>
        <p:spPr>
          <a:xfrm>
            <a:off x="180400" y="1128088"/>
            <a:ext cx="5244400" cy="763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800"/>
              <a:buFont typeface="Arial"/>
              <a:buNone/>
            </a:pPr>
            <a:r>
              <a:rPr b="1" i="0" lang="en" sz="4933" u="none" cap="none" strike="noStrike">
                <a:solidFill>
                  <a:srgbClr val="FFFFFF"/>
                </a:solidFill>
                <a:latin typeface="Helvetica Neue"/>
                <a:ea typeface="Helvetica Neue"/>
                <a:cs typeface="Helvetica Neue"/>
                <a:sym typeface="Helvetica Neue"/>
              </a:rPr>
              <a:t>Intersectionality</a:t>
            </a:r>
            <a:endParaRPr b="0" i="0" sz="1400" u="none" cap="none" strike="noStrike">
              <a:solidFill>
                <a:srgbClr val="000000"/>
              </a:solidFill>
              <a:latin typeface="Arial"/>
              <a:ea typeface="Arial"/>
              <a:cs typeface="Arial"/>
              <a:sym typeface="Arial"/>
            </a:endParaRPr>
          </a:p>
        </p:txBody>
      </p:sp>
      <p:pic>
        <p:nvPicPr>
          <p:cNvPr id="596" name="Google Shape;596;p47"/>
          <p:cNvPicPr preferRelativeResize="0"/>
          <p:nvPr/>
        </p:nvPicPr>
        <p:blipFill rotWithShape="1">
          <a:blip r:embed="rId3">
            <a:alphaModFix/>
          </a:blip>
          <a:srcRect b="0" l="0" r="0" t="0"/>
          <a:stretch/>
        </p:blipFill>
        <p:spPr>
          <a:xfrm>
            <a:off x="553051" y="2229430"/>
            <a:ext cx="4408800" cy="4205604"/>
          </a:xfrm>
          <a:prstGeom prst="ellipse">
            <a:avLst/>
          </a:prstGeom>
          <a:noFill/>
          <a:ln>
            <a:noFill/>
          </a:ln>
        </p:spPr>
      </p:pic>
      <p:pic>
        <p:nvPicPr>
          <p:cNvPr descr="Open quotation mark" id="597" name="Google Shape;597;p47"/>
          <p:cNvPicPr preferRelativeResize="0"/>
          <p:nvPr/>
        </p:nvPicPr>
        <p:blipFill rotWithShape="1">
          <a:blip r:embed="rId4">
            <a:alphaModFix/>
          </a:blip>
          <a:srcRect b="0" l="0" r="0" t="0"/>
          <a:stretch/>
        </p:blipFill>
        <p:spPr>
          <a:xfrm rot="10800000">
            <a:off x="7850154" y="4781954"/>
            <a:ext cx="1986159" cy="198615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2cb65e0e28b_0_27"/>
          <p:cNvSpPr/>
          <p:nvPr/>
        </p:nvSpPr>
        <p:spPr>
          <a:xfrm>
            <a:off x="355234" y="355361"/>
            <a:ext cx="2848500" cy="697500"/>
          </a:xfrm>
          <a:prstGeom prst="rect">
            <a:avLst/>
          </a:prstGeom>
          <a:solidFill>
            <a:srgbClr val="3A4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603" name="Google Shape;603;g2cb65e0e28b_0_27"/>
          <p:cNvSpPr txBox="1"/>
          <p:nvPr/>
        </p:nvSpPr>
        <p:spPr>
          <a:xfrm>
            <a:off x="431433" y="378472"/>
            <a:ext cx="8084700" cy="66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733"/>
              <a:buFont typeface="Arial"/>
              <a:buNone/>
            </a:pPr>
            <a:r>
              <a:rPr b="1" i="0" lang="en" sz="3733" u="none" cap="none" strike="noStrike">
                <a:solidFill>
                  <a:schemeClr val="lt1"/>
                </a:solidFill>
                <a:latin typeface="Helvetica Neue"/>
                <a:ea typeface="Helvetica Neue"/>
                <a:cs typeface="Helvetica Neue"/>
                <a:sym typeface="Helvetica Neue"/>
              </a:rPr>
              <a:t>Activity 5.2: </a:t>
            </a:r>
            <a:r>
              <a:rPr b="1" i="0" lang="en" sz="3733" u="none" cap="none" strike="noStrike">
                <a:solidFill>
                  <a:srgbClr val="A64D79"/>
                </a:solidFill>
                <a:latin typeface="Helvetica Neue"/>
                <a:ea typeface="Helvetica Neue"/>
                <a:cs typeface="Helvetica Neue"/>
                <a:sym typeface="Helvetica Neue"/>
              </a:rPr>
              <a:t>Power Walk</a:t>
            </a:r>
            <a:endParaRPr b="0" i="0" sz="1400" u="none" cap="none" strike="noStrike">
              <a:solidFill>
                <a:srgbClr val="A64D79"/>
              </a:solidFill>
              <a:latin typeface="Arial"/>
              <a:ea typeface="Arial"/>
              <a:cs typeface="Arial"/>
              <a:sym typeface="Arial"/>
            </a:endParaRPr>
          </a:p>
        </p:txBody>
      </p:sp>
      <p:grpSp>
        <p:nvGrpSpPr>
          <p:cNvPr id="604" name="Google Shape;604;g2cb65e0e28b_0_27"/>
          <p:cNvGrpSpPr/>
          <p:nvPr/>
        </p:nvGrpSpPr>
        <p:grpSpPr>
          <a:xfrm>
            <a:off x="3203550" y="3963888"/>
            <a:ext cx="6621434" cy="975576"/>
            <a:chOff x="2789774" y="3088625"/>
            <a:chExt cx="4966200" cy="731700"/>
          </a:xfrm>
        </p:grpSpPr>
        <p:sp>
          <p:nvSpPr>
            <p:cNvPr id="605" name="Google Shape;605;g2cb65e0e28b_0_27"/>
            <p:cNvSpPr/>
            <p:nvPr/>
          </p:nvSpPr>
          <p:spPr>
            <a:xfrm>
              <a:off x="2789774" y="3088625"/>
              <a:ext cx="4966200" cy="731700"/>
            </a:xfrm>
            <a:prstGeom prst="rect">
              <a:avLst/>
            </a:prstGeom>
            <a:noFill/>
            <a:ln cap="flat" cmpd="sng" w="9525">
              <a:solidFill>
                <a:srgbClr val="C27BA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06" name="Google Shape;606;g2cb65e0e28b_0_27"/>
            <p:cNvSpPr txBox="1"/>
            <p:nvPr/>
          </p:nvSpPr>
          <p:spPr>
            <a:xfrm>
              <a:off x="2914403" y="3295175"/>
              <a:ext cx="47451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Only active participants are to sign into the Mural link provided and actively engage in the activity as their </a:t>
              </a:r>
              <a:r>
                <a:rPr b="1" i="0" lang="en" sz="1800" u="none" cap="none" strike="noStrike">
                  <a:solidFill>
                    <a:srgbClr val="3A4888"/>
                  </a:solidFill>
                  <a:latin typeface="Tahoma"/>
                  <a:ea typeface="Tahoma"/>
                  <a:cs typeface="Tahoma"/>
                  <a:sym typeface="Tahoma"/>
                </a:rPr>
                <a:t>“assigned identity.” </a:t>
              </a:r>
              <a:endParaRPr b="1" i="0" sz="1800" u="none" cap="none" strike="noStrike">
                <a:solidFill>
                  <a:srgbClr val="3A4888"/>
                </a:solidFill>
                <a:latin typeface="Tahoma"/>
                <a:ea typeface="Tahoma"/>
                <a:cs typeface="Tahoma"/>
                <a:sym typeface="Tahoma"/>
              </a:endParaRPr>
            </a:p>
          </p:txBody>
        </p:sp>
      </p:grpSp>
      <p:grpSp>
        <p:nvGrpSpPr>
          <p:cNvPr id="607" name="Google Shape;607;g2cb65e0e28b_0_27"/>
          <p:cNvGrpSpPr/>
          <p:nvPr/>
        </p:nvGrpSpPr>
        <p:grpSpPr>
          <a:xfrm>
            <a:off x="3203551" y="2805652"/>
            <a:ext cx="6621434" cy="975576"/>
            <a:chOff x="2789775" y="2150875"/>
            <a:chExt cx="4966200" cy="731700"/>
          </a:xfrm>
        </p:grpSpPr>
        <p:sp>
          <p:nvSpPr>
            <p:cNvPr id="608" name="Google Shape;608;g2cb65e0e28b_0_27"/>
            <p:cNvSpPr/>
            <p:nvPr/>
          </p:nvSpPr>
          <p:spPr>
            <a:xfrm>
              <a:off x="2789775" y="2150875"/>
              <a:ext cx="4966200" cy="731700"/>
            </a:xfrm>
            <a:prstGeom prst="rect">
              <a:avLst/>
            </a:prstGeom>
            <a:noFill/>
            <a:ln cap="flat" cmpd="sng" w="9525">
              <a:solidFill>
                <a:srgbClr val="C27BA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09" name="Google Shape;609;g2cb65e0e28b_0_27"/>
            <p:cNvSpPr txBox="1"/>
            <p:nvPr/>
          </p:nvSpPr>
          <p:spPr>
            <a:xfrm>
              <a:off x="2914373" y="2291182"/>
              <a:ext cx="4745100" cy="4737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Find your name in the table provided. You will either be assigned an </a:t>
              </a:r>
              <a:r>
                <a:rPr b="1" i="0" lang="en" sz="1800" u="none" cap="none" strike="noStrike">
                  <a:solidFill>
                    <a:srgbClr val="3A4888"/>
                  </a:solidFill>
                  <a:latin typeface="Tahoma"/>
                  <a:ea typeface="Tahoma"/>
                  <a:cs typeface="Tahoma"/>
                  <a:sym typeface="Tahoma"/>
                </a:rPr>
                <a:t>“active participant” </a:t>
              </a:r>
              <a:r>
                <a:rPr b="0" i="0" lang="en" sz="1800" u="none" cap="none" strike="noStrike">
                  <a:solidFill>
                    <a:srgbClr val="3A4888"/>
                  </a:solidFill>
                  <a:latin typeface="Tahoma"/>
                  <a:ea typeface="Tahoma"/>
                  <a:cs typeface="Tahoma"/>
                  <a:sym typeface="Tahoma"/>
                </a:rPr>
                <a:t>role or an </a:t>
              </a:r>
              <a:r>
                <a:rPr b="1" i="0" lang="en" sz="1800" u="none" cap="none" strike="noStrike">
                  <a:solidFill>
                    <a:srgbClr val="3A4888"/>
                  </a:solidFill>
                  <a:latin typeface="Tahoma"/>
                  <a:ea typeface="Tahoma"/>
                  <a:cs typeface="Tahoma"/>
                  <a:sym typeface="Tahoma"/>
                </a:rPr>
                <a:t>“observer role.”</a:t>
              </a:r>
              <a:r>
                <a:rPr b="0" i="0" lang="en" sz="1800" u="none" cap="none" strike="noStrike">
                  <a:solidFill>
                    <a:srgbClr val="3A4888"/>
                  </a:solidFill>
                  <a:latin typeface="Tahoma"/>
                  <a:ea typeface="Tahoma"/>
                  <a:cs typeface="Tahoma"/>
                  <a:sym typeface="Tahoma"/>
                </a:rPr>
                <a:t> Read the instructions specific to your assignment.</a:t>
              </a:r>
              <a:endParaRPr b="0" i="0" sz="1800" u="none" cap="none" strike="noStrike">
                <a:solidFill>
                  <a:srgbClr val="3A4888"/>
                </a:solidFill>
                <a:latin typeface="Tahoma"/>
                <a:ea typeface="Tahoma"/>
                <a:cs typeface="Tahoma"/>
                <a:sym typeface="Tahoma"/>
              </a:endParaRPr>
            </a:p>
          </p:txBody>
        </p:sp>
      </p:grpSp>
      <p:grpSp>
        <p:nvGrpSpPr>
          <p:cNvPr id="610" name="Google Shape;610;g2cb65e0e28b_0_27"/>
          <p:cNvGrpSpPr/>
          <p:nvPr/>
        </p:nvGrpSpPr>
        <p:grpSpPr>
          <a:xfrm>
            <a:off x="2161059" y="1684863"/>
            <a:ext cx="914385" cy="926777"/>
            <a:chOff x="1549250" y="1659963"/>
            <a:chExt cx="685806" cy="695100"/>
          </a:xfrm>
        </p:grpSpPr>
        <p:sp>
          <p:nvSpPr>
            <p:cNvPr id="611" name="Google Shape;611;g2cb65e0e28b_0_27"/>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4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1</a:t>
              </a:r>
              <a:endParaRPr b="0" i="0" sz="4800" u="none" cap="none" strike="noStrike">
                <a:solidFill>
                  <a:srgbClr val="FFFFFF"/>
                </a:solidFill>
                <a:latin typeface="Tahoma"/>
                <a:ea typeface="Tahoma"/>
                <a:cs typeface="Tahoma"/>
                <a:sym typeface="Tahoma"/>
              </a:endParaRPr>
            </a:p>
          </p:txBody>
        </p:sp>
        <p:sp>
          <p:nvSpPr>
            <p:cNvPr id="612" name="Google Shape;612;g2cb65e0e28b_0_27"/>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613" name="Google Shape;613;g2cb65e0e28b_0_27"/>
          <p:cNvSpPr/>
          <p:nvPr/>
        </p:nvSpPr>
        <p:spPr>
          <a:xfrm>
            <a:off x="2161111" y="3983267"/>
            <a:ext cx="914400" cy="9144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4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3</a:t>
            </a:r>
            <a:endParaRPr b="0" i="0" sz="4800" u="none" cap="none" strike="noStrike">
              <a:solidFill>
                <a:srgbClr val="FFFFFF"/>
              </a:solidFill>
              <a:latin typeface="Tahoma"/>
              <a:ea typeface="Tahoma"/>
              <a:cs typeface="Tahoma"/>
              <a:sym typeface="Tahoma"/>
            </a:endParaRPr>
          </a:p>
        </p:txBody>
      </p:sp>
      <p:grpSp>
        <p:nvGrpSpPr>
          <p:cNvPr id="614" name="Google Shape;614;g2cb65e0e28b_0_27"/>
          <p:cNvGrpSpPr/>
          <p:nvPr/>
        </p:nvGrpSpPr>
        <p:grpSpPr>
          <a:xfrm>
            <a:off x="2161059" y="2819020"/>
            <a:ext cx="914377" cy="938661"/>
            <a:chOff x="1549250" y="2434400"/>
            <a:chExt cx="685800" cy="704013"/>
          </a:xfrm>
        </p:grpSpPr>
        <p:sp>
          <p:nvSpPr>
            <p:cNvPr id="615" name="Google Shape;615;g2cb65e0e28b_0_27"/>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4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2</a:t>
              </a:r>
              <a:endParaRPr b="0" i="0" sz="4800" u="none" cap="none" strike="noStrike">
                <a:solidFill>
                  <a:srgbClr val="FFFFFF"/>
                </a:solidFill>
                <a:latin typeface="Tahoma"/>
                <a:ea typeface="Tahoma"/>
                <a:cs typeface="Tahoma"/>
                <a:sym typeface="Tahoma"/>
              </a:endParaRPr>
            </a:p>
          </p:txBody>
        </p:sp>
        <p:sp>
          <p:nvSpPr>
            <p:cNvPr id="616" name="Google Shape;616;g2cb65e0e28b_0_27"/>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617" name="Google Shape;617;g2cb65e0e28b_0_27"/>
          <p:cNvGrpSpPr/>
          <p:nvPr/>
        </p:nvGrpSpPr>
        <p:grpSpPr>
          <a:xfrm>
            <a:off x="3203551" y="1647384"/>
            <a:ext cx="6621434" cy="975576"/>
            <a:chOff x="2789775" y="2207525"/>
            <a:chExt cx="4966200" cy="731700"/>
          </a:xfrm>
        </p:grpSpPr>
        <p:sp>
          <p:nvSpPr>
            <p:cNvPr id="618" name="Google Shape;618;g2cb65e0e28b_0_27"/>
            <p:cNvSpPr/>
            <p:nvPr/>
          </p:nvSpPr>
          <p:spPr>
            <a:xfrm>
              <a:off x="2789775" y="2207525"/>
              <a:ext cx="4966200" cy="731700"/>
            </a:xfrm>
            <a:prstGeom prst="rect">
              <a:avLst/>
            </a:prstGeom>
            <a:noFill/>
            <a:ln cap="flat" cmpd="sng" w="9525">
              <a:solidFill>
                <a:srgbClr val="C27BA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19" name="Google Shape;619;g2cb65e0e28b_0_27"/>
            <p:cNvSpPr txBox="1"/>
            <p:nvPr/>
          </p:nvSpPr>
          <p:spPr>
            <a:xfrm>
              <a:off x="2914374" y="2221163"/>
              <a:ext cx="4662300" cy="6903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Go to activity 5.2 in your </a:t>
              </a:r>
              <a:r>
                <a:rPr b="1" i="0" lang="en" sz="1800" u="none" cap="none" strike="noStrike">
                  <a:solidFill>
                    <a:srgbClr val="3A4888"/>
                  </a:solidFill>
                  <a:latin typeface="Tahoma"/>
                  <a:ea typeface="Tahoma"/>
                  <a:cs typeface="Tahoma"/>
                  <a:sym typeface="Tahoma"/>
                </a:rPr>
                <a:t>Participant Resource Package </a:t>
              </a:r>
              <a:r>
                <a:rPr b="0" i="0" lang="en" sz="1800" u="none" cap="none" strike="noStrike">
                  <a:solidFill>
                    <a:srgbClr val="3A4888"/>
                  </a:solidFill>
                  <a:latin typeface="Tahoma"/>
                  <a:ea typeface="Tahoma"/>
                  <a:cs typeface="Tahoma"/>
                  <a:sym typeface="Tahoma"/>
                </a:rPr>
                <a:t>to see detailed activity instructions.</a:t>
              </a:r>
              <a:endParaRPr b="0" i="0" sz="1800" u="none" cap="none" strike="noStrike">
                <a:solidFill>
                  <a:srgbClr val="3A4888"/>
                </a:solidFill>
                <a:latin typeface="Tahoma"/>
                <a:ea typeface="Tahoma"/>
                <a:cs typeface="Tahoma"/>
                <a:sym typeface="Tahoma"/>
              </a:endParaRPr>
            </a:p>
          </p:txBody>
        </p:sp>
      </p:grpSp>
      <p:grpSp>
        <p:nvGrpSpPr>
          <p:cNvPr id="620" name="Google Shape;620;g2cb65e0e28b_0_27"/>
          <p:cNvGrpSpPr/>
          <p:nvPr/>
        </p:nvGrpSpPr>
        <p:grpSpPr>
          <a:xfrm>
            <a:off x="3203550" y="5204640"/>
            <a:ext cx="6621434" cy="975576"/>
            <a:chOff x="2789774" y="3088625"/>
            <a:chExt cx="4966200" cy="731700"/>
          </a:xfrm>
        </p:grpSpPr>
        <p:sp>
          <p:nvSpPr>
            <p:cNvPr id="621" name="Google Shape;621;g2cb65e0e28b_0_27"/>
            <p:cNvSpPr/>
            <p:nvPr/>
          </p:nvSpPr>
          <p:spPr>
            <a:xfrm>
              <a:off x="2789774" y="3088625"/>
              <a:ext cx="4966200" cy="731700"/>
            </a:xfrm>
            <a:prstGeom prst="rect">
              <a:avLst/>
            </a:prstGeom>
            <a:noFill/>
            <a:ln cap="flat" cmpd="sng" w="9525">
              <a:solidFill>
                <a:srgbClr val="C27BA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22" name="Google Shape;622;g2cb65e0e28b_0_27"/>
            <p:cNvSpPr txBox="1"/>
            <p:nvPr/>
          </p:nvSpPr>
          <p:spPr>
            <a:xfrm>
              <a:off x="2914403" y="3295175"/>
              <a:ext cx="47451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1" i="0" lang="en" sz="1800" u="none" cap="none" strike="noStrike">
                  <a:solidFill>
                    <a:srgbClr val="3A4888"/>
                  </a:solidFill>
                  <a:latin typeface="Tahoma"/>
                  <a:ea typeface="Tahoma"/>
                  <a:cs typeface="Tahoma"/>
                  <a:sym typeface="Tahoma"/>
                </a:rPr>
                <a:t>Observer participants are to stay on Zoom </a:t>
              </a:r>
              <a:r>
                <a:rPr b="0" i="0" lang="en" sz="1800" u="none" cap="none" strike="noStrike">
                  <a:solidFill>
                    <a:srgbClr val="3A4888"/>
                  </a:solidFill>
                  <a:latin typeface="Tahoma"/>
                  <a:ea typeface="Tahoma"/>
                  <a:cs typeface="Tahoma"/>
                  <a:sym typeface="Tahoma"/>
                </a:rPr>
                <a:t>where the Mural will be broadcasted. Take notes on what you’re observing!</a:t>
              </a:r>
              <a:endParaRPr b="0" i="0" sz="1800" u="none" cap="none" strike="noStrike">
                <a:solidFill>
                  <a:srgbClr val="3A4888"/>
                </a:solidFill>
                <a:latin typeface="Tahoma"/>
                <a:ea typeface="Tahoma"/>
                <a:cs typeface="Tahoma"/>
                <a:sym typeface="Tahoma"/>
              </a:endParaRPr>
            </a:p>
          </p:txBody>
        </p:sp>
      </p:grpSp>
      <p:sp>
        <p:nvSpPr>
          <p:cNvPr id="623" name="Google Shape;623;g2cb65e0e28b_0_27"/>
          <p:cNvSpPr/>
          <p:nvPr/>
        </p:nvSpPr>
        <p:spPr>
          <a:xfrm>
            <a:off x="2161109" y="5223271"/>
            <a:ext cx="914400" cy="9144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4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4</a:t>
            </a:r>
            <a:endParaRPr b="0" i="0" sz="4800" u="none" cap="none" strike="noStrike">
              <a:solidFill>
                <a:srgbClr val="FFFFFF"/>
              </a:solidFill>
              <a:latin typeface="Tahoma"/>
              <a:ea typeface="Tahoma"/>
              <a:cs typeface="Tahoma"/>
              <a:sym typeface="Tahoma"/>
            </a:endParaRPr>
          </a:p>
        </p:txBody>
      </p:sp>
      <p:sp>
        <p:nvSpPr>
          <p:cNvPr id="624" name="Google Shape;624;g2cb65e0e28b_0_27"/>
          <p:cNvSpPr txBox="1"/>
          <p:nvPr/>
        </p:nvSpPr>
        <p:spPr>
          <a:xfrm rot="-5400000">
            <a:off x="1943635" y="4284115"/>
            <a:ext cx="926700" cy="4569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sp>
        <p:nvSpPr>
          <p:cNvPr id="625" name="Google Shape;625;g2cb65e0e28b_0_27"/>
          <p:cNvSpPr txBox="1"/>
          <p:nvPr/>
        </p:nvSpPr>
        <p:spPr>
          <a:xfrm rot="-5400000">
            <a:off x="1943635" y="5485559"/>
            <a:ext cx="926700" cy="4569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cxnSp>
        <p:nvCxnSpPr>
          <p:cNvPr id="626" name="Google Shape;626;g2cb65e0e28b_0_27"/>
          <p:cNvCxnSpPr/>
          <p:nvPr/>
        </p:nvCxnSpPr>
        <p:spPr>
          <a:xfrm flipH="1" rot="10800000">
            <a:off x="355233" y="1137849"/>
            <a:ext cx="8301900" cy="9300"/>
          </a:xfrm>
          <a:prstGeom prst="straightConnector1">
            <a:avLst/>
          </a:prstGeom>
          <a:noFill/>
          <a:ln cap="flat" cmpd="sng" w="38100">
            <a:solidFill>
              <a:srgbClr val="3A4888"/>
            </a:solidFill>
            <a:prstDash val="solid"/>
            <a:round/>
            <a:headEnd len="sm" w="sm" type="none"/>
            <a:tailEnd len="sm" w="sm"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49"/>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32" name="Google Shape;632;p49"/>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33" name="Google Shape;633;p49"/>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cxnSp>
        <p:nvCxnSpPr>
          <p:cNvPr id="634" name="Google Shape;634;p49"/>
          <p:cNvCxnSpPr/>
          <p:nvPr/>
        </p:nvCxnSpPr>
        <p:spPr>
          <a:xfrm>
            <a:off x="904801" y="2349417"/>
            <a:ext cx="7333871" cy="0"/>
          </a:xfrm>
          <a:prstGeom prst="straightConnector1">
            <a:avLst/>
          </a:prstGeom>
          <a:noFill/>
          <a:ln cap="flat" cmpd="sng" w="19050">
            <a:solidFill>
              <a:srgbClr val="F9D380"/>
            </a:solidFill>
            <a:prstDash val="solid"/>
            <a:round/>
            <a:headEnd len="sm" w="sm" type="none"/>
            <a:tailEnd len="sm" w="sm" type="none"/>
          </a:ln>
        </p:spPr>
      </p:cxnSp>
      <p:sp>
        <p:nvSpPr>
          <p:cNvPr id="635" name="Google Shape;635;p49"/>
          <p:cNvSpPr txBox="1"/>
          <p:nvPr/>
        </p:nvSpPr>
        <p:spPr>
          <a:xfrm>
            <a:off x="805840" y="1421744"/>
            <a:ext cx="7867837" cy="869024"/>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3A4888"/>
                </a:solidFill>
                <a:latin typeface="Tahoma"/>
                <a:ea typeface="Tahoma"/>
                <a:cs typeface="Tahoma"/>
                <a:sym typeface="Tahoma"/>
              </a:rPr>
              <a:t>Unequal power relations are at the root of gender inequality and exclusion/discrimination.</a:t>
            </a:r>
            <a:endParaRPr b="0" i="0" sz="1400" u="none" cap="none" strike="noStrike">
              <a:solidFill>
                <a:srgbClr val="000000"/>
              </a:solidFill>
              <a:latin typeface="Arial"/>
              <a:ea typeface="Arial"/>
              <a:cs typeface="Arial"/>
              <a:sym typeface="Arial"/>
            </a:endParaRPr>
          </a:p>
        </p:txBody>
      </p:sp>
      <p:sp>
        <p:nvSpPr>
          <p:cNvPr id="636" name="Google Shape;636;p49"/>
          <p:cNvSpPr txBox="1"/>
          <p:nvPr/>
        </p:nvSpPr>
        <p:spPr>
          <a:xfrm>
            <a:off x="667538" y="2723674"/>
            <a:ext cx="3352800" cy="25236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lt1"/>
                </a:solidFill>
                <a:latin typeface="Tahoma"/>
                <a:ea typeface="Tahoma"/>
                <a:cs typeface="Tahoma"/>
                <a:sym typeface="Tahoma"/>
              </a:rPr>
              <a:t>Recognizing that an individual’s particular experience of intersecting discriminations is unique.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33"/>
              <a:buFont typeface="Arial"/>
              <a:buNone/>
            </a:pPr>
            <a:r>
              <a:t/>
            </a:r>
            <a:endParaRPr b="0" i="0" sz="2133" u="none" cap="none" strike="noStrike">
              <a:solidFill>
                <a:srgbClr val="FFFFFF"/>
              </a:solidFill>
              <a:latin typeface="Open Sans"/>
              <a:ea typeface="Open Sans"/>
              <a:cs typeface="Open Sans"/>
              <a:sym typeface="Open Sans"/>
            </a:endParaRPr>
          </a:p>
        </p:txBody>
      </p:sp>
      <p:pic>
        <p:nvPicPr>
          <p:cNvPr id="637" name="Google Shape;637;p49"/>
          <p:cNvPicPr preferRelativeResize="0"/>
          <p:nvPr/>
        </p:nvPicPr>
        <p:blipFill rotWithShape="1">
          <a:blip r:embed="rId3">
            <a:alphaModFix/>
          </a:blip>
          <a:srcRect b="0" l="0" r="0" t="0"/>
          <a:stretch/>
        </p:blipFill>
        <p:spPr>
          <a:xfrm>
            <a:off x="8412479" y="3008561"/>
            <a:ext cx="3027731" cy="2693970"/>
          </a:xfrm>
          <a:prstGeom prst="rect">
            <a:avLst/>
          </a:prstGeom>
          <a:noFill/>
          <a:ln>
            <a:noFill/>
          </a:ln>
        </p:spPr>
      </p:pic>
      <p:grpSp>
        <p:nvGrpSpPr>
          <p:cNvPr id="638" name="Google Shape;638;p49"/>
          <p:cNvGrpSpPr/>
          <p:nvPr/>
        </p:nvGrpSpPr>
        <p:grpSpPr>
          <a:xfrm>
            <a:off x="9555708" y="146304"/>
            <a:ext cx="2362380" cy="1971268"/>
            <a:chOff x="2573332" y="600903"/>
            <a:chExt cx="4314062" cy="3713070"/>
          </a:xfrm>
        </p:grpSpPr>
        <p:grpSp>
          <p:nvGrpSpPr>
            <p:cNvPr id="639" name="Google Shape;639;p49"/>
            <p:cNvGrpSpPr/>
            <p:nvPr/>
          </p:nvGrpSpPr>
          <p:grpSpPr>
            <a:xfrm>
              <a:off x="2573332" y="600903"/>
              <a:ext cx="3719824" cy="3713070"/>
              <a:chOff x="2573332" y="677103"/>
              <a:chExt cx="3719824" cy="3713070"/>
            </a:xfrm>
          </p:grpSpPr>
          <p:sp>
            <p:nvSpPr>
              <p:cNvPr id="640" name="Google Shape;640;p49"/>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49"/>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49"/>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49"/>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49"/>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5" name="Google Shape;645;p49"/>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49"/>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7" name="Google Shape;647;p49"/>
          <p:cNvSpPr txBox="1"/>
          <p:nvPr/>
        </p:nvSpPr>
        <p:spPr>
          <a:xfrm>
            <a:off x="4144919" y="2733761"/>
            <a:ext cx="3902161" cy="2503576"/>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lt1"/>
                </a:solidFill>
                <a:latin typeface="Tahoma"/>
                <a:ea typeface="Tahoma"/>
                <a:cs typeface="Tahoma"/>
                <a:sym typeface="Tahoma"/>
              </a:rPr>
              <a:t>This is particularly relevant when we think about gender and those who have gender expressions outside the binary and as they intersect with other identities/statuses.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nvSpPr>
        <p:spPr>
          <a:xfrm>
            <a:off x="10600" y="0"/>
            <a:ext cx="12192000" cy="15288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4C1130"/>
              </a:solidFill>
              <a:latin typeface="Arial"/>
              <a:ea typeface="Arial"/>
              <a:cs typeface="Arial"/>
              <a:sym typeface="Arial"/>
            </a:endParaRPr>
          </a:p>
        </p:txBody>
      </p:sp>
      <p:sp>
        <p:nvSpPr>
          <p:cNvPr id="129" name="Google Shape;129;p5"/>
          <p:cNvSpPr txBox="1"/>
          <p:nvPr>
            <p:ph type="title"/>
          </p:nvPr>
        </p:nvSpPr>
        <p:spPr>
          <a:xfrm>
            <a:off x="10600" y="605966"/>
            <a:ext cx="11360800" cy="1310996"/>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rgbClr val="FFFFFF"/>
              </a:buClr>
              <a:buSzPts val="2800"/>
              <a:buFont typeface="Helvetica Neue"/>
              <a:buNone/>
            </a:pPr>
            <a:r>
              <a:rPr lang="en" sz="6533">
                <a:solidFill>
                  <a:srgbClr val="FFFFFF"/>
                </a:solidFill>
                <a:latin typeface="Helvetica Neue"/>
                <a:ea typeface="Helvetica Neue"/>
                <a:cs typeface="Helvetica Neue"/>
                <a:sym typeface="Helvetica Neue"/>
              </a:rPr>
              <a:t>TRAINING MODULES</a:t>
            </a:r>
            <a:endParaRPr sz="6533">
              <a:solidFill>
                <a:srgbClr val="FFFFFF"/>
              </a:solidFill>
              <a:latin typeface="Helvetica Neue"/>
              <a:ea typeface="Helvetica Neue"/>
              <a:cs typeface="Helvetica Neue"/>
              <a:sym typeface="Helvetica Neue"/>
            </a:endParaRPr>
          </a:p>
        </p:txBody>
      </p:sp>
      <p:graphicFrame>
        <p:nvGraphicFramePr>
          <p:cNvPr id="130" name="Google Shape;130;p5"/>
          <p:cNvGraphicFramePr/>
          <p:nvPr/>
        </p:nvGraphicFramePr>
        <p:xfrm>
          <a:off x="465798" y="2200106"/>
          <a:ext cx="3000000" cy="3000000"/>
        </p:xfrm>
        <a:graphic>
          <a:graphicData uri="http://schemas.openxmlformats.org/drawingml/2006/table">
            <a:tbl>
              <a:tblPr>
                <a:noFill/>
                <a:tableStyleId>{21B30AAD-9E28-4ACD-AFA5-8F22A86A285C}</a:tableStyleId>
              </a:tblPr>
              <a:tblGrid>
                <a:gridCol w="269200"/>
                <a:gridCol w="10785375"/>
              </a:tblGrid>
              <a:tr h="1234650">
                <a:tc>
                  <a:txBody>
                    <a:bodyPr/>
                    <a:lstStyle/>
                    <a:p>
                      <a:pPr indent="0" lvl="0" marL="0" marR="0" rtl="0" algn="l">
                        <a:lnSpc>
                          <a:spcPct val="100000"/>
                        </a:lnSpc>
                        <a:spcBef>
                          <a:spcPts val="0"/>
                        </a:spcBef>
                        <a:spcAft>
                          <a:spcPts val="0"/>
                        </a:spcAft>
                        <a:buClr>
                          <a:srgbClr val="000000"/>
                        </a:buClr>
                        <a:buSzPts val="1800"/>
                        <a:buFont typeface="Arial"/>
                        <a:buNone/>
                      </a:pPr>
                      <a:r>
                        <a:t/>
                      </a:r>
                      <a:endParaRPr b="1" sz="2400" u="none" cap="none" strike="noStrike">
                        <a:solidFill>
                          <a:srgbClr val="4C1130"/>
                        </a:solidFill>
                        <a:latin typeface="Tahoma"/>
                        <a:ea typeface="Tahoma"/>
                        <a:cs typeface="Tahoma"/>
                        <a:sym typeface="Tahoma"/>
                      </a:endParaRPr>
                    </a:p>
                  </a:txBody>
                  <a:tcPr marT="121900" marB="121900" marR="121900" marL="121900" anchor="ctr">
                    <a:lnL cap="flat" cmpd="sng" w="28575">
                      <a:solidFill>
                        <a:srgbClr val="511537">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28575">
                      <a:solidFill>
                        <a:srgbClr val="511537">
                          <a:alpha val="0"/>
                        </a:srgbClr>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2400" u="none" cap="none" strike="noStrike">
                          <a:solidFill>
                            <a:srgbClr val="993365"/>
                          </a:solidFill>
                          <a:latin typeface="Tahoma"/>
                          <a:ea typeface="Tahoma"/>
                          <a:cs typeface="Tahoma"/>
                          <a:sym typeface="Tahoma"/>
                        </a:rPr>
                        <a:t>MODULE 1:</a:t>
                      </a:r>
                      <a:r>
                        <a:rPr lang="en" sz="2400" u="none" cap="none" strike="noStrike">
                          <a:solidFill>
                            <a:srgbClr val="993365"/>
                          </a:solidFill>
                          <a:latin typeface="Tahoma"/>
                          <a:ea typeface="Tahoma"/>
                          <a:cs typeface="Tahoma"/>
                          <a:sym typeface="Tahoma"/>
                        </a:rPr>
                        <a:t> </a:t>
                      </a:r>
                      <a:r>
                        <a:rPr b="1" lang="en" sz="2400" u="none" cap="none" strike="noStrike">
                          <a:solidFill>
                            <a:srgbClr val="272324"/>
                          </a:solidFill>
                          <a:latin typeface="Tahoma"/>
                          <a:ea typeface="Tahoma"/>
                          <a:cs typeface="Tahoma"/>
                          <a:sym typeface="Tahoma"/>
                        </a:rPr>
                        <a:t>Gender Equality Concepts and Terminology</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272324"/>
                          </a:solidFill>
                          <a:latin typeface="Tahoma"/>
                          <a:ea typeface="Tahoma"/>
                          <a:cs typeface="Tahoma"/>
                          <a:sym typeface="Tahoma"/>
                        </a:rPr>
                        <a:t>Participants will have increased familiarity with, and confident use of key concepts and terminology related to gender equality. </a:t>
                      </a:r>
                      <a:endParaRPr sz="2400" u="none" cap="none" strike="noStrike">
                        <a:solidFill>
                          <a:srgbClr val="993365"/>
                        </a:solidFill>
                        <a:latin typeface="Tahoma"/>
                        <a:ea typeface="Tahoma"/>
                        <a:cs typeface="Tahoma"/>
                        <a:sym typeface="Tahoma"/>
                      </a:endParaRPr>
                    </a:p>
                  </a:txBody>
                  <a:tcPr marT="121900" marB="121900" marR="121900" marL="121900" anchor="ctr">
                    <a:lnL cap="flat" cmpd="sng" w="9525">
                      <a:solidFill>
                        <a:schemeClr val="accent1">
                          <a:alpha val="0"/>
                        </a:schemeClr>
                      </a:solidFill>
                      <a:prstDash val="solid"/>
                      <a:round/>
                      <a:headEnd len="sm" w="sm" type="none"/>
                      <a:tailEnd len="sm" w="sm" type="none"/>
                    </a:lnL>
                    <a:lnR cap="flat" cmpd="sng" w="28575">
                      <a:solidFill>
                        <a:srgbClr val="511537">
                          <a:alpha val="0"/>
                        </a:srgbClr>
                      </a:solidFill>
                      <a:prstDash val="solid"/>
                      <a:round/>
                      <a:headEnd len="sm" w="sm" type="none"/>
                      <a:tailEnd len="sm" w="sm" type="none"/>
                    </a:lnR>
                    <a:lnT cap="flat" cmpd="sng" w="28575">
                      <a:solidFill>
                        <a:srgbClr val="511537">
                          <a:alpha val="0"/>
                        </a:srgbClr>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r>
              <a:tr h="1234650">
                <a:tc>
                  <a:txBody>
                    <a:bodyPr/>
                    <a:lstStyle/>
                    <a:p>
                      <a:pPr indent="0" lvl="0" marL="0" marR="0" rtl="0" algn="l">
                        <a:lnSpc>
                          <a:spcPct val="100000"/>
                        </a:lnSpc>
                        <a:spcBef>
                          <a:spcPts val="0"/>
                        </a:spcBef>
                        <a:spcAft>
                          <a:spcPts val="0"/>
                        </a:spcAft>
                        <a:buClr>
                          <a:schemeClr val="dk1"/>
                        </a:buClr>
                        <a:buSzPts val="1100"/>
                        <a:buFont typeface="Arial"/>
                        <a:buNone/>
                      </a:pPr>
                      <a:r>
                        <a:t/>
                      </a:r>
                      <a:endParaRPr b="1" sz="2400" u="none" cap="none" strike="noStrike">
                        <a:solidFill>
                          <a:srgbClr val="4C1130"/>
                        </a:solidFill>
                        <a:latin typeface="Tahoma"/>
                        <a:ea typeface="Tahoma"/>
                        <a:cs typeface="Tahoma"/>
                        <a:sym typeface="Tahoma"/>
                      </a:endParaRPr>
                    </a:p>
                  </a:txBody>
                  <a:tcPr marT="121900" marB="121900" marR="121900" marL="121900" anchor="ctr">
                    <a:lnL cap="flat" cmpd="sng" w="28575">
                      <a:solidFill>
                        <a:srgbClr val="511537">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F9D380"/>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rgbClr val="993365"/>
                          </a:solidFill>
                          <a:latin typeface="Tahoma"/>
                          <a:ea typeface="Tahoma"/>
                          <a:cs typeface="Tahoma"/>
                          <a:sym typeface="Tahoma"/>
                        </a:rPr>
                        <a:t>MODULE 2: </a:t>
                      </a:r>
                      <a:r>
                        <a:rPr b="1" lang="en" sz="2400" u="none" cap="none" strike="noStrike">
                          <a:solidFill>
                            <a:srgbClr val="272324"/>
                          </a:solidFill>
                          <a:latin typeface="Tahoma"/>
                          <a:ea typeface="Tahoma"/>
                          <a:cs typeface="Tahoma"/>
                          <a:sym typeface="Tahoma"/>
                        </a:rPr>
                        <a:t>Elements of Gender Transformative Programming </a:t>
                      </a:r>
                      <a:endParaRPr sz="1400" u="none" cap="none" strike="noStrike"/>
                    </a:p>
                    <a:p>
                      <a:pPr indent="0" lvl="0" marL="0" marR="0" rtl="0" algn="l">
                        <a:lnSpc>
                          <a:spcPct val="100000"/>
                        </a:lnSpc>
                        <a:spcBef>
                          <a:spcPts val="0"/>
                        </a:spcBef>
                        <a:spcAft>
                          <a:spcPts val="0"/>
                        </a:spcAft>
                        <a:buClr>
                          <a:schemeClr val="dk1"/>
                        </a:buClr>
                        <a:buSzPts val="1100"/>
                        <a:buFont typeface="Arial"/>
                        <a:buNone/>
                      </a:pPr>
                      <a:r>
                        <a:rPr b="0" i="0" lang="en" sz="1800" u="none" cap="none" strike="noStrike">
                          <a:solidFill>
                            <a:srgbClr val="272324"/>
                          </a:solidFill>
                          <a:latin typeface="Tahoma"/>
                          <a:ea typeface="Tahoma"/>
                          <a:cs typeface="Tahoma"/>
                          <a:sym typeface="Tahoma"/>
                        </a:rPr>
                        <a:t>Participants will strengthen their understanding of and ability to practically support the design of gender transformative programs and initiatives. </a:t>
                      </a:r>
                      <a:endParaRPr sz="2400" u="none" cap="none" strike="noStrike">
                        <a:solidFill>
                          <a:srgbClr val="993365"/>
                        </a:solidFill>
                        <a:latin typeface="Tahoma"/>
                        <a:ea typeface="Tahoma"/>
                        <a:cs typeface="Tahoma"/>
                        <a:sym typeface="Tahoma"/>
                      </a:endParaRPr>
                    </a:p>
                  </a:txBody>
                  <a:tcPr marT="121900" marB="121900" marR="121900" marL="121900" anchor="ctr">
                    <a:lnL cap="flat" cmpd="sng" w="9525">
                      <a:solidFill>
                        <a:schemeClr val="accent1">
                          <a:alpha val="0"/>
                        </a:schemeClr>
                      </a:solidFill>
                      <a:prstDash val="solid"/>
                      <a:round/>
                      <a:headEnd len="sm" w="sm" type="none"/>
                      <a:tailEnd len="sm" w="sm" type="none"/>
                    </a:lnL>
                    <a:lnR cap="flat" cmpd="sng" w="28575">
                      <a:solidFill>
                        <a:srgbClr val="511537">
                          <a:alpha val="0"/>
                        </a:srgbClr>
                      </a:solidFill>
                      <a:prstDash val="solid"/>
                      <a:round/>
                      <a:headEnd len="sm" w="sm" type="none"/>
                      <a:tailEnd len="sm" w="sm" type="none"/>
                    </a:lnR>
                    <a:lnT cap="flat" cmpd="sng" w="9525">
                      <a:solidFill>
                        <a:srgbClr val="F9D380"/>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r>
              <a:tr h="986350">
                <a:tc>
                  <a:txBody>
                    <a:bodyPr/>
                    <a:lstStyle/>
                    <a:p>
                      <a:pPr indent="0" lvl="0" marL="0" marR="0" rtl="0" algn="l">
                        <a:lnSpc>
                          <a:spcPct val="100000"/>
                        </a:lnSpc>
                        <a:spcBef>
                          <a:spcPts val="0"/>
                        </a:spcBef>
                        <a:spcAft>
                          <a:spcPts val="0"/>
                        </a:spcAft>
                        <a:buClr>
                          <a:srgbClr val="000000"/>
                        </a:buClr>
                        <a:buSzPts val="1800"/>
                        <a:buFont typeface="Arial"/>
                        <a:buNone/>
                      </a:pPr>
                      <a:r>
                        <a:t/>
                      </a:r>
                      <a:endParaRPr sz="2400" u="none" cap="none" strike="noStrike">
                        <a:latin typeface="Tahoma"/>
                        <a:ea typeface="Tahoma"/>
                        <a:cs typeface="Tahoma"/>
                        <a:sym typeface="Tahoma"/>
                      </a:endParaRPr>
                    </a:p>
                  </a:txBody>
                  <a:tcPr marT="121900" marB="121900" marR="121900" marL="121900" anchor="ctr">
                    <a:lnL cap="flat" cmpd="sng" w="28575">
                      <a:solidFill>
                        <a:srgbClr val="511537">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F9D380"/>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2400" u="none" cap="none" strike="noStrike">
                          <a:solidFill>
                            <a:srgbClr val="993365"/>
                          </a:solidFill>
                          <a:latin typeface="Tahoma"/>
                          <a:ea typeface="Tahoma"/>
                          <a:cs typeface="Tahoma"/>
                          <a:sym typeface="Tahoma"/>
                        </a:rPr>
                        <a:t>MODULE 3:</a:t>
                      </a:r>
                      <a:r>
                        <a:rPr lang="en" sz="2400" u="none" cap="none" strike="noStrike">
                          <a:solidFill>
                            <a:srgbClr val="993365"/>
                          </a:solidFill>
                          <a:latin typeface="Tahoma"/>
                          <a:ea typeface="Tahoma"/>
                          <a:cs typeface="Tahoma"/>
                          <a:sym typeface="Tahoma"/>
                        </a:rPr>
                        <a:t> </a:t>
                      </a:r>
                      <a:r>
                        <a:rPr b="1" lang="en" sz="2400" u="none" cap="none" strike="noStrike">
                          <a:solidFill>
                            <a:srgbClr val="272324"/>
                          </a:solidFill>
                          <a:latin typeface="Tahoma"/>
                          <a:ea typeface="Tahoma"/>
                          <a:cs typeface="Tahoma"/>
                          <a:sym typeface="Tahoma"/>
                        </a:rPr>
                        <a:t>Gender Based Analysis and Monitoring and Evaluation</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272324"/>
                          </a:solidFill>
                          <a:latin typeface="Tahoma"/>
                          <a:ea typeface="Tahoma"/>
                          <a:cs typeface="Tahoma"/>
                          <a:sym typeface="Tahoma"/>
                        </a:rPr>
                        <a:t>Participants will be introduced to key accountability tools for Gender Transformative Programming, and will understand how they can be used in their own work. </a:t>
                      </a:r>
                      <a:endParaRPr sz="2400" u="none" cap="none" strike="noStrike">
                        <a:solidFill>
                          <a:srgbClr val="993365"/>
                        </a:solidFill>
                        <a:latin typeface="Tahoma"/>
                        <a:ea typeface="Tahoma"/>
                        <a:cs typeface="Tahoma"/>
                        <a:sym typeface="Tahoma"/>
                      </a:endParaRPr>
                    </a:p>
                  </a:txBody>
                  <a:tcPr marT="121900" marB="121900" marR="121900" marL="121900" anchor="ctr">
                    <a:lnL cap="flat" cmpd="sng" w="9525">
                      <a:solidFill>
                        <a:schemeClr val="accent1">
                          <a:alpha val="0"/>
                        </a:schemeClr>
                      </a:solidFill>
                      <a:prstDash val="solid"/>
                      <a:round/>
                      <a:headEnd len="sm" w="sm" type="none"/>
                      <a:tailEnd len="sm" w="sm" type="none"/>
                    </a:lnL>
                    <a:lnR cap="flat" cmpd="sng" w="28575">
                      <a:solidFill>
                        <a:srgbClr val="511537">
                          <a:alpha val="0"/>
                        </a:srgbClr>
                      </a:solidFill>
                      <a:prstDash val="solid"/>
                      <a:round/>
                      <a:headEnd len="sm" w="sm" type="none"/>
                      <a:tailEnd len="sm" w="sm" type="none"/>
                    </a:lnR>
                    <a:lnT cap="flat" cmpd="sng" w="9525">
                      <a:solidFill>
                        <a:srgbClr val="F9D380"/>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r>
            </a:tbl>
          </a:graphicData>
        </a:graphic>
      </p:graphicFrame>
      <p:grpSp>
        <p:nvGrpSpPr>
          <p:cNvPr id="131" name="Google Shape;131;p5"/>
          <p:cNvGrpSpPr/>
          <p:nvPr/>
        </p:nvGrpSpPr>
        <p:grpSpPr>
          <a:xfrm>
            <a:off x="9532158" y="146304"/>
            <a:ext cx="2362380" cy="1971269"/>
            <a:chOff x="2573332" y="600903"/>
            <a:chExt cx="4314062" cy="3713070"/>
          </a:xfrm>
        </p:grpSpPr>
        <p:grpSp>
          <p:nvGrpSpPr>
            <p:cNvPr id="132" name="Google Shape;132;p5"/>
            <p:cNvGrpSpPr/>
            <p:nvPr/>
          </p:nvGrpSpPr>
          <p:grpSpPr>
            <a:xfrm>
              <a:off x="2573332" y="600903"/>
              <a:ext cx="3719824" cy="3713070"/>
              <a:chOff x="2573332" y="677103"/>
              <a:chExt cx="3719824" cy="3713070"/>
            </a:xfrm>
          </p:grpSpPr>
          <p:sp>
            <p:nvSpPr>
              <p:cNvPr id="133" name="Google Shape;133;p5"/>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 name="Google Shape;138;p5"/>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nvSpPr>
        <p:spPr>
          <a:xfrm>
            <a:off x="1305767" y="2078067"/>
            <a:ext cx="4632800" cy="4023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Participation</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Each one of you brings a wealth of experience to the program. Participate fully and give everyone a chance to contribute, encouraging others to do so.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t/>
            </a:r>
            <a:endParaRPr b="0" i="0" sz="1467"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Respect Others</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Respect each other, yourselves, and the trainer. Do not speak when someone else is speaking. Listen actively.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0" i="0" lang="en" sz="1467" u="none" cap="none" strike="noStrike">
                <a:solidFill>
                  <a:schemeClr val="dk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Support an inclusive environment</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Support an environment of inclusion and respect diversity in all its forms. Discrimination or exclusion of any kind will not be accepted.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0" i="0" lang="en" sz="1467" u="none" cap="none" strike="noStrike">
                <a:solidFill>
                  <a:schemeClr val="dk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Agree to Disagree</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Feel free to express opinions and concerns. Everyone should contribute to a safe/non-judgemental environment. </a:t>
            </a:r>
            <a:endParaRPr b="0" i="0" sz="1400" u="none" cap="none" strike="noStrike">
              <a:solidFill>
                <a:srgbClr val="000000"/>
              </a:solidFill>
              <a:latin typeface="Arial"/>
              <a:ea typeface="Arial"/>
              <a:cs typeface="Arial"/>
              <a:sym typeface="Arial"/>
            </a:endParaRPr>
          </a:p>
        </p:txBody>
      </p:sp>
      <p:sp>
        <p:nvSpPr>
          <p:cNvPr id="145" name="Google Shape;145;p7"/>
          <p:cNvSpPr txBox="1"/>
          <p:nvPr/>
        </p:nvSpPr>
        <p:spPr>
          <a:xfrm>
            <a:off x="7060000" y="2562896"/>
            <a:ext cx="4632800" cy="4252272"/>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Punctuality</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Arrive on time to each workshop session. Arriving late is a sign of disrespect to the trainer and to your fellow participants.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0" i="0" lang="en" sz="1467" u="none" cap="none" strike="noStrike">
                <a:solidFill>
                  <a:srgbClr val="3A4888"/>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Minimize Disturbances</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Cell phones should be turned off at the beginning of the workshop and remain off until the end. Avoid side conversations and please ask the facilitator to clarify.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t/>
            </a:r>
            <a:endParaRPr b="0" i="0" sz="1467"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Ask Questions</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There are no stupid questions. If you do have a question you don’t want to ask in front of others, ask it privately during a break. Please do not think any question you have is unimportant.</a:t>
            </a:r>
            <a:endParaRPr b="0" i="0" sz="1867" u="none" cap="none" strike="noStrike">
              <a:solidFill>
                <a:srgbClr val="272324"/>
              </a:solidFill>
              <a:latin typeface="Tahoma"/>
              <a:ea typeface="Tahoma"/>
              <a:cs typeface="Tahoma"/>
              <a:sym typeface="Tahoma"/>
            </a:endParaRPr>
          </a:p>
        </p:txBody>
      </p:sp>
      <p:sp>
        <p:nvSpPr>
          <p:cNvPr id="146" name="Google Shape;146;p7"/>
          <p:cNvSpPr txBox="1"/>
          <p:nvPr/>
        </p:nvSpPr>
        <p:spPr>
          <a:xfrm>
            <a:off x="10600" y="0"/>
            <a:ext cx="12192000" cy="1528800"/>
          </a:xfrm>
          <a:prstGeom prst="rect">
            <a:avLst/>
          </a:prstGeom>
          <a:solidFill>
            <a:srgbClr val="993365"/>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4C1130"/>
              </a:solidFill>
              <a:latin typeface="Arial"/>
              <a:ea typeface="Arial"/>
              <a:cs typeface="Arial"/>
              <a:sym typeface="Arial"/>
            </a:endParaRPr>
          </a:p>
        </p:txBody>
      </p:sp>
      <p:sp>
        <p:nvSpPr>
          <p:cNvPr id="147" name="Google Shape;147;p7"/>
          <p:cNvSpPr txBox="1"/>
          <p:nvPr>
            <p:ph type="title"/>
          </p:nvPr>
        </p:nvSpPr>
        <p:spPr>
          <a:xfrm>
            <a:off x="10600" y="569019"/>
            <a:ext cx="11360800" cy="1096332"/>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rgbClr val="FFFFFF"/>
              </a:buClr>
              <a:buSzPts val="2800"/>
              <a:buFont typeface="Helvetica Neue"/>
              <a:buNone/>
            </a:pPr>
            <a:r>
              <a:rPr lang="en" sz="6533">
                <a:solidFill>
                  <a:srgbClr val="FFFFFF"/>
                </a:solidFill>
                <a:latin typeface="Helvetica Neue"/>
                <a:ea typeface="Helvetica Neue"/>
                <a:cs typeface="Helvetica Neue"/>
                <a:sym typeface="Helvetica Neue"/>
              </a:rPr>
              <a:t>TRAINING PRINCIPLES</a:t>
            </a:r>
            <a:endParaRPr sz="6533">
              <a:solidFill>
                <a:srgbClr val="FFFFFF"/>
              </a:solidFill>
              <a:latin typeface="Helvetica Neue"/>
              <a:ea typeface="Helvetica Neue"/>
              <a:cs typeface="Helvetica Neue"/>
              <a:sym typeface="Helvetica Neue"/>
            </a:endParaRPr>
          </a:p>
        </p:txBody>
      </p:sp>
      <p:pic>
        <p:nvPicPr>
          <p:cNvPr descr="Raised hand" id="148" name="Google Shape;148;p7"/>
          <p:cNvPicPr preferRelativeResize="0"/>
          <p:nvPr/>
        </p:nvPicPr>
        <p:blipFill rotWithShape="1">
          <a:blip r:embed="rId3">
            <a:alphaModFix/>
          </a:blip>
          <a:srcRect b="0" l="0" r="0" t="0"/>
          <a:stretch/>
        </p:blipFill>
        <p:spPr>
          <a:xfrm>
            <a:off x="414518" y="2151969"/>
            <a:ext cx="914400" cy="914400"/>
          </a:xfrm>
          <a:prstGeom prst="rect">
            <a:avLst/>
          </a:prstGeom>
          <a:noFill/>
          <a:ln>
            <a:noFill/>
          </a:ln>
        </p:spPr>
      </p:pic>
      <p:pic>
        <p:nvPicPr>
          <p:cNvPr descr="Handshake" id="149" name="Google Shape;149;p7"/>
          <p:cNvPicPr preferRelativeResize="0"/>
          <p:nvPr/>
        </p:nvPicPr>
        <p:blipFill rotWithShape="1">
          <a:blip r:embed="rId4">
            <a:alphaModFix/>
          </a:blip>
          <a:srcRect b="0" l="0" r="0" t="0"/>
          <a:stretch/>
        </p:blipFill>
        <p:spPr>
          <a:xfrm>
            <a:off x="368217" y="3280111"/>
            <a:ext cx="914400" cy="914400"/>
          </a:xfrm>
          <a:prstGeom prst="rect">
            <a:avLst/>
          </a:prstGeom>
          <a:noFill/>
          <a:ln>
            <a:noFill/>
          </a:ln>
        </p:spPr>
      </p:pic>
      <p:pic>
        <p:nvPicPr>
          <p:cNvPr descr="Group success" id="150" name="Google Shape;150;p7"/>
          <p:cNvPicPr preferRelativeResize="0"/>
          <p:nvPr/>
        </p:nvPicPr>
        <p:blipFill rotWithShape="1">
          <a:blip r:embed="rId5">
            <a:alphaModFix/>
          </a:blip>
          <a:srcRect b="0" l="0" r="0" t="0"/>
          <a:stretch/>
        </p:blipFill>
        <p:spPr>
          <a:xfrm>
            <a:off x="379792" y="4220422"/>
            <a:ext cx="914400" cy="914400"/>
          </a:xfrm>
          <a:prstGeom prst="rect">
            <a:avLst/>
          </a:prstGeom>
          <a:noFill/>
          <a:ln>
            <a:noFill/>
          </a:ln>
        </p:spPr>
      </p:pic>
      <p:pic>
        <p:nvPicPr>
          <p:cNvPr descr="Chat" id="151" name="Google Shape;151;p7"/>
          <p:cNvPicPr preferRelativeResize="0"/>
          <p:nvPr/>
        </p:nvPicPr>
        <p:blipFill rotWithShape="1">
          <a:blip r:embed="rId6">
            <a:alphaModFix/>
          </a:blip>
          <a:srcRect b="0" l="0" r="0" t="0"/>
          <a:stretch/>
        </p:blipFill>
        <p:spPr>
          <a:xfrm>
            <a:off x="395484" y="5146232"/>
            <a:ext cx="914400" cy="914400"/>
          </a:xfrm>
          <a:prstGeom prst="rect">
            <a:avLst/>
          </a:prstGeom>
          <a:noFill/>
          <a:ln>
            <a:noFill/>
          </a:ln>
        </p:spPr>
      </p:pic>
      <p:pic>
        <p:nvPicPr>
          <p:cNvPr descr="Alarm clock" id="152" name="Google Shape;152;p7"/>
          <p:cNvPicPr preferRelativeResize="0"/>
          <p:nvPr/>
        </p:nvPicPr>
        <p:blipFill rotWithShape="1">
          <a:blip r:embed="rId7">
            <a:alphaModFix/>
          </a:blip>
          <a:srcRect b="0" l="0" r="0" t="0"/>
          <a:stretch/>
        </p:blipFill>
        <p:spPr>
          <a:xfrm>
            <a:off x="6145600" y="2606913"/>
            <a:ext cx="914400" cy="914400"/>
          </a:xfrm>
          <a:prstGeom prst="rect">
            <a:avLst/>
          </a:prstGeom>
          <a:noFill/>
          <a:ln>
            <a:noFill/>
          </a:ln>
        </p:spPr>
      </p:pic>
      <p:pic>
        <p:nvPicPr>
          <p:cNvPr descr="Mute speaker" id="153" name="Google Shape;153;p7"/>
          <p:cNvPicPr preferRelativeResize="0"/>
          <p:nvPr/>
        </p:nvPicPr>
        <p:blipFill rotWithShape="1">
          <a:blip r:embed="rId8">
            <a:alphaModFix/>
          </a:blip>
          <a:srcRect b="0" l="0" r="0" t="0"/>
          <a:stretch/>
        </p:blipFill>
        <p:spPr>
          <a:xfrm>
            <a:off x="6145600" y="3565330"/>
            <a:ext cx="914400" cy="914400"/>
          </a:xfrm>
          <a:prstGeom prst="rect">
            <a:avLst/>
          </a:prstGeom>
          <a:noFill/>
          <a:ln>
            <a:noFill/>
          </a:ln>
        </p:spPr>
      </p:pic>
      <p:pic>
        <p:nvPicPr>
          <p:cNvPr descr="Questions" id="154" name="Google Shape;154;p7"/>
          <p:cNvPicPr preferRelativeResize="0"/>
          <p:nvPr/>
        </p:nvPicPr>
        <p:blipFill rotWithShape="1">
          <a:blip r:embed="rId9">
            <a:alphaModFix/>
          </a:blip>
          <a:srcRect b="0" l="0" r="0" t="0"/>
          <a:stretch/>
        </p:blipFill>
        <p:spPr>
          <a:xfrm>
            <a:off x="6109571" y="4701911"/>
            <a:ext cx="914400" cy="914400"/>
          </a:xfrm>
          <a:prstGeom prst="rect">
            <a:avLst/>
          </a:prstGeom>
          <a:noFill/>
          <a:ln>
            <a:noFill/>
          </a:ln>
        </p:spPr>
      </p:pic>
      <p:sp>
        <p:nvSpPr>
          <p:cNvPr id="155" name="Google Shape;155;p7"/>
          <p:cNvSpPr/>
          <p:nvPr/>
        </p:nvSpPr>
        <p:spPr>
          <a:xfrm>
            <a:off x="368217" y="4209011"/>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7"/>
          <p:cNvSpPr/>
          <p:nvPr/>
        </p:nvSpPr>
        <p:spPr>
          <a:xfrm>
            <a:off x="379792" y="3205468"/>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p7"/>
          <p:cNvSpPr/>
          <p:nvPr/>
        </p:nvSpPr>
        <p:spPr>
          <a:xfrm>
            <a:off x="379792" y="2174790"/>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7"/>
          <p:cNvSpPr/>
          <p:nvPr/>
        </p:nvSpPr>
        <p:spPr>
          <a:xfrm>
            <a:off x="391367" y="5170618"/>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7"/>
          <p:cNvSpPr/>
          <p:nvPr/>
        </p:nvSpPr>
        <p:spPr>
          <a:xfrm>
            <a:off x="6135329" y="2583440"/>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7"/>
          <p:cNvSpPr/>
          <p:nvPr/>
        </p:nvSpPr>
        <p:spPr>
          <a:xfrm>
            <a:off x="6145600" y="3562267"/>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7"/>
          <p:cNvSpPr/>
          <p:nvPr/>
        </p:nvSpPr>
        <p:spPr>
          <a:xfrm>
            <a:off x="6142937" y="4684356"/>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62" name="Google Shape;162;p7"/>
          <p:cNvGrpSpPr/>
          <p:nvPr/>
        </p:nvGrpSpPr>
        <p:grpSpPr>
          <a:xfrm>
            <a:off x="9555708" y="146304"/>
            <a:ext cx="2362380" cy="1971268"/>
            <a:chOff x="2573332" y="600903"/>
            <a:chExt cx="4314062" cy="3713070"/>
          </a:xfrm>
        </p:grpSpPr>
        <p:grpSp>
          <p:nvGrpSpPr>
            <p:cNvPr id="163" name="Google Shape;163;p7"/>
            <p:cNvGrpSpPr/>
            <p:nvPr/>
          </p:nvGrpSpPr>
          <p:grpSpPr>
            <a:xfrm>
              <a:off x="2573332" y="600903"/>
              <a:ext cx="3719824" cy="3713070"/>
              <a:chOff x="2573332" y="677103"/>
              <a:chExt cx="3719824" cy="3713070"/>
            </a:xfrm>
          </p:grpSpPr>
          <p:sp>
            <p:nvSpPr>
              <p:cNvPr id="164" name="Google Shape;164;p7"/>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7"/>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7"/>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7"/>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 name="Google Shape;169;p7"/>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7"/>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94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4" name="Shape 174"/>
        <p:cNvGrpSpPr/>
        <p:nvPr/>
      </p:nvGrpSpPr>
      <p:grpSpPr>
        <a:xfrm>
          <a:off x="0" y="0"/>
          <a:ext cx="0" cy="0"/>
          <a:chOff x="0" y="0"/>
          <a:chExt cx="0" cy="0"/>
        </a:xfrm>
      </p:grpSpPr>
      <p:cxnSp>
        <p:nvCxnSpPr>
          <p:cNvPr id="175" name="Google Shape;175;p6"/>
          <p:cNvCxnSpPr/>
          <p:nvPr/>
        </p:nvCxnSpPr>
        <p:spPr>
          <a:xfrm flipH="1" rot="10800000">
            <a:off x="355233" y="1362333"/>
            <a:ext cx="8301900" cy="9300"/>
          </a:xfrm>
          <a:prstGeom prst="straightConnector1">
            <a:avLst/>
          </a:prstGeom>
          <a:noFill/>
          <a:ln cap="flat" cmpd="sng" w="38100">
            <a:solidFill>
              <a:srgbClr val="3A4888"/>
            </a:solidFill>
            <a:prstDash val="solid"/>
            <a:round/>
            <a:headEnd len="sm" w="sm" type="none"/>
            <a:tailEnd len="sm" w="sm" type="none"/>
          </a:ln>
        </p:spPr>
      </p:cxnSp>
      <p:grpSp>
        <p:nvGrpSpPr>
          <p:cNvPr id="176" name="Google Shape;176;p6"/>
          <p:cNvGrpSpPr/>
          <p:nvPr/>
        </p:nvGrpSpPr>
        <p:grpSpPr>
          <a:xfrm>
            <a:off x="3108091" y="4409809"/>
            <a:ext cx="6621434" cy="1095648"/>
            <a:chOff x="2789774" y="3088625"/>
            <a:chExt cx="4966200" cy="731700"/>
          </a:xfrm>
        </p:grpSpPr>
        <p:sp>
          <p:nvSpPr>
            <p:cNvPr id="177" name="Google Shape;177;p6"/>
            <p:cNvSpPr/>
            <p:nvPr/>
          </p:nvSpPr>
          <p:spPr>
            <a:xfrm>
              <a:off x="2789774" y="3088625"/>
              <a:ext cx="4966200" cy="731700"/>
            </a:xfrm>
            <a:prstGeom prst="rect">
              <a:avLst/>
            </a:prstGeom>
            <a:noFill/>
            <a:ln cap="flat" cmpd="sng" w="9525">
              <a:solidFill>
                <a:srgbClr val="EAD1D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8" name="Google Shape;178;p6"/>
            <p:cNvSpPr txBox="1"/>
            <p:nvPr/>
          </p:nvSpPr>
          <p:spPr>
            <a:xfrm>
              <a:off x="2914403" y="3295175"/>
              <a:ext cx="47451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What would you like to strengthen in your own work as it relates to Gender Equality (professional training take-away)?</a:t>
              </a:r>
              <a:endParaRPr b="0" i="0" sz="1800" u="none" cap="none" strike="noStrike">
                <a:solidFill>
                  <a:srgbClr val="3A4888"/>
                </a:solidFill>
                <a:latin typeface="Tahoma"/>
                <a:ea typeface="Tahoma"/>
                <a:cs typeface="Tahoma"/>
                <a:sym typeface="Tahoma"/>
              </a:endParaRPr>
            </a:p>
          </p:txBody>
        </p:sp>
      </p:grpSp>
      <p:grpSp>
        <p:nvGrpSpPr>
          <p:cNvPr id="179" name="Google Shape;179;p6"/>
          <p:cNvGrpSpPr/>
          <p:nvPr/>
        </p:nvGrpSpPr>
        <p:grpSpPr>
          <a:xfrm>
            <a:off x="3108200" y="3251767"/>
            <a:ext cx="6621600" cy="975600"/>
            <a:chOff x="2789775" y="2150875"/>
            <a:chExt cx="4966200" cy="731700"/>
          </a:xfrm>
        </p:grpSpPr>
        <p:sp>
          <p:nvSpPr>
            <p:cNvPr id="180" name="Google Shape;180;p6"/>
            <p:cNvSpPr/>
            <p:nvPr/>
          </p:nvSpPr>
          <p:spPr>
            <a:xfrm>
              <a:off x="2789775" y="2150875"/>
              <a:ext cx="4966200" cy="731700"/>
            </a:xfrm>
            <a:prstGeom prst="rect">
              <a:avLst/>
            </a:prstGeom>
            <a:noFill/>
            <a:ln cap="flat" cmpd="sng" w="9525">
              <a:solidFill>
                <a:srgbClr val="EAD1D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81" name="Google Shape;181;p6"/>
            <p:cNvSpPr txBox="1"/>
            <p:nvPr/>
          </p:nvSpPr>
          <p:spPr>
            <a:xfrm>
              <a:off x="2924212" y="2351421"/>
              <a:ext cx="43731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1" i="0" lang="en" sz="1800" u="none" cap="none" strike="noStrike">
                  <a:solidFill>
                    <a:srgbClr val="3A4888"/>
                  </a:solidFill>
                  <a:latin typeface="Tahoma"/>
                  <a:ea typeface="Tahoma"/>
                  <a:cs typeface="Tahoma"/>
                  <a:sym typeface="Tahoma"/>
                </a:rPr>
                <a:t>Introduce yourself: </a:t>
              </a:r>
              <a:r>
                <a:rPr b="0" i="0" lang="en" sz="1800" u="none" cap="none" strike="noStrike">
                  <a:solidFill>
                    <a:srgbClr val="3A4888"/>
                  </a:solidFill>
                  <a:latin typeface="Tahoma"/>
                  <a:ea typeface="Tahoma"/>
                  <a:cs typeface="Tahoma"/>
                  <a:sym typeface="Tahoma"/>
                </a:rPr>
                <a:t>Name, which org you belong to (if you do), and where in the world you’re located!</a:t>
              </a:r>
              <a:endParaRPr b="0" i="0" sz="1800" u="none" cap="none" strike="noStrike">
                <a:solidFill>
                  <a:schemeClr val="lt1"/>
                </a:solidFill>
                <a:latin typeface="Tahoma"/>
                <a:ea typeface="Tahoma"/>
                <a:cs typeface="Tahoma"/>
                <a:sym typeface="Tahoma"/>
              </a:endParaRPr>
            </a:p>
          </p:txBody>
        </p:sp>
      </p:grpSp>
      <p:grpSp>
        <p:nvGrpSpPr>
          <p:cNvPr id="182" name="Google Shape;182;p6"/>
          <p:cNvGrpSpPr/>
          <p:nvPr/>
        </p:nvGrpSpPr>
        <p:grpSpPr>
          <a:xfrm>
            <a:off x="2065667" y="2111684"/>
            <a:ext cx="914408" cy="926800"/>
            <a:chOff x="1549250" y="1659963"/>
            <a:chExt cx="685806" cy="695100"/>
          </a:xfrm>
        </p:grpSpPr>
        <p:sp>
          <p:nvSpPr>
            <p:cNvPr id="183" name="Google Shape;183;p6"/>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1</a:t>
              </a:r>
              <a:endParaRPr b="0" i="0" sz="4800" u="none" cap="none" strike="noStrike">
                <a:solidFill>
                  <a:srgbClr val="FFFFFF"/>
                </a:solidFill>
                <a:latin typeface="Tahoma"/>
                <a:ea typeface="Tahoma"/>
                <a:cs typeface="Tahoma"/>
                <a:sym typeface="Tahoma"/>
              </a:endParaRPr>
            </a:p>
          </p:txBody>
        </p:sp>
        <p:sp>
          <p:nvSpPr>
            <p:cNvPr id="184" name="Google Shape;184;p6"/>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185" name="Google Shape;185;p6"/>
          <p:cNvSpPr/>
          <p:nvPr/>
        </p:nvSpPr>
        <p:spPr>
          <a:xfrm>
            <a:off x="2065667" y="4410033"/>
            <a:ext cx="914400" cy="9144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3</a:t>
            </a:r>
            <a:endParaRPr b="0" i="0" sz="4800" u="none" cap="none" strike="noStrike">
              <a:solidFill>
                <a:srgbClr val="FFFFFF"/>
              </a:solidFill>
              <a:latin typeface="Tahoma"/>
              <a:ea typeface="Tahoma"/>
              <a:cs typeface="Tahoma"/>
              <a:sym typeface="Tahoma"/>
            </a:endParaRPr>
          </a:p>
        </p:txBody>
      </p:sp>
      <p:sp>
        <p:nvSpPr>
          <p:cNvPr id="186" name="Google Shape;186;p6"/>
          <p:cNvSpPr txBox="1"/>
          <p:nvPr/>
        </p:nvSpPr>
        <p:spPr>
          <a:xfrm rot="-5400000">
            <a:off x="1830667" y="4638817"/>
            <a:ext cx="926800" cy="4568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nvGrpSpPr>
          <p:cNvPr id="187" name="Google Shape;187;p6"/>
          <p:cNvGrpSpPr/>
          <p:nvPr/>
        </p:nvGrpSpPr>
        <p:grpSpPr>
          <a:xfrm>
            <a:off x="2065667" y="3245867"/>
            <a:ext cx="914400" cy="938684"/>
            <a:chOff x="1549250" y="2434400"/>
            <a:chExt cx="685800" cy="704013"/>
          </a:xfrm>
        </p:grpSpPr>
        <p:sp>
          <p:nvSpPr>
            <p:cNvPr id="188" name="Google Shape;188;p6"/>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2</a:t>
              </a:r>
              <a:endParaRPr b="0" i="0" sz="4800" u="none" cap="none" strike="noStrike">
                <a:solidFill>
                  <a:srgbClr val="FFFFFF"/>
                </a:solidFill>
                <a:latin typeface="Tahoma"/>
                <a:ea typeface="Tahoma"/>
                <a:cs typeface="Tahoma"/>
                <a:sym typeface="Tahoma"/>
              </a:endParaRPr>
            </a:p>
          </p:txBody>
        </p:sp>
        <p:sp>
          <p:nvSpPr>
            <p:cNvPr id="189" name="Google Shape;189;p6"/>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190" name="Google Shape;190;p6"/>
          <p:cNvGrpSpPr/>
          <p:nvPr/>
        </p:nvGrpSpPr>
        <p:grpSpPr>
          <a:xfrm>
            <a:off x="3108200" y="2093500"/>
            <a:ext cx="6621600" cy="975600"/>
            <a:chOff x="2789775" y="2207525"/>
            <a:chExt cx="4966200" cy="731700"/>
          </a:xfrm>
        </p:grpSpPr>
        <p:sp>
          <p:nvSpPr>
            <p:cNvPr id="191" name="Google Shape;191;p6"/>
            <p:cNvSpPr/>
            <p:nvPr/>
          </p:nvSpPr>
          <p:spPr>
            <a:xfrm>
              <a:off x="2789775" y="2207525"/>
              <a:ext cx="4966200" cy="731700"/>
            </a:xfrm>
            <a:prstGeom prst="rect">
              <a:avLst/>
            </a:prstGeom>
            <a:noFill/>
            <a:ln cap="flat" cmpd="sng" w="9525">
              <a:solidFill>
                <a:srgbClr val="EAD1D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92" name="Google Shape;192;p6"/>
            <p:cNvSpPr txBox="1"/>
            <p:nvPr/>
          </p:nvSpPr>
          <p:spPr>
            <a:xfrm>
              <a:off x="2914374" y="2221163"/>
              <a:ext cx="4662300" cy="690437"/>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Change zoom handle to your name and which organization you are from (if you are with an org).</a:t>
              </a:r>
              <a:endParaRPr b="0" i="0" sz="1800" u="none" cap="none" strike="noStrike">
                <a:solidFill>
                  <a:srgbClr val="3A4888"/>
                </a:solidFill>
                <a:latin typeface="Tahoma"/>
                <a:ea typeface="Tahoma"/>
                <a:cs typeface="Tahoma"/>
                <a:sym typeface="Tahoma"/>
              </a:endParaRPr>
            </a:p>
          </p:txBody>
        </p:sp>
      </p:grpSp>
      <p:pic>
        <p:nvPicPr>
          <p:cNvPr descr="Wave Gesture" id="193" name="Google Shape;193;p6"/>
          <p:cNvPicPr preferRelativeResize="0"/>
          <p:nvPr/>
        </p:nvPicPr>
        <p:blipFill rotWithShape="1">
          <a:blip r:embed="rId3">
            <a:alphaModFix/>
          </a:blip>
          <a:srcRect b="0" l="0" r="0" t="0"/>
          <a:stretch/>
        </p:blipFill>
        <p:spPr>
          <a:xfrm>
            <a:off x="9367629" y="8822"/>
            <a:ext cx="2716300" cy="2716300"/>
          </a:xfrm>
          <a:prstGeom prst="rect">
            <a:avLst/>
          </a:prstGeom>
          <a:noFill/>
          <a:ln>
            <a:noFill/>
          </a:ln>
        </p:spPr>
      </p:pic>
      <p:sp>
        <p:nvSpPr>
          <p:cNvPr id="194" name="Google Shape;194;p6"/>
          <p:cNvSpPr txBox="1"/>
          <p:nvPr/>
        </p:nvSpPr>
        <p:spPr>
          <a:xfrm>
            <a:off x="463833" y="589875"/>
            <a:ext cx="8084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993365"/>
                </a:solidFill>
                <a:latin typeface="Helvetica Neue"/>
                <a:ea typeface="Helvetica Neue"/>
                <a:cs typeface="Helvetica Neue"/>
                <a:sym typeface="Helvetica Neue"/>
              </a:rPr>
              <a:t>Introductions</a:t>
            </a:r>
            <a:endParaRPr b="0" i="0" sz="1400" u="none" cap="none" strike="noStrike">
              <a:solidFill>
                <a:srgbClr val="993365"/>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198" name="Shape 198"/>
        <p:cNvGrpSpPr/>
        <p:nvPr/>
      </p:nvGrpSpPr>
      <p:grpSpPr>
        <a:xfrm>
          <a:off x="0" y="0"/>
          <a:ext cx="0" cy="0"/>
          <a:chOff x="0" y="0"/>
          <a:chExt cx="0" cy="0"/>
        </a:xfrm>
      </p:grpSpPr>
      <p:cxnSp>
        <p:nvCxnSpPr>
          <p:cNvPr id="199" name="Google Shape;199;p8"/>
          <p:cNvCxnSpPr/>
          <p:nvPr/>
        </p:nvCxnSpPr>
        <p:spPr>
          <a:xfrm flipH="1" rot="10800000">
            <a:off x="355233" y="1137949"/>
            <a:ext cx="8302000" cy="9200"/>
          </a:xfrm>
          <a:prstGeom prst="straightConnector1">
            <a:avLst/>
          </a:prstGeom>
          <a:noFill/>
          <a:ln cap="flat" cmpd="sng" w="38100">
            <a:solidFill>
              <a:srgbClr val="3A4888"/>
            </a:solidFill>
            <a:prstDash val="solid"/>
            <a:round/>
            <a:headEnd len="sm" w="sm" type="none"/>
            <a:tailEnd len="sm" w="sm" type="none"/>
          </a:ln>
        </p:spPr>
      </p:cxnSp>
      <p:grpSp>
        <p:nvGrpSpPr>
          <p:cNvPr id="200" name="Google Shape;200;p8"/>
          <p:cNvGrpSpPr/>
          <p:nvPr/>
        </p:nvGrpSpPr>
        <p:grpSpPr>
          <a:xfrm>
            <a:off x="1397765" y="3652353"/>
            <a:ext cx="6621600" cy="975600"/>
            <a:chOff x="2789774" y="3088625"/>
            <a:chExt cx="4966200" cy="731700"/>
          </a:xfrm>
        </p:grpSpPr>
        <p:sp>
          <p:nvSpPr>
            <p:cNvPr id="201" name="Google Shape;201;p8"/>
            <p:cNvSpPr/>
            <p:nvPr/>
          </p:nvSpPr>
          <p:spPr>
            <a:xfrm>
              <a:off x="2789774" y="3088625"/>
              <a:ext cx="4966200" cy="731700"/>
            </a:xfrm>
            <a:prstGeom prst="rect">
              <a:avLst/>
            </a:prstGeom>
            <a:noFill/>
            <a:ln cap="flat" cmpd="sng" w="9525">
              <a:solidFill>
                <a:srgbClr val="EAD1D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2" name="Google Shape;202;p8"/>
            <p:cNvSpPr txBox="1"/>
            <p:nvPr/>
          </p:nvSpPr>
          <p:spPr>
            <a:xfrm>
              <a:off x="2914403" y="3295175"/>
              <a:ext cx="47451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Click on the </a:t>
              </a:r>
              <a:r>
                <a:rPr b="1" i="0" lang="en" sz="1800" u="none" cap="none" strike="noStrike">
                  <a:solidFill>
                    <a:srgbClr val="3A4888"/>
                  </a:solidFill>
                  <a:latin typeface="Tahoma"/>
                  <a:ea typeface="Tahoma"/>
                  <a:cs typeface="Tahoma"/>
                  <a:sym typeface="Tahoma"/>
                </a:rPr>
                <a:t>Sli.do link </a:t>
              </a:r>
              <a:r>
                <a:rPr b="0" i="0" lang="en" sz="1800" u="none" cap="none" strike="noStrike">
                  <a:solidFill>
                    <a:srgbClr val="3A4888"/>
                  </a:solidFill>
                  <a:latin typeface="Tahoma"/>
                  <a:ea typeface="Tahoma"/>
                  <a:cs typeface="Tahoma"/>
                  <a:sym typeface="Tahoma"/>
                </a:rPr>
                <a:t>provided within the activity instructions to join the “word cloud poll.” Once in </a:t>
              </a:r>
              <a:r>
                <a:rPr b="1" i="0" lang="en" sz="1800" u="none" cap="none" strike="noStrike">
                  <a:solidFill>
                    <a:srgbClr val="3A4888"/>
                  </a:solidFill>
                  <a:latin typeface="Tahoma"/>
                  <a:ea typeface="Tahoma"/>
                  <a:cs typeface="Tahoma"/>
                  <a:sym typeface="Tahoma"/>
                </a:rPr>
                <a:t>Sli.do</a:t>
              </a:r>
              <a:r>
                <a:rPr b="0" i="0" lang="en" sz="1800" u="none" cap="none" strike="noStrike">
                  <a:solidFill>
                    <a:srgbClr val="3A4888"/>
                  </a:solidFill>
                  <a:latin typeface="Tahoma"/>
                  <a:ea typeface="Tahoma"/>
                  <a:cs typeface="Tahoma"/>
                  <a:sym typeface="Tahoma"/>
                </a:rPr>
                <a:t>, populate 1 example at a time, where prompted. </a:t>
              </a:r>
              <a:endParaRPr b="0" i="0" sz="1800" u="none" cap="none" strike="noStrike">
                <a:solidFill>
                  <a:srgbClr val="3A4888"/>
                </a:solidFill>
                <a:latin typeface="Tahoma"/>
                <a:ea typeface="Tahoma"/>
                <a:cs typeface="Tahoma"/>
                <a:sym typeface="Tahoma"/>
              </a:endParaRPr>
            </a:p>
          </p:txBody>
        </p:sp>
      </p:grpSp>
      <p:grpSp>
        <p:nvGrpSpPr>
          <p:cNvPr id="203" name="Google Shape;203;p8"/>
          <p:cNvGrpSpPr/>
          <p:nvPr/>
        </p:nvGrpSpPr>
        <p:grpSpPr>
          <a:xfrm>
            <a:off x="1397766" y="2494087"/>
            <a:ext cx="6621600" cy="975600"/>
            <a:chOff x="2789775" y="2150875"/>
            <a:chExt cx="4966200" cy="731700"/>
          </a:xfrm>
        </p:grpSpPr>
        <p:sp>
          <p:nvSpPr>
            <p:cNvPr id="204" name="Google Shape;204;p8"/>
            <p:cNvSpPr/>
            <p:nvPr/>
          </p:nvSpPr>
          <p:spPr>
            <a:xfrm>
              <a:off x="2789775" y="2150875"/>
              <a:ext cx="4966200" cy="731700"/>
            </a:xfrm>
            <a:prstGeom prst="rect">
              <a:avLst/>
            </a:prstGeom>
            <a:noFill/>
            <a:ln cap="flat" cmpd="sng" w="9525">
              <a:solidFill>
                <a:srgbClr val="EAD1D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5" name="Google Shape;205;p8"/>
            <p:cNvSpPr txBox="1"/>
            <p:nvPr/>
          </p:nvSpPr>
          <p:spPr>
            <a:xfrm>
              <a:off x="2914373" y="2291182"/>
              <a:ext cx="4745129" cy="473604"/>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Independently, think of 3 examples that describe the way you participate in group settings.</a:t>
              </a:r>
              <a:endParaRPr b="0" i="0" sz="1800" u="none" cap="none" strike="noStrike">
                <a:solidFill>
                  <a:srgbClr val="3A4888"/>
                </a:solidFill>
                <a:latin typeface="Tahoma"/>
                <a:ea typeface="Tahoma"/>
                <a:cs typeface="Tahoma"/>
                <a:sym typeface="Tahoma"/>
              </a:endParaRPr>
            </a:p>
          </p:txBody>
        </p:sp>
      </p:grpSp>
      <p:grpSp>
        <p:nvGrpSpPr>
          <p:cNvPr id="206" name="Google Shape;206;p8"/>
          <p:cNvGrpSpPr/>
          <p:nvPr/>
        </p:nvGrpSpPr>
        <p:grpSpPr>
          <a:xfrm>
            <a:off x="355233" y="1354004"/>
            <a:ext cx="914408" cy="926800"/>
            <a:chOff x="1549250" y="1659963"/>
            <a:chExt cx="685806" cy="695100"/>
          </a:xfrm>
        </p:grpSpPr>
        <p:sp>
          <p:nvSpPr>
            <p:cNvPr id="207" name="Google Shape;207;p8"/>
            <p:cNvSpPr/>
            <p:nvPr/>
          </p:nvSpPr>
          <p:spPr>
            <a:xfrm>
              <a:off x="1549256" y="16646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1</a:t>
              </a:r>
              <a:endParaRPr b="0" i="0" sz="4800" u="none" cap="none" strike="noStrike">
                <a:solidFill>
                  <a:srgbClr val="FFFFFF"/>
                </a:solidFill>
                <a:latin typeface="Tahoma"/>
                <a:ea typeface="Tahoma"/>
                <a:cs typeface="Tahoma"/>
                <a:sym typeface="Tahoma"/>
              </a:endParaRPr>
            </a:p>
          </p:txBody>
        </p:sp>
        <p:sp>
          <p:nvSpPr>
            <p:cNvPr id="208" name="Google Shape;208;p8"/>
            <p:cNvSpPr txBox="1"/>
            <p:nvPr/>
          </p:nvSpPr>
          <p:spPr>
            <a:xfrm rot="-5400000">
              <a:off x="1373000" y="183621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sp>
        <p:nvSpPr>
          <p:cNvPr id="209" name="Google Shape;209;p8"/>
          <p:cNvSpPr/>
          <p:nvPr/>
        </p:nvSpPr>
        <p:spPr>
          <a:xfrm>
            <a:off x="355233" y="3652353"/>
            <a:ext cx="914400" cy="9144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3</a:t>
            </a:r>
            <a:endParaRPr b="0" i="0" sz="4800" u="none" cap="none" strike="noStrike">
              <a:solidFill>
                <a:srgbClr val="FFFFFF"/>
              </a:solidFill>
              <a:latin typeface="Tahoma"/>
              <a:ea typeface="Tahoma"/>
              <a:cs typeface="Tahoma"/>
              <a:sym typeface="Tahoma"/>
            </a:endParaRPr>
          </a:p>
        </p:txBody>
      </p:sp>
      <p:sp>
        <p:nvSpPr>
          <p:cNvPr id="210" name="Google Shape;210;p8"/>
          <p:cNvSpPr txBox="1"/>
          <p:nvPr/>
        </p:nvSpPr>
        <p:spPr>
          <a:xfrm rot="-5400000">
            <a:off x="120233" y="3945552"/>
            <a:ext cx="926800" cy="4568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nvGrpSpPr>
          <p:cNvPr id="211" name="Google Shape;211;p8"/>
          <p:cNvGrpSpPr/>
          <p:nvPr/>
        </p:nvGrpSpPr>
        <p:grpSpPr>
          <a:xfrm>
            <a:off x="355233" y="2488187"/>
            <a:ext cx="914400" cy="938684"/>
            <a:chOff x="1549250" y="2434400"/>
            <a:chExt cx="685800" cy="704013"/>
          </a:xfrm>
        </p:grpSpPr>
        <p:sp>
          <p:nvSpPr>
            <p:cNvPr id="212" name="Google Shape;212;p8"/>
            <p:cNvSpPr/>
            <p:nvPr/>
          </p:nvSpPr>
          <p:spPr>
            <a:xfrm>
              <a:off x="1549250" y="2434400"/>
              <a:ext cx="685800" cy="6858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2</a:t>
              </a:r>
              <a:endParaRPr b="0" i="0" sz="4800" u="none" cap="none" strike="noStrike">
                <a:solidFill>
                  <a:srgbClr val="FFFFFF"/>
                </a:solidFill>
                <a:latin typeface="Tahoma"/>
                <a:ea typeface="Tahoma"/>
                <a:cs typeface="Tahoma"/>
                <a:sym typeface="Tahoma"/>
              </a:endParaRPr>
            </a:p>
          </p:txBody>
        </p:sp>
        <p:sp>
          <p:nvSpPr>
            <p:cNvPr id="213" name="Google Shape;213;p8"/>
            <p:cNvSpPr txBox="1"/>
            <p:nvPr/>
          </p:nvSpPr>
          <p:spPr>
            <a:xfrm rot="-5400000">
              <a:off x="1373000" y="2619563"/>
              <a:ext cx="695100" cy="34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grpSp>
      <p:grpSp>
        <p:nvGrpSpPr>
          <p:cNvPr id="214" name="Google Shape;214;p8"/>
          <p:cNvGrpSpPr/>
          <p:nvPr/>
        </p:nvGrpSpPr>
        <p:grpSpPr>
          <a:xfrm>
            <a:off x="1397766" y="1335820"/>
            <a:ext cx="6621600" cy="975600"/>
            <a:chOff x="2789775" y="2207525"/>
            <a:chExt cx="4966200" cy="731700"/>
          </a:xfrm>
        </p:grpSpPr>
        <p:sp>
          <p:nvSpPr>
            <p:cNvPr id="215" name="Google Shape;215;p8"/>
            <p:cNvSpPr/>
            <p:nvPr/>
          </p:nvSpPr>
          <p:spPr>
            <a:xfrm>
              <a:off x="2789775" y="2207525"/>
              <a:ext cx="4966200" cy="731700"/>
            </a:xfrm>
            <a:prstGeom prst="rect">
              <a:avLst/>
            </a:prstGeom>
            <a:noFill/>
            <a:ln cap="flat" cmpd="sng" w="9525">
              <a:solidFill>
                <a:srgbClr val="EAD1D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16" name="Google Shape;216;p8"/>
            <p:cNvSpPr txBox="1"/>
            <p:nvPr/>
          </p:nvSpPr>
          <p:spPr>
            <a:xfrm>
              <a:off x="2914374" y="2221163"/>
              <a:ext cx="4662300" cy="690437"/>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Go to Activity 1</a:t>
              </a:r>
              <a:r>
                <a:rPr b="0" i="0" lang="en" sz="1800" u="none" cap="none" strike="noStrike">
                  <a:solidFill>
                    <a:srgbClr val="3A4888"/>
                  </a:solidFill>
                  <a:latin typeface="Tahoma"/>
                  <a:ea typeface="Tahoma"/>
                  <a:cs typeface="Tahoma"/>
                  <a:sym typeface="Tahoma"/>
                </a:rPr>
                <a:t>.1</a:t>
              </a:r>
              <a:r>
                <a:rPr b="0" i="0" lang="en" sz="1800" u="none" cap="none" strike="noStrike">
                  <a:solidFill>
                    <a:srgbClr val="3A4888"/>
                  </a:solidFill>
                  <a:latin typeface="Tahoma"/>
                  <a:ea typeface="Tahoma"/>
                  <a:cs typeface="Tahoma"/>
                  <a:sym typeface="Tahoma"/>
                </a:rPr>
                <a:t> in your </a:t>
              </a:r>
              <a:r>
                <a:rPr b="1" i="0" lang="en" sz="1800" u="none" cap="none" strike="noStrike">
                  <a:solidFill>
                    <a:srgbClr val="3A4888"/>
                  </a:solidFill>
                  <a:latin typeface="Tahoma"/>
                  <a:ea typeface="Tahoma"/>
                  <a:cs typeface="Tahoma"/>
                  <a:sym typeface="Tahoma"/>
                </a:rPr>
                <a:t>Participant Resource Package </a:t>
              </a:r>
              <a:r>
                <a:rPr b="0" i="0" lang="en" sz="1800" u="none" cap="none" strike="noStrike">
                  <a:solidFill>
                    <a:srgbClr val="3A4888"/>
                  </a:solidFill>
                  <a:latin typeface="Tahoma"/>
                  <a:ea typeface="Tahoma"/>
                  <a:cs typeface="Tahoma"/>
                  <a:sym typeface="Tahoma"/>
                </a:rPr>
                <a:t>to see detailed activity instructions.</a:t>
              </a:r>
              <a:endParaRPr b="0" i="0" sz="1800" u="none" cap="none" strike="noStrike">
                <a:solidFill>
                  <a:srgbClr val="3A4888"/>
                </a:solidFill>
                <a:latin typeface="Tahoma"/>
                <a:ea typeface="Tahoma"/>
                <a:cs typeface="Tahoma"/>
                <a:sym typeface="Tahoma"/>
              </a:endParaRPr>
            </a:p>
          </p:txBody>
        </p:sp>
      </p:grpSp>
      <p:sp>
        <p:nvSpPr>
          <p:cNvPr id="217" name="Google Shape;217;p8"/>
          <p:cNvSpPr/>
          <p:nvPr/>
        </p:nvSpPr>
        <p:spPr>
          <a:xfrm>
            <a:off x="355234" y="355361"/>
            <a:ext cx="2848409" cy="697627"/>
          </a:xfrm>
          <a:prstGeom prst="rect">
            <a:avLst/>
          </a:prstGeom>
          <a:solidFill>
            <a:srgbClr val="3A4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218" name="Google Shape;218;p8"/>
          <p:cNvSpPr txBox="1"/>
          <p:nvPr/>
        </p:nvSpPr>
        <p:spPr>
          <a:xfrm>
            <a:off x="355233" y="378537"/>
            <a:ext cx="8084579" cy="6667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733"/>
              <a:buFont typeface="Arial"/>
              <a:buNone/>
            </a:pPr>
            <a:r>
              <a:rPr b="1" i="0" lang="en" sz="3733" u="none" cap="none" strike="noStrike">
                <a:solidFill>
                  <a:schemeClr val="lt1"/>
                </a:solidFill>
                <a:latin typeface="Helvetica Neue"/>
                <a:ea typeface="Helvetica Neue"/>
                <a:cs typeface="Helvetica Neue"/>
                <a:sym typeface="Helvetica Neue"/>
              </a:rPr>
              <a:t>Activity 1.1:  </a:t>
            </a:r>
            <a:r>
              <a:rPr b="1" i="0" lang="en" sz="3733" u="none" cap="none" strike="noStrike">
                <a:solidFill>
                  <a:srgbClr val="993365"/>
                </a:solidFill>
                <a:latin typeface="Helvetica Neue"/>
                <a:ea typeface="Helvetica Neue"/>
                <a:cs typeface="Helvetica Neue"/>
                <a:sym typeface="Helvetica Neue"/>
              </a:rPr>
              <a:t>Our Participation</a:t>
            </a:r>
            <a:endParaRPr b="0" i="0" sz="1400" u="none" cap="none" strike="noStrike">
              <a:solidFill>
                <a:srgbClr val="993365"/>
              </a:solidFill>
              <a:latin typeface="Arial"/>
              <a:ea typeface="Arial"/>
              <a:cs typeface="Arial"/>
              <a:sym typeface="Arial"/>
            </a:endParaRPr>
          </a:p>
        </p:txBody>
      </p:sp>
      <p:pic>
        <p:nvPicPr>
          <p:cNvPr descr="Thought" id="219" name="Google Shape;219;p8"/>
          <p:cNvPicPr preferRelativeResize="0"/>
          <p:nvPr/>
        </p:nvPicPr>
        <p:blipFill rotWithShape="1">
          <a:blip r:embed="rId3">
            <a:alphaModFix/>
          </a:blip>
          <a:srcRect b="0" l="0" r="0" t="0"/>
          <a:stretch/>
        </p:blipFill>
        <p:spPr>
          <a:xfrm>
            <a:off x="8943944" y="132145"/>
            <a:ext cx="2948025" cy="2948050"/>
          </a:xfrm>
          <a:prstGeom prst="rect">
            <a:avLst/>
          </a:prstGeom>
          <a:noFill/>
          <a:ln>
            <a:noFill/>
          </a:ln>
        </p:spPr>
      </p:pic>
      <p:grpSp>
        <p:nvGrpSpPr>
          <p:cNvPr id="220" name="Google Shape;220;p8"/>
          <p:cNvGrpSpPr/>
          <p:nvPr/>
        </p:nvGrpSpPr>
        <p:grpSpPr>
          <a:xfrm>
            <a:off x="1397765" y="4893105"/>
            <a:ext cx="6621600" cy="975600"/>
            <a:chOff x="2789774" y="3088625"/>
            <a:chExt cx="4966200" cy="731700"/>
          </a:xfrm>
        </p:grpSpPr>
        <p:sp>
          <p:nvSpPr>
            <p:cNvPr id="221" name="Google Shape;221;p8"/>
            <p:cNvSpPr/>
            <p:nvPr/>
          </p:nvSpPr>
          <p:spPr>
            <a:xfrm>
              <a:off x="2789774" y="3088625"/>
              <a:ext cx="4966200" cy="731700"/>
            </a:xfrm>
            <a:prstGeom prst="rect">
              <a:avLst/>
            </a:prstGeom>
            <a:noFill/>
            <a:ln cap="flat" cmpd="sng" w="9525">
              <a:solidFill>
                <a:srgbClr val="EAD1D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22" name="Google Shape;222;p8"/>
            <p:cNvSpPr txBox="1"/>
            <p:nvPr/>
          </p:nvSpPr>
          <p:spPr>
            <a:xfrm>
              <a:off x="2914403" y="3295175"/>
              <a:ext cx="4745100" cy="3306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A4888"/>
                  </a:solidFill>
                  <a:latin typeface="Tahoma"/>
                  <a:ea typeface="Tahoma"/>
                  <a:cs typeface="Tahoma"/>
                  <a:sym typeface="Tahoma"/>
                </a:rPr>
                <a:t>You will have </a:t>
              </a:r>
              <a:r>
                <a:rPr b="1" i="0" lang="en" sz="1800" u="none" cap="none" strike="noStrike">
                  <a:solidFill>
                    <a:srgbClr val="3A4888"/>
                  </a:solidFill>
                  <a:latin typeface="Tahoma"/>
                  <a:ea typeface="Tahoma"/>
                  <a:cs typeface="Tahoma"/>
                  <a:sym typeface="Tahoma"/>
                </a:rPr>
                <a:t>3 minutes </a:t>
              </a:r>
              <a:r>
                <a:rPr b="0" i="0" lang="en" sz="1800" u="none" cap="none" strike="noStrike">
                  <a:solidFill>
                    <a:srgbClr val="3A4888"/>
                  </a:solidFill>
                  <a:latin typeface="Tahoma"/>
                  <a:ea typeface="Tahoma"/>
                  <a:cs typeface="Tahoma"/>
                  <a:sym typeface="Tahoma"/>
                </a:rPr>
                <a:t>to brainstorm and populate your responses. Feel free to type more than 3 responses!</a:t>
              </a:r>
              <a:endParaRPr b="0" i="0" sz="1800" u="none" cap="none" strike="noStrike">
                <a:solidFill>
                  <a:srgbClr val="3A4888"/>
                </a:solidFill>
                <a:latin typeface="Tahoma"/>
                <a:ea typeface="Tahoma"/>
                <a:cs typeface="Tahoma"/>
                <a:sym typeface="Tahoma"/>
              </a:endParaRPr>
            </a:p>
          </p:txBody>
        </p:sp>
      </p:grpSp>
      <p:sp>
        <p:nvSpPr>
          <p:cNvPr id="223" name="Google Shape;223;p8"/>
          <p:cNvSpPr/>
          <p:nvPr/>
        </p:nvSpPr>
        <p:spPr>
          <a:xfrm>
            <a:off x="355233" y="4893105"/>
            <a:ext cx="914400" cy="914400"/>
          </a:xfrm>
          <a:prstGeom prst="ellipse">
            <a:avLst/>
          </a:prstGeom>
          <a:solidFill>
            <a:srgbClr val="3A4888"/>
          </a:solidFill>
          <a:ln cap="flat" cmpd="sng" w="38100">
            <a:solidFill>
              <a:srgbClr val="3A4888"/>
            </a:solidFill>
            <a:prstDash val="solid"/>
            <a:round/>
            <a:headEnd len="sm" w="sm" type="none"/>
            <a:tailEnd len="sm" w="sm" type="none"/>
          </a:ln>
          <a:effectLst>
            <a:outerShdw blurRad="57150" rotWithShape="0" algn="bl" dir="5400000" dist="19050">
              <a:srgbClr val="FFFFFF">
                <a:alpha val="48235"/>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FFFFFF"/>
                </a:solidFill>
                <a:latin typeface="Tahoma"/>
                <a:ea typeface="Tahoma"/>
                <a:cs typeface="Tahoma"/>
                <a:sym typeface="Tahoma"/>
              </a:rPr>
              <a:t> </a:t>
            </a:r>
            <a:r>
              <a:rPr b="0" i="0" lang="en" sz="4800" u="none" cap="none" strike="noStrike">
                <a:solidFill>
                  <a:srgbClr val="FFFFFF"/>
                </a:solidFill>
                <a:latin typeface="Tahoma"/>
                <a:ea typeface="Tahoma"/>
                <a:cs typeface="Tahoma"/>
                <a:sym typeface="Tahoma"/>
              </a:rPr>
              <a:t>4</a:t>
            </a:r>
            <a:endParaRPr b="0" i="0" sz="4800" u="none" cap="none" strike="noStrike">
              <a:solidFill>
                <a:srgbClr val="FFFFFF"/>
              </a:solidFill>
              <a:latin typeface="Tahoma"/>
              <a:ea typeface="Tahoma"/>
              <a:cs typeface="Tahoma"/>
              <a:sym typeface="Tahoma"/>
            </a:endParaRPr>
          </a:p>
        </p:txBody>
      </p:sp>
      <p:sp>
        <p:nvSpPr>
          <p:cNvPr id="224" name="Google Shape;224;p8"/>
          <p:cNvSpPr txBox="1"/>
          <p:nvPr/>
        </p:nvSpPr>
        <p:spPr>
          <a:xfrm rot="-5400000">
            <a:off x="120233" y="5198704"/>
            <a:ext cx="926800" cy="4568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Open Sans"/>
                <a:ea typeface="Open Sans"/>
                <a:cs typeface="Open Sans"/>
                <a:sym typeface="Open Sans"/>
              </a:rPr>
              <a:t>Step </a:t>
            </a:r>
            <a:endParaRPr b="0" i="0" sz="1200" u="none" cap="none" strike="noStrike">
              <a:solidFill>
                <a:srgbClr val="000000"/>
              </a:solidFill>
              <a:latin typeface="Arial"/>
              <a:ea typeface="Arial"/>
              <a:cs typeface="Arial"/>
              <a:sym typeface="Arial"/>
            </a:endParaRPr>
          </a:p>
        </p:txBody>
      </p:sp>
      <p:sp>
        <p:nvSpPr>
          <p:cNvPr id="225" name="Google Shape;225;p8"/>
          <p:cNvSpPr txBox="1"/>
          <p:nvPr/>
        </p:nvSpPr>
        <p:spPr>
          <a:xfrm>
            <a:off x="355232" y="6118949"/>
            <a:ext cx="1171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993365"/>
                </a:solidFill>
                <a:latin typeface="Tahoma"/>
                <a:ea typeface="Tahoma"/>
                <a:cs typeface="Tahoma"/>
                <a:sym typeface="Tahoma"/>
              </a:rPr>
              <a:t>Remember: </a:t>
            </a:r>
            <a:r>
              <a:rPr b="0" i="0" lang="en" sz="1600" u="none" cap="none" strike="noStrike">
                <a:solidFill>
                  <a:srgbClr val="3A4888"/>
                </a:solidFill>
                <a:latin typeface="Tahoma"/>
                <a:ea typeface="Tahoma"/>
                <a:cs typeface="Tahoma"/>
                <a:sym typeface="Tahoma"/>
              </a:rPr>
              <a:t>Take it slow! Use this activity to become familiar with </a:t>
            </a:r>
            <a:r>
              <a:rPr b="1" i="0" lang="en" sz="1600" u="none" cap="none" strike="noStrike">
                <a:solidFill>
                  <a:srgbClr val="3A4888"/>
                </a:solidFill>
                <a:latin typeface="Tahoma"/>
                <a:ea typeface="Tahoma"/>
                <a:cs typeface="Tahoma"/>
                <a:sym typeface="Tahoma"/>
              </a:rPr>
              <a:t>Sli.do </a:t>
            </a:r>
            <a:r>
              <a:rPr b="0" i="0" lang="en" sz="1600" u="none" cap="none" strike="noStrike">
                <a:solidFill>
                  <a:srgbClr val="3A4888"/>
                </a:solidFill>
                <a:latin typeface="Tahoma"/>
                <a:ea typeface="Tahoma"/>
                <a:cs typeface="Tahoma"/>
                <a:sym typeface="Tahoma"/>
              </a:rPr>
              <a:t>and feel free to ask any questions to the facilitator(s)!</a:t>
            </a:r>
            <a:endParaRPr b="0" i="0" sz="1400" u="none" cap="none" strike="noStrike">
              <a:solidFill>
                <a:srgbClr val="3A4888"/>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229" name="Shape 229"/>
        <p:cNvGrpSpPr/>
        <p:nvPr/>
      </p:nvGrpSpPr>
      <p:grpSpPr>
        <a:xfrm>
          <a:off x="0" y="0"/>
          <a:ext cx="0" cy="0"/>
          <a:chOff x="0" y="0"/>
          <a:chExt cx="0" cy="0"/>
        </a:xfrm>
      </p:grpSpPr>
      <p:pic>
        <p:nvPicPr>
          <p:cNvPr id="230" name="Google Shape;230;p12"/>
          <p:cNvPicPr preferRelativeResize="0"/>
          <p:nvPr/>
        </p:nvPicPr>
        <p:blipFill rotWithShape="1">
          <a:blip r:embed="rId3">
            <a:alphaModFix amt="10000"/>
          </a:blip>
          <a:srcRect b="0" l="0" r="0" t="0"/>
          <a:stretch/>
        </p:blipFill>
        <p:spPr>
          <a:xfrm>
            <a:off x="6045233" y="424733"/>
            <a:ext cx="5923600" cy="5923600"/>
          </a:xfrm>
          <a:prstGeom prst="rect">
            <a:avLst/>
          </a:prstGeom>
          <a:noFill/>
          <a:ln>
            <a:noFill/>
          </a:ln>
        </p:spPr>
      </p:pic>
      <p:sp>
        <p:nvSpPr>
          <p:cNvPr id="231" name="Google Shape;231;p12"/>
          <p:cNvSpPr txBox="1"/>
          <p:nvPr/>
        </p:nvSpPr>
        <p:spPr>
          <a:xfrm>
            <a:off x="468216" y="4152866"/>
            <a:ext cx="3401491" cy="700800"/>
          </a:xfrm>
          <a:prstGeom prst="rect">
            <a:avLst/>
          </a:prstGeom>
          <a:noFill/>
          <a:ln cap="flat" cmpd="sng" w="285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733"/>
              <a:buFont typeface="Arial"/>
              <a:buNone/>
            </a:pPr>
            <a:r>
              <a:rPr b="1" i="0" lang="en" sz="3733" u="none" cap="none" strike="noStrike">
                <a:solidFill>
                  <a:srgbClr val="FFFFFF"/>
                </a:solidFill>
                <a:latin typeface="Tahoma"/>
                <a:ea typeface="Tahoma"/>
                <a:cs typeface="Tahoma"/>
                <a:sym typeface="Tahoma"/>
              </a:rPr>
              <a:t>MODULE 1</a:t>
            </a:r>
            <a:endParaRPr b="1" i="0" sz="3733" u="none" cap="none" strike="noStrike">
              <a:solidFill>
                <a:srgbClr val="FFFFFF"/>
              </a:solidFill>
              <a:latin typeface="Tahoma"/>
              <a:ea typeface="Tahoma"/>
              <a:cs typeface="Tahoma"/>
              <a:sym typeface="Tahoma"/>
            </a:endParaRPr>
          </a:p>
        </p:txBody>
      </p:sp>
      <p:sp>
        <p:nvSpPr>
          <p:cNvPr id="232" name="Google Shape;232;p12"/>
          <p:cNvSpPr txBox="1"/>
          <p:nvPr/>
        </p:nvSpPr>
        <p:spPr>
          <a:xfrm>
            <a:off x="340202" y="1941800"/>
            <a:ext cx="11406397" cy="21180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5200"/>
              <a:buFont typeface="Arial"/>
              <a:buNone/>
            </a:pPr>
            <a:r>
              <a:rPr b="1" i="0" lang="en" sz="7333" u="none" cap="none" strike="noStrike">
                <a:solidFill>
                  <a:schemeClr val="lt1"/>
                </a:solidFill>
                <a:latin typeface="Helvetica Neue"/>
                <a:ea typeface="Helvetica Neue"/>
                <a:cs typeface="Helvetica Neue"/>
                <a:sym typeface="Helvetica Neue"/>
              </a:rPr>
              <a:t>Concepts &amp; Terminology</a:t>
            </a:r>
            <a:endParaRPr b="0" i="0" sz="1400" u="none" cap="none" strike="noStrike">
              <a:solidFill>
                <a:srgbClr val="000000"/>
              </a:solidFill>
              <a:latin typeface="Arial"/>
              <a:ea typeface="Arial"/>
              <a:cs typeface="Arial"/>
              <a:sym typeface="Arial"/>
            </a:endParaRPr>
          </a:p>
        </p:txBody>
      </p:sp>
      <p:cxnSp>
        <p:nvCxnSpPr>
          <p:cNvPr id="233" name="Google Shape;233;p12"/>
          <p:cNvCxnSpPr/>
          <p:nvPr/>
        </p:nvCxnSpPr>
        <p:spPr>
          <a:xfrm>
            <a:off x="340200" y="3939333"/>
            <a:ext cx="11066000" cy="18000"/>
          </a:xfrm>
          <a:prstGeom prst="straightConnector1">
            <a:avLst/>
          </a:prstGeom>
          <a:noFill/>
          <a:ln cap="flat" cmpd="sng" w="38100">
            <a:solidFill>
              <a:srgbClr val="F9D380"/>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3"/>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39" name="Google Shape;239;p13"/>
          <p:cNvSpPr/>
          <p:nvPr/>
        </p:nvSpPr>
        <p:spPr>
          <a:xfrm>
            <a:off x="9364933" y="-687100"/>
            <a:ext cx="3045200" cy="3128800"/>
          </a:xfrm>
          <a:prstGeom prst="ellipse">
            <a:avLst/>
          </a:prstGeom>
          <a:gradFill>
            <a:gsLst>
              <a:gs pos="0">
                <a:srgbClr val="272324"/>
              </a:gs>
              <a:gs pos="100000">
                <a:srgbClr val="616D73"/>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40" name="Google Shape;240;p13"/>
          <p:cNvSpPr/>
          <p:nvPr/>
        </p:nvSpPr>
        <p:spPr>
          <a:xfrm>
            <a:off x="506000" y="449000"/>
            <a:ext cx="11180000" cy="59600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41" name="Google Shape;241;p13"/>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Helvetica Neue"/>
              <a:buNone/>
            </a:pPr>
            <a:r>
              <a:rPr lang="en">
                <a:latin typeface="Helvetica Neue"/>
                <a:ea typeface="Helvetica Neue"/>
                <a:cs typeface="Helvetica Neue"/>
                <a:sym typeface="Helvetica Neue"/>
              </a:rPr>
              <a:t>Session 2: </a:t>
            </a:r>
            <a:endParaRPr>
              <a:latin typeface="Helvetica Neue"/>
              <a:ea typeface="Helvetica Neue"/>
              <a:cs typeface="Helvetica Neue"/>
              <a:sym typeface="Helvetica Neue"/>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242" name="Google Shape;242;p13"/>
          <p:cNvSpPr txBox="1"/>
          <p:nvPr/>
        </p:nvSpPr>
        <p:spPr>
          <a:xfrm>
            <a:off x="3967400" y="3435080"/>
            <a:ext cx="4257200" cy="9416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Gender 101</a:t>
            </a:r>
            <a:endParaRPr b="0" i="0" sz="1867"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2020-11-03T20:37:10Z</dcterms:created>
  <dc:creator>Erica Fotheringham</dc:creator>
</cp:coreProperties>
</file>