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Lst>
  <p:sldSz cy="5143500" cx="9144000"/>
  <p:notesSz cx="6858000" cy="9144000"/>
  <p:embeddedFontLst>
    <p:embeddedFont>
      <p:font typeface="Proxima Nova"/>
      <p:regular r:id="rId63"/>
      <p:bold r:id="rId64"/>
      <p:italic r:id="rId65"/>
      <p:boldItalic r:id="rId66"/>
    </p:embeddedFont>
    <p:embeddedFont>
      <p:font typeface="Roboto"/>
      <p:regular r:id="rId67"/>
      <p:bold r:id="rId68"/>
      <p:italic r:id="rId69"/>
      <p:boldItalic r:id="rId70"/>
    </p:embeddedFont>
    <p:embeddedFont>
      <p:font typeface="Tahoma"/>
      <p:regular r:id="rId71"/>
      <p:bold r:id="rId72"/>
    </p:embeddedFont>
    <p:embeddedFont>
      <p:font typeface="Helvetica Neue"/>
      <p:regular r:id="rId73"/>
      <p:bold r:id="rId74"/>
      <p:italic r:id="rId75"/>
      <p:boldItalic r:id="rId76"/>
    </p:embeddedFont>
    <p:embeddedFont>
      <p:font typeface="Open Sans"/>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1" roundtripDataSignature="AMtx7min88zit6gZzz1pmNoMAy8KsXqe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3D12E3D-5F4F-45B3-B723-6F3C3F4F0884}">
  <a:tblStyle styleId="{23D12E3D-5F4F-45B3-B723-6F3C3F4F088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1FB44794-6A28-4F22-9690-DBE4A64D0076}"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OpenSans-boldItalic.fntdata"/><Relationship Id="rId81"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HelveticaNeue-regular.fntdata"/><Relationship Id="rId72" Type="http://schemas.openxmlformats.org/officeDocument/2006/relationships/font" Target="fonts/Tahoma-bold.fntdata"/><Relationship Id="rId31" Type="http://schemas.openxmlformats.org/officeDocument/2006/relationships/slide" Target="slides/slide26.xml"/><Relationship Id="rId75" Type="http://schemas.openxmlformats.org/officeDocument/2006/relationships/font" Target="fonts/HelveticaNeue-italic.fntdata"/><Relationship Id="rId30" Type="http://schemas.openxmlformats.org/officeDocument/2006/relationships/slide" Target="slides/slide25.xml"/><Relationship Id="rId74" Type="http://schemas.openxmlformats.org/officeDocument/2006/relationships/font" Target="fonts/HelveticaNeue-bold.fntdata"/><Relationship Id="rId33" Type="http://schemas.openxmlformats.org/officeDocument/2006/relationships/slide" Target="slides/slide28.xml"/><Relationship Id="rId77" Type="http://schemas.openxmlformats.org/officeDocument/2006/relationships/font" Target="fonts/OpenSans-regular.fntdata"/><Relationship Id="rId32" Type="http://schemas.openxmlformats.org/officeDocument/2006/relationships/slide" Target="slides/slide27.xml"/><Relationship Id="rId76" Type="http://schemas.openxmlformats.org/officeDocument/2006/relationships/font" Target="fonts/HelveticaNeue-boldItalic.fntdata"/><Relationship Id="rId35" Type="http://schemas.openxmlformats.org/officeDocument/2006/relationships/slide" Target="slides/slide30.xml"/><Relationship Id="rId79" Type="http://schemas.openxmlformats.org/officeDocument/2006/relationships/font" Target="fonts/OpenSans-italic.fntdata"/><Relationship Id="rId34" Type="http://schemas.openxmlformats.org/officeDocument/2006/relationships/slide" Target="slides/slide29.xml"/><Relationship Id="rId78" Type="http://schemas.openxmlformats.org/officeDocument/2006/relationships/font" Target="fonts/OpenSans-bold.fntdata"/><Relationship Id="rId71" Type="http://schemas.openxmlformats.org/officeDocument/2006/relationships/font" Target="fonts/Tahoma-regular.fntdata"/><Relationship Id="rId70" Type="http://schemas.openxmlformats.org/officeDocument/2006/relationships/font" Target="fonts/Roboto-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ProximaNova-bold.fntdata"/><Relationship Id="rId63" Type="http://schemas.openxmlformats.org/officeDocument/2006/relationships/font" Target="fonts/ProximaNova-regular.fntdata"/><Relationship Id="rId22" Type="http://schemas.openxmlformats.org/officeDocument/2006/relationships/slide" Target="slides/slide17.xml"/><Relationship Id="rId66" Type="http://schemas.openxmlformats.org/officeDocument/2006/relationships/font" Target="fonts/ProximaNova-boldItalic.fntdata"/><Relationship Id="rId21" Type="http://schemas.openxmlformats.org/officeDocument/2006/relationships/slide" Target="slides/slide16.xml"/><Relationship Id="rId65" Type="http://schemas.openxmlformats.org/officeDocument/2006/relationships/font" Target="fonts/ProximaNova-italic.fntdata"/><Relationship Id="rId24" Type="http://schemas.openxmlformats.org/officeDocument/2006/relationships/slide" Target="slides/slide19.xml"/><Relationship Id="rId68" Type="http://schemas.openxmlformats.org/officeDocument/2006/relationships/font" Target="fonts/Roboto-bold.fntdata"/><Relationship Id="rId23" Type="http://schemas.openxmlformats.org/officeDocument/2006/relationships/slide" Target="slides/slide18.xml"/><Relationship Id="rId67" Type="http://schemas.openxmlformats.org/officeDocument/2006/relationships/font" Target="fonts/Roboto-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oboto-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bfbe9a36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bfbe9a36e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Ask for examples of some of the problems identified by participants for homework.  Explain to participants that they will have to add context to their problem in order to build their analysis - and that is something that is up to them.  They can choose a location, some of the contextual elements, etc.</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Explain</a:t>
            </a:r>
            <a:r>
              <a:rPr lang="en" sz="1200"/>
              <a:t>: </a:t>
            </a:r>
            <a:r>
              <a:rPr lang="en" sz="1200">
                <a:solidFill>
                  <a:schemeClr val="dk1"/>
                </a:solidFill>
                <a:latin typeface="Calibri"/>
                <a:ea typeface="Calibri"/>
                <a:cs typeface="Calibri"/>
                <a:sym typeface="Calibri"/>
              </a:rPr>
              <a:t>explain that one of the most important aspects of the Problem Tree exercise is that it allows for analysis of multiple driving factors, and that it forces the analysis down to the ‘root causes’ (literally!).  To get to the bottom of the root, participants need to keep asking ‘why?’ at every level, until the problem is brought down to the core causes.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 sz="1200">
                <a:solidFill>
                  <a:schemeClr val="dk1"/>
                </a:solidFill>
                <a:latin typeface="Calibri"/>
                <a:ea typeface="Calibri"/>
                <a:cs typeface="Calibri"/>
                <a:sym typeface="Calibri"/>
              </a:rPr>
              <a:t>FIRST STEP: Agree on ONE problem statement.</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3d9fbd64b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23d9fbd64bf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slide has animation - the questions fade in on click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solidFill>
                  <a:schemeClr val="dk1"/>
                </a:solidFill>
              </a:rPr>
              <a:t>Ask if anyone can explain what is meant by a ‘human rights based’ approach.</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15000"/>
              </a:lnSpc>
              <a:spcBef>
                <a:spcPts val="1200"/>
              </a:spcBef>
              <a:spcAft>
                <a:spcPts val="0"/>
              </a:spcAft>
              <a:buSzPts val="1100"/>
              <a:buNone/>
            </a:pPr>
            <a:r>
              <a:rPr lang="en">
                <a:solidFill>
                  <a:schemeClr val="dk1"/>
                </a:solidFill>
              </a:rPr>
              <a:t>According to GAC:</a:t>
            </a:r>
            <a:endParaRPr>
              <a:solidFill>
                <a:schemeClr val="dk1"/>
              </a:solidFill>
            </a:endParaRPr>
          </a:p>
          <a:p>
            <a:pPr indent="0" lvl="0" marL="0" rtl="0" algn="l">
              <a:lnSpc>
                <a:spcPct val="115000"/>
              </a:lnSpc>
              <a:spcBef>
                <a:spcPts val="1200"/>
              </a:spcBef>
              <a:spcAft>
                <a:spcPts val="0"/>
              </a:spcAft>
              <a:buSzPts val="1100"/>
              <a:buNone/>
            </a:pPr>
            <a:r>
              <a:rPr lang="en">
                <a:solidFill>
                  <a:schemeClr val="dk1"/>
                </a:solidFill>
              </a:rPr>
              <a:t>“</a:t>
            </a:r>
            <a:r>
              <a:rPr i="1" lang="en">
                <a:solidFill>
                  <a:schemeClr val="dk1"/>
                </a:solidFill>
              </a:rPr>
              <a:t>A human rights-based approach to international assistance is a tool to help countries meet their human rights obligations and assist people in knowing their human rights and the processes available to claim them. In doing so, it seeks to achieve equitable and sustainable results. It </a:t>
            </a:r>
            <a:r>
              <a:rPr b="1" i="1" lang="en">
                <a:solidFill>
                  <a:schemeClr val="dk1"/>
                </a:solidFill>
              </a:rPr>
              <a:t>reinforces a feminist approach, as human rights are at the foundation of gender equality and the empowerment of women and girls</a:t>
            </a:r>
            <a:r>
              <a:rPr i="1" lang="en">
                <a:solidFill>
                  <a:schemeClr val="dk1"/>
                </a:solidFill>
              </a:rPr>
              <a:t>.”</a:t>
            </a:r>
            <a:endParaRPr i="1">
              <a:solidFill>
                <a:schemeClr val="dk1"/>
              </a:solidFill>
            </a:endParaRPr>
          </a:p>
          <a:p>
            <a:pPr indent="0" lvl="0" marL="0" rtl="0" algn="l">
              <a:lnSpc>
                <a:spcPct val="100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Ask participants to rephrase these statements to express a rights-based approach without losing the instrumentalist benefits.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Gallery view</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Explain: a defining feature of a human rights based approach is that the realization of rights is not only at the core of the rationale for an intervention, but its principles </a:t>
            </a:r>
            <a:r>
              <a:rPr b="1" lang="en">
                <a:solidFill>
                  <a:schemeClr val="dk1"/>
                </a:solidFill>
              </a:rPr>
              <a:t>must guide all stages of implementation.</a:t>
            </a:r>
            <a:endParaRPr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Gallery view</a:t>
            </a:r>
            <a:endParaRP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slide has animation - the definitions fade in on click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Instructions:</a:t>
            </a:r>
            <a:endParaRPr/>
          </a:p>
          <a:p>
            <a:pPr indent="0" lvl="0" marL="0" rtl="0" algn="l">
              <a:lnSpc>
                <a:spcPct val="100000"/>
              </a:lnSpc>
              <a:spcBef>
                <a:spcPts val="0"/>
              </a:spcBef>
              <a:spcAft>
                <a:spcPts val="0"/>
              </a:spcAft>
              <a:buSzPts val="1100"/>
              <a:buNone/>
            </a:pPr>
            <a:r>
              <a:rPr lang="en"/>
              <a:t>For this exercise, join the mural page. Think about the institutions, individuals, systems that sustain unequal social norms and discrimination.  For example, for some this might happen at school, where gender roles are reinforced.  For some, this might happen at their religious institutions.  For some, this is embedded in the law - ie, through land ownership discriminatory laws, etc.</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Screen-share Mural after this slide discussion.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Gallery view</a:t>
            </a:r>
            <a:endParaRPr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HINT and KEY TAKEAWAY: the same elements in society that reinforce gender norms are ESSENTIAL elements for sustainable change and progress towards gender equality.</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15 minutes to return to groups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p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p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sz="1400">
                <a:solidFill>
                  <a:schemeClr val="dk2"/>
                </a:solidFill>
              </a:rPr>
              <a:t>This relationship between different levels of results is called the ‘results chain’. Different organizations use different terminology to refer to different levels of outcomes, but generally they follow the same logic. Here we are using Global Affairs Canada’s guidance and terminology.</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At each level, an outcome statement describes the change your initiative wants to achieve, and different levels of change are expressed at different levels of the logic model.  </a:t>
            </a:r>
            <a:endParaRPr/>
          </a:p>
          <a:p>
            <a:pPr indent="0" lvl="0" marL="0" rtl="0" algn="l">
              <a:lnSpc>
                <a:spcPct val="100000"/>
              </a:lnSpc>
              <a:spcBef>
                <a:spcPts val="0"/>
              </a:spcBef>
              <a:spcAft>
                <a:spcPts val="0"/>
              </a:spcAft>
              <a:buSzPts val="1100"/>
              <a:buNone/>
            </a:pPr>
            <a:r>
              <a:rPr lang="en"/>
              <a:t>IF ----- THEN</a:t>
            </a:r>
            <a:endParaRPr/>
          </a:p>
          <a:p>
            <a:pPr indent="0" lvl="0" marL="0" rtl="0" algn="l">
              <a:lnSpc>
                <a:spcPct val="100000"/>
              </a:lnSpc>
              <a:spcBef>
                <a:spcPts val="0"/>
              </a:spcBef>
              <a:spcAft>
                <a:spcPts val="0"/>
              </a:spcAft>
              <a:buSzPts val="1100"/>
              <a:buNone/>
            </a:pPr>
            <a:r>
              <a:rPr lang="en"/>
              <a:t>See the logic model guide in your resource pack - resource 10</a:t>
            </a:r>
            <a:endParaRPr/>
          </a:p>
          <a:p>
            <a:pPr indent="0" lvl="0" marL="0" rtl="0" algn="l">
              <a:lnSpc>
                <a:spcPct val="100000"/>
              </a:lnSpc>
              <a:spcBef>
                <a:spcPts val="0"/>
              </a:spcBef>
              <a:spcAft>
                <a:spcPts val="0"/>
              </a:spcAft>
              <a:buSzPts val="1100"/>
              <a:buNone/>
            </a:pPr>
            <a:r>
              <a:rPr lang="en"/>
              <a:t>Immediate outcomes describe a change in knowledge or skills</a:t>
            </a:r>
            <a:endParaRPr/>
          </a:p>
          <a:p>
            <a:pPr indent="0" lvl="0" marL="0" rtl="0" algn="l">
              <a:lnSpc>
                <a:spcPct val="100000"/>
              </a:lnSpc>
              <a:spcBef>
                <a:spcPts val="0"/>
              </a:spcBef>
              <a:spcAft>
                <a:spcPts val="0"/>
              </a:spcAft>
              <a:buSzPts val="1100"/>
              <a:buNone/>
            </a:pPr>
            <a:r>
              <a:rPr lang="en"/>
              <a:t>Intermediate outcomes describe a change in behaviour or actions</a:t>
            </a:r>
            <a:endParaRPr/>
          </a:p>
          <a:p>
            <a:pPr indent="0" lvl="0" marL="0" rtl="0" algn="l">
              <a:lnSpc>
                <a:spcPct val="100000"/>
              </a:lnSpc>
              <a:spcBef>
                <a:spcPts val="0"/>
              </a:spcBef>
              <a:spcAft>
                <a:spcPts val="0"/>
              </a:spcAft>
              <a:buSzPts val="1100"/>
              <a:buNone/>
            </a:pPr>
            <a:r>
              <a:rPr lang="en"/>
              <a:t>Ultimate outcomes describe a change in state or being</a:t>
            </a:r>
            <a:endParaRPr/>
          </a:p>
          <a:p>
            <a:pPr indent="0" lvl="0" marL="0" rtl="0" algn="l">
              <a:lnSpc>
                <a:spcPct val="100000"/>
              </a:lnSpc>
              <a:spcBef>
                <a:spcPts val="0"/>
              </a:spcBef>
              <a:spcAft>
                <a:spcPts val="0"/>
              </a:spcAft>
              <a:buSzPts val="1100"/>
              <a:buNone/>
            </a:pPr>
            <a:r>
              <a:rPr lang="en"/>
              <a:t>As we get higher in the logic model, we have less control over our contribution to the change.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1" name="Google Shape;531;p9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40728dd88f_0_3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6" name="Google Shape;536;g240728dd88f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4093eb94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g24093eb948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6" name="Google Shape;546;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i="1" lang="en">
                <a:solidFill>
                  <a:schemeClr val="dk1"/>
                </a:solidFill>
              </a:rPr>
              <a:t>Note: there is some debate about whether adding ‘especially women’ to a result statement qualifies it as a GE outcome.  In these cases, it may be more useful to look at the nature of the result itself and whether it has the potential to </a:t>
            </a:r>
            <a:r>
              <a:rPr i="1" lang="en" u="sng">
                <a:solidFill>
                  <a:schemeClr val="dk1"/>
                </a:solidFill>
              </a:rPr>
              <a:t>empower</a:t>
            </a:r>
            <a:r>
              <a:rPr i="1" lang="en">
                <a:solidFill>
                  <a:schemeClr val="dk1"/>
                </a:solidFill>
              </a:rPr>
              <a:t> beneficiaries.  For example, the latter of the two following statements may more effectively qualify as a GE outcome than the former because of the nature of the change it describes.</a:t>
            </a:r>
            <a:endParaRPr i="1">
              <a:solidFill>
                <a:schemeClr val="dk1"/>
              </a:solidFill>
            </a:endParaRPr>
          </a:p>
          <a:p>
            <a:pPr indent="0" lvl="0" marL="1371600" rtl="0" algn="l">
              <a:lnSpc>
                <a:spcPct val="115000"/>
              </a:lnSpc>
              <a:spcBef>
                <a:spcPts val="120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1371600" rtl="0" algn="l">
              <a:lnSpc>
                <a:spcPct val="115000"/>
              </a:lnSpc>
              <a:spcBef>
                <a:spcPts val="1200"/>
              </a:spcBef>
              <a:spcAft>
                <a:spcPts val="0"/>
              </a:spcAft>
              <a:buClr>
                <a:schemeClr val="dk1"/>
              </a:buClr>
              <a:buSzPts val="1100"/>
              <a:buFont typeface="Arial"/>
              <a:buNone/>
            </a:pPr>
            <a:r>
              <a:t/>
            </a:r>
            <a:endParaRPr i="1">
              <a:solidFill>
                <a:srgbClr val="0070C0"/>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 sz="1100" u="none" cap="none" strike="noStrike">
                <a:solidFill>
                  <a:srgbClr val="000000"/>
                </a:solidFill>
                <a:latin typeface="Arial"/>
                <a:ea typeface="Arial"/>
                <a:cs typeface="Arial"/>
                <a:sym typeface="Arial"/>
              </a:rPr>
              <a:t>Reminder!</a:t>
            </a:r>
            <a:r>
              <a:rPr b="0" i="0" lang="en" sz="1100" u="none" cap="none" strike="noStrike">
                <a:solidFill>
                  <a:srgbClr val="000000"/>
                </a:solidFill>
                <a:latin typeface="Arial"/>
                <a:ea typeface="Arial"/>
                <a:cs typeface="Arial"/>
                <a:sym typeface="Arial"/>
              </a:rPr>
              <a:t> The groups that they should not be concerned if their LM isn’t complete – it takes more time to design a good project!  The value of this exercise is in the </a:t>
            </a:r>
            <a:r>
              <a:rPr b="0" i="1" lang="en" sz="1100" u="none" cap="none" strike="noStrike">
                <a:solidFill>
                  <a:srgbClr val="000000"/>
                </a:solidFill>
                <a:latin typeface="Arial"/>
                <a:ea typeface="Arial"/>
                <a:cs typeface="Arial"/>
                <a:sym typeface="Arial"/>
              </a:rPr>
              <a:t>analysis</a:t>
            </a:r>
            <a:r>
              <a:rPr b="0" i="0" lang="en" sz="1100" u="none" cap="none" strike="noStrike">
                <a:solidFill>
                  <a:srgbClr val="000000"/>
                </a:solidFill>
                <a:latin typeface="Arial"/>
                <a:ea typeface="Arial"/>
                <a:cs typeface="Arial"/>
                <a:sym typeface="Arial"/>
              </a:rPr>
              <a:t>, the </a:t>
            </a:r>
            <a:r>
              <a:rPr b="0" i="1" lang="en" sz="1100" u="none" cap="none" strike="noStrike">
                <a:solidFill>
                  <a:srgbClr val="000000"/>
                </a:solidFill>
                <a:latin typeface="Arial"/>
                <a:ea typeface="Arial"/>
                <a:cs typeface="Arial"/>
                <a:sym typeface="Arial"/>
              </a:rPr>
              <a:t>discussion</a:t>
            </a:r>
            <a:r>
              <a:rPr b="0" i="0" lang="en" sz="1100" u="none" cap="none" strike="noStrike">
                <a:solidFill>
                  <a:srgbClr val="000000"/>
                </a:solidFill>
                <a:latin typeface="Arial"/>
                <a:ea typeface="Arial"/>
                <a:cs typeface="Arial"/>
                <a:sym typeface="Arial"/>
              </a:rPr>
              <a:t>, and moving towards a </a:t>
            </a:r>
            <a:r>
              <a:rPr b="0" i="1" lang="en" sz="1100" u="none" cap="none" strike="noStrike">
                <a:solidFill>
                  <a:srgbClr val="000000"/>
                </a:solidFill>
                <a:latin typeface="Arial"/>
                <a:ea typeface="Arial"/>
                <a:cs typeface="Arial"/>
                <a:sym typeface="Arial"/>
              </a:rPr>
              <a:t>greater understanding</a:t>
            </a:r>
            <a:r>
              <a:rPr b="0" i="0" lang="en" sz="1100" u="none" cap="none" strike="noStrike">
                <a:solidFill>
                  <a:srgbClr val="000000"/>
                </a:solidFill>
                <a:latin typeface="Arial"/>
                <a:ea typeface="Arial"/>
                <a:cs typeface="Arial"/>
                <a:sym typeface="Arial"/>
              </a:rPr>
              <a:t> of how to strengthen gender equality within project design.</a:t>
            </a:r>
            <a:r>
              <a:rPr lang="en"/>
              <a:t> </a:t>
            </a:r>
            <a:endParaRPr/>
          </a:p>
          <a:p>
            <a:pPr indent="0" lvl="0" marL="0" rtl="0" algn="l">
              <a:lnSpc>
                <a:spcPct val="100000"/>
              </a:lnSpc>
              <a:spcBef>
                <a:spcPts val="0"/>
              </a:spcBef>
              <a:spcAft>
                <a:spcPts val="0"/>
              </a:spcAft>
              <a:buSzPts val="1100"/>
              <a:buNone/>
            </a:pPr>
            <a:r>
              <a:t/>
            </a:r>
            <a:endParaRPr sz="1200"/>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Remind participants that the facilitator will be “popping in” to their Zoom break-out groups to provide support, but if they need immediate attention there is a “help” button that they can hit to signal they need help immediately.</a:t>
            </a:r>
            <a:endParaRPr/>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53f6d67fe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 name="Google Shape;584;g53f6d67fe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Take 30 minute to build the logic model.</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8" name="Google Shape;608;p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6" name="Google Shape;616;p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7" name="Google Shape;637;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Needs- what are the specific needs or unique needs for these programs related to resources: budget, time and human?</a:t>
            </a:r>
            <a:endParaRPr/>
          </a:p>
          <a:p>
            <a:pPr indent="0" lvl="0" marL="0" rtl="0" algn="l">
              <a:lnSpc>
                <a:spcPct val="100000"/>
              </a:lnSpc>
              <a:spcBef>
                <a:spcPts val="0"/>
              </a:spcBef>
              <a:spcAft>
                <a:spcPts val="0"/>
              </a:spcAft>
              <a:buSzPts val="1100"/>
              <a:buNone/>
            </a:pPr>
            <a:r>
              <a:rPr lang="en"/>
              <a:t>Challenges - what do we know about some of the challenges related to these three areas of implementation?</a:t>
            </a:r>
            <a:endParaRPr/>
          </a:p>
          <a:p>
            <a:pPr indent="0" lvl="0" marL="0" rtl="0" algn="l">
              <a:lnSpc>
                <a:spcPct val="100000"/>
              </a:lnSpc>
              <a:spcBef>
                <a:spcPts val="0"/>
              </a:spcBef>
              <a:spcAft>
                <a:spcPts val="0"/>
              </a:spcAft>
              <a:buSzPts val="1100"/>
              <a:buNone/>
            </a:pPr>
            <a:r>
              <a:rPr lang="en"/>
              <a:t>Risks - What are the risks?  To program success? To beneficiaries and stakeholders?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0" name="Google Shape;650;p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Explain: a defining feature of a human rights based approach is that the realization of rights is not only at the core of the rationale for an intervention, but its principles </a:t>
            </a:r>
            <a:r>
              <a:rPr b="1" lang="en">
                <a:solidFill>
                  <a:schemeClr val="dk1"/>
                </a:solidFill>
              </a:rPr>
              <a:t>must guide all stages of implementation.</a:t>
            </a:r>
            <a:endParaRPr b="1"/>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p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5" name="Google Shape;675;p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 sz="1100" u="none" cap="none" strike="noStrike">
                <a:solidFill>
                  <a:srgbClr val="000000"/>
                </a:solidFill>
                <a:latin typeface="Arial"/>
                <a:ea typeface="Arial"/>
                <a:cs typeface="Arial"/>
                <a:sym typeface="Arial"/>
              </a:rPr>
              <a:t>Reminder!</a:t>
            </a:r>
            <a:r>
              <a:rPr b="0" i="0" lang="en" sz="1100" u="none" cap="none" strike="noStrike">
                <a:solidFill>
                  <a:srgbClr val="000000"/>
                </a:solidFill>
                <a:latin typeface="Arial"/>
                <a:ea typeface="Arial"/>
                <a:cs typeface="Arial"/>
                <a:sym typeface="Arial"/>
              </a:rPr>
              <a:t> The groups that they should not be concerned if their LM isn’t complete – it takes more time to design a good project!  The value of this exercise is in the </a:t>
            </a:r>
            <a:r>
              <a:rPr b="0" i="1" lang="en" sz="1100" u="none" cap="none" strike="noStrike">
                <a:solidFill>
                  <a:srgbClr val="000000"/>
                </a:solidFill>
                <a:latin typeface="Arial"/>
                <a:ea typeface="Arial"/>
                <a:cs typeface="Arial"/>
                <a:sym typeface="Arial"/>
              </a:rPr>
              <a:t>analysis</a:t>
            </a:r>
            <a:r>
              <a:rPr b="0" i="0" lang="en" sz="1100" u="none" cap="none" strike="noStrike">
                <a:solidFill>
                  <a:srgbClr val="000000"/>
                </a:solidFill>
                <a:latin typeface="Arial"/>
                <a:ea typeface="Arial"/>
                <a:cs typeface="Arial"/>
                <a:sym typeface="Arial"/>
              </a:rPr>
              <a:t>, the </a:t>
            </a:r>
            <a:r>
              <a:rPr b="0" i="1" lang="en" sz="1100" u="none" cap="none" strike="noStrike">
                <a:solidFill>
                  <a:srgbClr val="000000"/>
                </a:solidFill>
                <a:latin typeface="Arial"/>
                <a:ea typeface="Arial"/>
                <a:cs typeface="Arial"/>
                <a:sym typeface="Arial"/>
              </a:rPr>
              <a:t>discussion</a:t>
            </a:r>
            <a:r>
              <a:rPr b="0" i="0" lang="en" sz="1100" u="none" cap="none" strike="noStrike">
                <a:solidFill>
                  <a:srgbClr val="000000"/>
                </a:solidFill>
                <a:latin typeface="Arial"/>
                <a:ea typeface="Arial"/>
                <a:cs typeface="Arial"/>
                <a:sym typeface="Arial"/>
              </a:rPr>
              <a:t>, and moving towards a </a:t>
            </a:r>
            <a:r>
              <a:rPr b="0" i="1" lang="en" sz="1100" u="none" cap="none" strike="noStrike">
                <a:solidFill>
                  <a:srgbClr val="000000"/>
                </a:solidFill>
                <a:latin typeface="Arial"/>
                <a:ea typeface="Arial"/>
                <a:cs typeface="Arial"/>
                <a:sym typeface="Arial"/>
              </a:rPr>
              <a:t>greater understanding</a:t>
            </a:r>
            <a:r>
              <a:rPr b="0" i="0" lang="en" sz="1100" u="none" cap="none" strike="noStrike">
                <a:solidFill>
                  <a:srgbClr val="000000"/>
                </a:solidFill>
                <a:latin typeface="Arial"/>
                <a:ea typeface="Arial"/>
                <a:cs typeface="Arial"/>
                <a:sym typeface="Arial"/>
              </a:rPr>
              <a:t> of how to strengthen gender equality within project design.</a:t>
            </a:r>
            <a:r>
              <a:rPr lang="en"/>
              <a:t> </a:t>
            </a:r>
            <a:endParaRPr/>
          </a:p>
          <a:p>
            <a:pPr indent="0" lvl="0" marL="0" rtl="0" algn="l">
              <a:lnSpc>
                <a:spcPct val="100000"/>
              </a:lnSpc>
              <a:spcBef>
                <a:spcPts val="0"/>
              </a:spcBef>
              <a:spcAft>
                <a:spcPts val="0"/>
              </a:spcAft>
              <a:buSzPts val="1100"/>
              <a:buNone/>
            </a:pPr>
            <a:r>
              <a:t/>
            </a:r>
            <a:endParaRPr sz="1200"/>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Remind participants that the facilitator will be “popping in” to their Zoom break-out groups to provide support, but if they need immediate attention there is a “help” button that they can hit to signal they need help immediately.</a:t>
            </a:r>
            <a:endParaRPr/>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4" name="Google Shape;694;p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1" name="Google Shape;701;p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5" name="Google Shape;725;p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Note - this is a very simplified project cycle!  More comprehensive project cycles would include many more points in the cycle - but for us, we’re going to focus on three broad moments in the cycle.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6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6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7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6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 name="Shape 16"/>
        <p:cNvGrpSpPr/>
        <p:nvPr/>
      </p:nvGrpSpPr>
      <p:grpSpPr>
        <a:xfrm>
          <a:off x="0" y="0"/>
          <a:ext cx="0" cy="0"/>
          <a:chOff x="0" y="0"/>
          <a:chExt cx="0" cy="0"/>
        </a:xfrm>
      </p:grpSpPr>
      <p:sp>
        <p:nvSpPr>
          <p:cNvPr id="17" name="Google Shape;17;p7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7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9" name="Google Shape;19;p7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 name="Google Shape;20;p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7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7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4" name="Google Shape;24;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
        <p:nvSpPr>
          <p:cNvPr id="26" name="Google Shape;26;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7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7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7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7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7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6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6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6.jp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7.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31.png"/><Relationship Id="rId4" Type="http://schemas.openxmlformats.org/officeDocument/2006/relationships/image" Target="../media/image37.png"/><Relationship Id="rId5"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51.pn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51.png"/><Relationship Id="rId4" Type="http://schemas.openxmlformats.org/officeDocument/2006/relationships/image" Target="../media/image39.png"/><Relationship Id="rId5" Type="http://schemas.openxmlformats.org/officeDocument/2006/relationships/image" Target="../media/image41.png"/><Relationship Id="rId6" Type="http://schemas.openxmlformats.org/officeDocument/2006/relationships/image" Target="../media/image45.png"/><Relationship Id="rId7" Type="http://schemas.openxmlformats.org/officeDocument/2006/relationships/image" Target="../media/image4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3365"/>
        </a:solidFill>
      </p:bgPr>
    </p:bg>
    <p:spTree>
      <p:nvGrpSpPr>
        <p:cNvPr id="49" name="Shape 49"/>
        <p:cNvGrpSpPr/>
        <p:nvPr/>
      </p:nvGrpSpPr>
      <p:grpSpPr>
        <a:xfrm>
          <a:off x="0" y="0"/>
          <a:ext cx="0" cy="0"/>
          <a:chOff x="0" y="0"/>
          <a:chExt cx="0" cy="0"/>
        </a:xfrm>
      </p:grpSpPr>
      <p:grpSp>
        <p:nvGrpSpPr>
          <p:cNvPr id="50" name="Google Shape;50;p2"/>
          <p:cNvGrpSpPr/>
          <p:nvPr/>
        </p:nvGrpSpPr>
        <p:grpSpPr>
          <a:xfrm>
            <a:off x="4375900" y="-517200"/>
            <a:ext cx="6400800" cy="6400800"/>
            <a:chOff x="4208700" y="-501275"/>
            <a:chExt cx="6400800" cy="6400800"/>
          </a:xfrm>
        </p:grpSpPr>
        <p:pic>
          <p:nvPicPr>
            <p:cNvPr id="51" name="Google Shape;51;p2"/>
            <p:cNvPicPr preferRelativeResize="0"/>
            <p:nvPr/>
          </p:nvPicPr>
          <p:blipFill rotWithShape="1">
            <a:blip r:embed="rId3">
              <a:alphaModFix amt="49000"/>
            </a:blip>
            <a:srcRect b="33265" l="0" r="14674" t="0"/>
            <a:stretch/>
          </p:blipFill>
          <p:spPr>
            <a:xfrm>
              <a:off x="4208700" y="-501275"/>
              <a:ext cx="6400800" cy="6400800"/>
            </a:xfrm>
            <a:prstGeom prst="ellipse">
              <a:avLst/>
            </a:prstGeom>
            <a:noFill/>
            <a:ln>
              <a:noFill/>
            </a:ln>
          </p:spPr>
        </p:pic>
        <p:sp>
          <p:nvSpPr>
            <p:cNvPr id="52" name="Google Shape;52;p2"/>
            <p:cNvSpPr/>
            <p:nvPr/>
          </p:nvSpPr>
          <p:spPr>
            <a:xfrm>
              <a:off x="4323000" y="-386975"/>
              <a:ext cx="6172200" cy="6172200"/>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 name="Google Shape;53;p2"/>
          <p:cNvSpPr txBox="1"/>
          <p:nvPr>
            <p:ph type="ctrTitle"/>
          </p:nvPr>
        </p:nvSpPr>
        <p:spPr>
          <a:xfrm>
            <a:off x="19988" y="940934"/>
            <a:ext cx="9032400" cy="205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n" sz="3300">
                <a:solidFill>
                  <a:srgbClr val="FFFFFF"/>
                </a:solidFill>
                <a:latin typeface="Helvetica Neue"/>
                <a:ea typeface="Helvetica Neue"/>
                <a:cs typeface="Helvetica Neue"/>
                <a:sym typeface="Helvetica Neue"/>
              </a:rPr>
              <a:t>Building Capacity and Confidence in Gender Transformative Programming: </a:t>
            </a:r>
            <a:br>
              <a:rPr lang="en" sz="3300">
                <a:solidFill>
                  <a:srgbClr val="FFFFFF"/>
                </a:solidFill>
                <a:latin typeface="Helvetica Neue"/>
                <a:ea typeface="Helvetica Neue"/>
                <a:cs typeface="Helvetica Neue"/>
                <a:sym typeface="Helvetica Neue"/>
              </a:rPr>
            </a:br>
            <a:r>
              <a:rPr lang="en" sz="3300">
                <a:solidFill>
                  <a:srgbClr val="FFFFFF"/>
                </a:solidFill>
                <a:latin typeface="Helvetica Neue"/>
                <a:ea typeface="Helvetica Neue"/>
                <a:cs typeface="Helvetica Neue"/>
                <a:sym typeface="Helvetica Neue"/>
              </a:rPr>
              <a:t>A Virtual Learning Experience</a:t>
            </a:r>
            <a:endParaRPr sz="3300">
              <a:solidFill>
                <a:srgbClr val="FFFFFF"/>
              </a:solidFill>
              <a:latin typeface="Helvetica Neue"/>
              <a:ea typeface="Helvetica Neue"/>
              <a:cs typeface="Helvetica Neue"/>
              <a:sym typeface="Helvetica Neue"/>
            </a:endParaRPr>
          </a:p>
        </p:txBody>
      </p:sp>
      <p:pic>
        <p:nvPicPr>
          <p:cNvPr id="54" name="Google Shape;54;p2"/>
          <p:cNvPicPr preferRelativeResize="0"/>
          <p:nvPr/>
        </p:nvPicPr>
        <p:blipFill rotWithShape="1">
          <a:blip r:embed="rId4">
            <a:alphaModFix/>
          </a:blip>
          <a:srcRect b="0" l="0" r="0" t="0"/>
          <a:stretch/>
        </p:blipFill>
        <p:spPr>
          <a:xfrm>
            <a:off x="151276" y="4570233"/>
            <a:ext cx="2670825" cy="436225"/>
          </a:xfrm>
          <a:prstGeom prst="rect">
            <a:avLst/>
          </a:prstGeom>
          <a:noFill/>
          <a:ln>
            <a:noFill/>
          </a:ln>
        </p:spPr>
      </p:pic>
      <p:cxnSp>
        <p:nvCxnSpPr>
          <p:cNvPr id="55" name="Google Shape;55;p2"/>
          <p:cNvCxnSpPr/>
          <p:nvPr/>
        </p:nvCxnSpPr>
        <p:spPr>
          <a:xfrm>
            <a:off x="672488" y="2834900"/>
            <a:ext cx="7727400" cy="0"/>
          </a:xfrm>
          <a:prstGeom prst="straightConnector1">
            <a:avLst/>
          </a:prstGeom>
          <a:noFill/>
          <a:ln cap="flat" cmpd="sng" w="38100">
            <a:solidFill>
              <a:srgbClr val="F9D380"/>
            </a:solidFill>
            <a:prstDash val="solid"/>
            <a:round/>
            <a:headEnd len="sm" w="sm" type="none"/>
            <a:tailEnd len="sm" w="sm" type="none"/>
          </a:ln>
        </p:spPr>
      </p:cxnSp>
      <p:sp>
        <p:nvSpPr>
          <p:cNvPr id="56" name="Google Shape;56;p2"/>
          <p:cNvSpPr txBox="1"/>
          <p:nvPr>
            <p:ph idx="1" type="subTitle"/>
          </p:nvPr>
        </p:nvSpPr>
        <p:spPr>
          <a:xfrm>
            <a:off x="1736925" y="2834900"/>
            <a:ext cx="2670825" cy="792600"/>
          </a:xfrm>
          <a:prstGeom prst="rect">
            <a:avLst/>
          </a:prstGeom>
          <a:noFill/>
          <a:ln>
            <a:noFill/>
          </a:ln>
        </p:spPr>
        <p:txBody>
          <a:bodyPr anchorCtr="0" anchor="t" bIns="91425" lIns="91425" spcFirstLastPara="1" rIns="91425" wrap="square" tIns="91425">
            <a:noAutofit/>
          </a:bodyPr>
          <a:lstStyle/>
          <a:p>
            <a:pPr indent="-342900" lvl="0" marL="457200" rtl="0" algn="r">
              <a:lnSpc>
                <a:spcPct val="100000"/>
              </a:lnSpc>
              <a:spcBef>
                <a:spcPts val="0"/>
              </a:spcBef>
              <a:spcAft>
                <a:spcPts val="0"/>
              </a:spcAft>
              <a:buSzPts val="2800"/>
              <a:buNone/>
            </a:pPr>
            <a:r>
              <a:rPr lang="en">
                <a:solidFill>
                  <a:srgbClr val="FFFFFF"/>
                </a:solidFill>
                <a:latin typeface="Helvetica Neue"/>
                <a:ea typeface="Helvetica Neue"/>
                <a:cs typeface="Helvetica Neue"/>
                <a:sym typeface="Helvetica Neue"/>
              </a:rPr>
              <a:t>Module 2</a:t>
            </a:r>
            <a:endParaRPr>
              <a:solidFill>
                <a:srgbClr val="FFFFF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4"/>
          <p:cNvSpPr/>
          <p:nvPr/>
        </p:nvSpPr>
        <p:spPr>
          <a:xfrm>
            <a:off x="0" y="0"/>
            <a:ext cx="4203900" cy="5143500"/>
          </a:xfrm>
          <a:prstGeom prst="rect">
            <a:avLst/>
          </a:prstGeom>
          <a:solidFill>
            <a:srgbClr val="99336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9E0B0F"/>
              </a:highlight>
              <a:latin typeface="Arial"/>
              <a:ea typeface="Arial"/>
              <a:cs typeface="Arial"/>
              <a:sym typeface="Arial"/>
            </a:endParaRPr>
          </a:p>
        </p:txBody>
      </p:sp>
      <p:sp>
        <p:nvSpPr>
          <p:cNvPr id="149" name="Google Shape;149;p14"/>
          <p:cNvSpPr txBox="1"/>
          <p:nvPr>
            <p:ph type="title"/>
          </p:nvPr>
        </p:nvSpPr>
        <p:spPr>
          <a:xfrm>
            <a:off x="135300" y="509575"/>
            <a:ext cx="3933300" cy="2328595"/>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3700">
                <a:solidFill>
                  <a:srgbClr val="FFFFFF"/>
                </a:solidFill>
                <a:latin typeface="Helvetica Neue"/>
                <a:ea typeface="Helvetica Neue"/>
                <a:cs typeface="Helvetica Neue"/>
                <a:sym typeface="Helvetica Neue"/>
              </a:rPr>
              <a:t>Gender </a:t>
            </a:r>
            <a:endParaRPr/>
          </a:p>
          <a:p>
            <a:pPr indent="0" lvl="0" marL="0" rtl="0" algn="ctr">
              <a:lnSpc>
                <a:spcPct val="100000"/>
              </a:lnSpc>
              <a:spcBef>
                <a:spcPts val="0"/>
              </a:spcBef>
              <a:spcAft>
                <a:spcPts val="0"/>
              </a:spcAft>
              <a:buSzPts val="2800"/>
              <a:buNone/>
            </a:pPr>
            <a:r>
              <a:rPr lang="en" sz="3700">
                <a:solidFill>
                  <a:srgbClr val="FFFFFF"/>
                </a:solidFill>
                <a:latin typeface="Helvetica Neue"/>
                <a:ea typeface="Helvetica Neue"/>
                <a:cs typeface="Helvetica Neue"/>
                <a:sym typeface="Helvetica Neue"/>
              </a:rPr>
              <a:t>Transformative </a:t>
            </a:r>
            <a:endParaRPr/>
          </a:p>
          <a:p>
            <a:pPr indent="0" lvl="0" marL="0" rtl="0" algn="ctr">
              <a:lnSpc>
                <a:spcPct val="100000"/>
              </a:lnSpc>
              <a:spcBef>
                <a:spcPts val="0"/>
              </a:spcBef>
              <a:spcAft>
                <a:spcPts val="0"/>
              </a:spcAft>
              <a:buSzPts val="2800"/>
              <a:buNone/>
            </a:pPr>
            <a:r>
              <a:rPr lang="en" sz="3700">
                <a:solidFill>
                  <a:srgbClr val="FFFFFF"/>
                </a:solidFill>
                <a:latin typeface="Helvetica Neue"/>
                <a:ea typeface="Helvetica Neue"/>
                <a:cs typeface="Helvetica Neue"/>
                <a:sym typeface="Helvetica Neue"/>
              </a:rPr>
              <a:t>Programming</a:t>
            </a:r>
            <a:endParaRPr/>
          </a:p>
        </p:txBody>
      </p:sp>
      <p:sp>
        <p:nvSpPr>
          <p:cNvPr id="150" name="Google Shape;150;p14"/>
          <p:cNvSpPr/>
          <p:nvPr/>
        </p:nvSpPr>
        <p:spPr>
          <a:xfrm>
            <a:off x="4633925" y="509575"/>
            <a:ext cx="3933300" cy="3821700"/>
          </a:xfrm>
          <a:prstGeom prst="ellipse">
            <a:avLst/>
          </a:prstGeom>
          <a:noFill/>
          <a:ln cap="flat" cmpd="sng" w="28575">
            <a:solidFill>
              <a:srgbClr val="3A4888"/>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marR="0" rtl="0" algn="l">
              <a:lnSpc>
                <a:spcPct val="114000"/>
              </a:lnSpc>
              <a:spcBef>
                <a:spcPts val="1200"/>
              </a:spcBef>
              <a:spcAft>
                <a:spcPts val="1200"/>
              </a:spcAft>
              <a:buClr>
                <a:schemeClr val="dk1"/>
              </a:buClr>
              <a:buSzPts val="1100"/>
              <a:buFont typeface="Arial"/>
              <a:buNone/>
            </a:pPr>
            <a:r>
              <a:t/>
            </a:r>
            <a:endParaRPr b="0" i="0" sz="1900" u="none" cap="none" strike="noStrike">
              <a:solidFill>
                <a:schemeClr val="dk1"/>
              </a:solidFill>
              <a:latin typeface="Open Sans"/>
              <a:ea typeface="Open Sans"/>
              <a:cs typeface="Open Sans"/>
              <a:sym typeface="Open Sans"/>
            </a:endParaRPr>
          </a:p>
        </p:txBody>
      </p:sp>
      <p:sp>
        <p:nvSpPr>
          <p:cNvPr id="151" name="Google Shape;151;p14"/>
          <p:cNvSpPr/>
          <p:nvPr/>
        </p:nvSpPr>
        <p:spPr>
          <a:xfrm>
            <a:off x="6028975" y="3758075"/>
            <a:ext cx="1206900" cy="1206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4"/>
          <p:cNvSpPr txBox="1"/>
          <p:nvPr/>
        </p:nvSpPr>
        <p:spPr>
          <a:xfrm>
            <a:off x="4861475" y="1169425"/>
            <a:ext cx="3478200" cy="2658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1600" u="none" cap="none" strike="noStrike">
                <a:solidFill>
                  <a:schemeClr val="dk1"/>
                </a:solidFill>
                <a:latin typeface="Tahoma"/>
                <a:ea typeface="Tahoma"/>
                <a:cs typeface="Tahoma"/>
                <a:sym typeface="Tahoma"/>
              </a:rPr>
              <a:t>Addressing the </a:t>
            </a:r>
            <a:r>
              <a:rPr b="1" i="0" lang="en" sz="1600" u="none" cap="none" strike="noStrike">
                <a:solidFill>
                  <a:schemeClr val="dk1"/>
                </a:solidFill>
                <a:latin typeface="Tahoma"/>
                <a:ea typeface="Tahoma"/>
                <a:cs typeface="Tahoma"/>
                <a:sym typeface="Tahoma"/>
              </a:rPr>
              <a:t>root causes </a:t>
            </a:r>
            <a:r>
              <a:rPr b="0" i="0" lang="en" sz="1600" u="none" cap="none" strike="noStrike">
                <a:solidFill>
                  <a:schemeClr val="dk1"/>
                </a:solidFill>
                <a:latin typeface="Tahoma"/>
                <a:ea typeface="Tahoma"/>
                <a:cs typeface="Tahoma"/>
                <a:sym typeface="Tahoma"/>
              </a:rPr>
              <a:t>of gender related problems and </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0" i="0" lang="en" sz="1600" u="none" cap="none" strike="noStrike">
                <a:solidFill>
                  <a:schemeClr val="dk1"/>
                </a:solidFill>
                <a:latin typeface="Tahoma"/>
                <a:ea typeface="Tahoma"/>
                <a:cs typeface="Tahoma"/>
                <a:sym typeface="Tahoma"/>
              </a:rPr>
              <a:t>gender equality</a:t>
            </a:r>
            <a:r>
              <a:rPr b="0" i="0" lang="en" sz="1600" u="none" cap="none" strike="noStrike">
                <a:solidFill>
                  <a:schemeClr val="dk1"/>
                </a:solidFill>
                <a:latin typeface="Roboto"/>
                <a:ea typeface="Roboto"/>
                <a:cs typeface="Roboto"/>
                <a:sym typeface="Roboto"/>
              </a:rPr>
              <a:t>. </a:t>
            </a:r>
            <a:endParaRPr b="0" i="0" sz="1400" u="none" cap="none" strike="noStrike">
              <a:solidFill>
                <a:srgbClr val="000000"/>
              </a:solidFill>
              <a:latin typeface="Roboto"/>
              <a:ea typeface="Roboto"/>
              <a:cs typeface="Roboto"/>
              <a:sym typeface="Roboto"/>
            </a:endParaRPr>
          </a:p>
        </p:txBody>
      </p:sp>
      <p:pic>
        <p:nvPicPr>
          <p:cNvPr descr="Open quotation mark" id="153" name="Google Shape;153;p14"/>
          <p:cNvPicPr preferRelativeResize="0"/>
          <p:nvPr/>
        </p:nvPicPr>
        <p:blipFill rotWithShape="1">
          <a:blip r:embed="rId3">
            <a:alphaModFix/>
          </a:blip>
          <a:srcRect b="0" l="0" r="0" t="0"/>
          <a:stretch/>
        </p:blipFill>
        <p:spPr>
          <a:xfrm rot="10800000">
            <a:off x="5639345" y="3338195"/>
            <a:ext cx="1986159" cy="1986159"/>
          </a:xfrm>
          <a:prstGeom prst="rect">
            <a:avLst/>
          </a:prstGeom>
          <a:noFill/>
          <a:ln>
            <a:noFill/>
          </a:ln>
        </p:spPr>
      </p:pic>
      <p:pic>
        <p:nvPicPr>
          <p:cNvPr descr="Open book" id="154" name="Google Shape;154;p14"/>
          <p:cNvPicPr preferRelativeResize="0"/>
          <p:nvPr/>
        </p:nvPicPr>
        <p:blipFill rotWithShape="1">
          <a:blip r:embed="rId4">
            <a:alphaModFix/>
          </a:blip>
          <a:srcRect b="0" l="0" r="0" t="0"/>
          <a:stretch/>
        </p:blipFill>
        <p:spPr>
          <a:xfrm>
            <a:off x="1168094" y="2225967"/>
            <a:ext cx="1867711" cy="1867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gbfbe9a36e1_0_0"/>
          <p:cNvPicPr preferRelativeResize="0"/>
          <p:nvPr/>
        </p:nvPicPr>
        <p:blipFill rotWithShape="1">
          <a:blip r:embed="rId3">
            <a:alphaModFix/>
          </a:blip>
          <a:srcRect b="0" l="0" r="0" t="0"/>
          <a:stretch/>
        </p:blipFill>
        <p:spPr>
          <a:xfrm>
            <a:off x="2414400" y="107450"/>
            <a:ext cx="4844575" cy="5036050"/>
          </a:xfrm>
          <a:prstGeom prst="rect">
            <a:avLst/>
          </a:prstGeom>
          <a:noFill/>
          <a:ln>
            <a:noFill/>
          </a:ln>
        </p:spPr>
      </p:pic>
      <p:sp>
        <p:nvSpPr>
          <p:cNvPr id="160" name="Google Shape;160;gbfbe9a36e1_0_0"/>
          <p:cNvSpPr/>
          <p:nvPr/>
        </p:nvSpPr>
        <p:spPr>
          <a:xfrm>
            <a:off x="3865375" y="3118675"/>
            <a:ext cx="1948200" cy="400200"/>
          </a:xfrm>
          <a:prstGeom prst="roundRect">
            <a:avLst>
              <a:gd fmla="val 16667" name="adj"/>
            </a:avLst>
          </a:prstGeom>
          <a:solidFill>
            <a:srgbClr val="993365"/>
          </a:solidFill>
          <a:ln cap="flat" cmpd="sng" w="9525">
            <a:solidFill>
              <a:srgbClr val="99336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bfbe9a36e1_0_0"/>
          <p:cNvSpPr txBox="1"/>
          <p:nvPr/>
        </p:nvSpPr>
        <p:spPr>
          <a:xfrm>
            <a:off x="3806875" y="3118675"/>
            <a:ext cx="2006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Tahoma"/>
                <a:ea typeface="Tahoma"/>
                <a:cs typeface="Tahoma"/>
                <a:sym typeface="Tahoma"/>
              </a:rPr>
              <a:t>CORE PROBLEM</a:t>
            </a:r>
            <a:endParaRPr b="1" i="0" sz="1400" u="none" cap="none" strike="noStrike">
              <a:solidFill>
                <a:schemeClr val="lt1"/>
              </a:solidFill>
              <a:latin typeface="Tahoma"/>
              <a:ea typeface="Tahoma"/>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3365"/>
        </a:solidFill>
      </p:bgPr>
    </p:bg>
    <p:spTree>
      <p:nvGrpSpPr>
        <p:cNvPr id="165" name="Shape 165"/>
        <p:cNvGrpSpPr/>
        <p:nvPr/>
      </p:nvGrpSpPr>
      <p:grpSpPr>
        <a:xfrm>
          <a:off x="0" y="0"/>
          <a:ext cx="0" cy="0"/>
          <a:chOff x="0" y="0"/>
          <a:chExt cx="0" cy="0"/>
        </a:xfrm>
      </p:grpSpPr>
      <p:cxnSp>
        <p:nvCxnSpPr>
          <p:cNvPr id="166" name="Google Shape;166;p15"/>
          <p:cNvCxnSpPr/>
          <p:nvPr/>
        </p:nvCxnSpPr>
        <p:spPr>
          <a:xfrm>
            <a:off x="266425" y="971575"/>
            <a:ext cx="7764392" cy="0"/>
          </a:xfrm>
          <a:prstGeom prst="straightConnector1">
            <a:avLst/>
          </a:prstGeom>
          <a:noFill/>
          <a:ln cap="flat" cmpd="sng" w="38100">
            <a:solidFill>
              <a:schemeClr val="lt1"/>
            </a:solidFill>
            <a:prstDash val="solid"/>
            <a:round/>
            <a:headEnd len="sm" w="sm" type="none"/>
            <a:tailEnd len="sm" w="sm" type="none"/>
          </a:ln>
        </p:spPr>
      </p:cxnSp>
      <p:sp>
        <p:nvSpPr>
          <p:cNvPr id="167" name="Google Shape;167;p15"/>
          <p:cNvSpPr/>
          <p:nvPr/>
        </p:nvSpPr>
        <p:spPr>
          <a:xfrm>
            <a:off x="266425" y="379629"/>
            <a:ext cx="2099088" cy="486756"/>
          </a:xfrm>
          <a:prstGeom prst="rect">
            <a:avLst/>
          </a:prstGeom>
          <a:solidFill>
            <a:srgbClr val="3A4888"/>
          </a:solidFill>
          <a:ln cap="flat" cmpd="sng" w="25400">
            <a:solidFill>
              <a:srgbClr val="3A48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68" name="Google Shape;168;p15"/>
          <p:cNvSpPr txBox="1"/>
          <p:nvPr/>
        </p:nvSpPr>
        <p:spPr>
          <a:xfrm>
            <a:off x="272974" y="412074"/>
            <a:ext cx="116952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chemeClr val="lt1"/>
                </a:solidFill>
                <a:latin typeface="Helvetica Neue"/>
                <a:ea typeface="Helvetica Neue"/>
                <a:cs typeface="Helvetica Neue"/>
                <a:sym typeface="Helvetica Neue"/>
              </a:rPr>
              <a:t>Activity 7.1: </a:t>
            </a:r>
            <a:r>
              <a:rPr b="1" i="0" lang="en" sz="2400" u="none" cap="none" strike="noStrike">
                <a:solidFill>
                  <a:schemeClr val="lt1"/>
                </a:solidFill>
                <a:latin typeface="Helvetica Neue"/>
                <a:ea typeface="Helvetica Neue"/>
                <a:cs typeface="Helvetica Neue"/>
                <a:sym typeface="Helvetica Neue"/>
              </a:rPr>
              <a:t>Problem Tree</a:t>
            </a:r>
            <a:endParaRPr b="1" i="0" sz="2800" u="none" cap="none" strike="noStrike">
              <a:solidFill>
                <a:schemeClr val="lt1"/>
              </a:solidFill>
              <a:latin typeface="Helvetica Neue"/>
              <a:ea typeface="Helvetica Neue"/>
              <a:cs typeface="Helvetica Neue"/>
              <a:sym typeface="Helvetica Neue"/>
            </a:endParaRPr>
          </a:p>
        </p:txBody>
      </p:sp>
      <p:grpSp>
        <p:nvGrpSpPr>
          <p:cNvPr id="169" name="Google Shape;169;p15"/>
          <p:cNvGrpSpPr/>
          <p:nvPr/>
        </p:nvGrpSpPr>
        <p:grpSpPr>
          <a:xfrm>
            <a:off x="334237" y="1372925"/>
            <a:ext cx="914408" cy="926800"/>
            <a:chOff x="1549250" y="1659963"/>
            <a:chExt cx="685806" cy="695100"/>
          </a:xfrm>
        </p:grpSpPr>
        <p:sp>
          <p:nvSpPr>
            <p:cNvPr id="170" name="Google Shape;170;p15"/>
            <p:cNvSpPr/>
            <p:nvPr/>
          </p:nvSpPr>
          <p:spPr>
            <a:xfrm>
              <a:off x="1549256" y="16646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1</a:t>
              </a:r>
              <a:endParaRPr b="0" i="0" sz="4800" u="none" cap="none" strike="noStrike">
                <a:solidFill>
                  <a:srgbClr val="FFFFFF"/>
                </a:solidFill>
                <a:latin typeface="Tahoma"/>
                <a:ea typeface="Tahoma"/>
                <a:cs typeface="Tahoma"/>
                <a:sym typeface="Tahoma"/>
              </a:endParaRPr>
            </a:p>
          </p:txBody>
        </p:sp>
        <p:sp>
          <p:nvSpPr>
            <p:cNvPr id="171" name="Google Shape;171;p15"/>
            <p:cNvSpPr txBox="1"/>
            <p:nvPr/>
          </p:nvSpPr>
          <p:spPr>
            <a:xfrm rot="-5400000">
              <a:off x="1373000" y="183621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grpSp>
        <p:nvGrpSpPr>
          <p:cNvPr id="172" name="Google Shape;172;p15"/>
          <p:cNvGrpSpPr/>
          <p:nvPr/>
        </p:nvGrpSpPr>
        <p:grpSpPr>
          <a:xfrm>
            <a:off x="333837" y="2615709"/>
            <a:ext cx="914400" cy="938684"/>
            <a:chOff x="1549250" y="2434400"/>
            <a:chExt cx="685800" cy="704013"/>
          </a:xfrm>
        </p:grpSpPr>
        <p:sp>
          <p:nvSpPr>
            <p:cNvPr id="173" name="Google Shape;173;p15"/>
            <p:cNvSpPr/>
            <p:nvPr/>
          </p:nvSpPr>
          <p:spPr>
            <a:xfrm>
              <a:off x="1549250" y="24344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2</a:t>
              </a:r>
              <a:endParaRPr b="0" i="0" sz="4800" u="none" cap="none" strike="noStrike">
                <a:solidFill>
                  <a:srgbClr val="FFFFFF"/>
                </a:solidFill>
                <a:latin typeface="Tahoma"/>
                <a:ea typeface="Tahoma"/>
                <a:cs typeface="Tahoma"/>
                <a:sym typeface="Tahoma"/>
              </a:endParaRPr>
            </a:p>
          </p:txBody>
        </p:sp>
        <p:sp>
          <p:nvSpPr>
            <p:cNvPr id="174" name="Google Shape;174;p15"/>
            <p:cNvSpPr txBox="1"/>
            <p:nvPr/>
          </p:nvSpPr>
          <p:spPr>
            <a:xfrm rot="-5400000">
              <a:off x="1373000" y="261956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grpSp>
        <p:nvGrpSpPr>
          <p:cNvPr id="175" name="Google Shape;175;p15"/>
          <p:cNvGrpSpPr/>
          <p:nvPr/>
        </p:nvGrpSpPr>
        <p:grpSpPr>
          <a:xfrm>
            <a:off x="304332" y="3943858"/>
            <a:ext cx="914400" cy="938684"/>
            <a:chOff x="1549250" y="2434400"/>
            <a:chExt cx="685800" cy="704013"/>
          </a:xfrm>
        </p:grpSpPr>
        <p:sp>
          <p:nvSpPr>
            <p:cNvPr id="176" name="Google Shape;176;p15"/>
            <p:cNvSpPr/>
            <p:nvPr/>
          </p:nvSpPr>
          <p:spPr>
            <a:xfrm>
              <a:off x="1549250" y="24344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3</a:t>
              </a:r>
              <a:endParaRPr b="0" i="0" sz="4800" u="none" cap="none" strike="noStrike">
                <a:solidFill>
                  <a:srgbClr val="FFFFFF"/>
                </a:solidFill>
                <a:latin typeface="Tahoma"/>
                <a:ea typeface="Tahoma"/>
                <a:cs typeface="Tahoma"/>
                <a:sym typeface="Tahoma"/>
              </a:endParaRPr>
            </a:p>
          </p:txBody>
        </p:sp>
        <p:sp>
          <p:nvSpPr>
            <p:cNvPr id="177" name="Google Shape;177;p15"/>
            <p:cNvSpPr txBox="1"/>
            <p:nvPr/>
          </p:nvSpPr>
          <p:spPr>
            <a:xfrm rot="-5400000">
              <a:off x="1373000" y="261956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sp>
        <p:nvSpPr>
          <p:cNvPr id="178" name="Google Shape;178;p15"/>
          <p:cNvSpPr txBox="1"/>
          <p:nvPr/>
        </p:nvSpPr>
        <p:spPr>
          <a:xfrm>
            <a:off x="1437466" y="1448268"/>
            <a:ext cx="4094328" cy="738664"/>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Go to </a:t>
            </a:r>
            <a:r>
              <a:rPr b="1" i="0" lang="en" sz="1400" u="none" cap="none" strike="noStrike">
                <a:solidFill>
                  <a:schemeClr val="lt1"/>
                </a:solidFill>
                <a:latin typeface="Tahoma"/>
                <a:ea typeface="Tahoma"/>
                <a:cs typeface="Tahoma"/>
                <a:sym typeface="Tahoma"/>
              </a:rPr>
              <a:t>Activity 7.1 in </a:t>
            </a:r>
            <a:r>
              <a:rPr b="0" i="0" lang="en" sz="1400" u="none" cap="none" strike="noStrike">
                <a:solidFill>
                  <a:schemeClr val="lt1"/>
                </a:solidFill>
                <a:latin typeface="Tahoma"/>
                <a:ea typeface="Tahoma"/>
                <a:cs typeface="Tahoma"/>
                <a:sym typeface="Tahoma"/>
              </a:rPr>
              <a:t>your Participant Resource Package where you will find detailed activity instructions. Individually reflect on step #1.</a:t>
            </a:r>
            <a:endParaRPr b="0" i="0" sz="1400" u="none" cap="none" strike="noStrike">
              <a:solidFill>
                <a:srgbClr val="000000"/>
              </a:solidFill>
              <a:latin typeface="Arial"/>
              <a:ea typeface="Arial"/>
              <a:cs typeface="Arial"/>
              <a:sym typeface="Arial"/>
            </a:endParaRPr>
          </a:p>
        </p:txBody>
      </p:sp>
      <p:sp>
        <p:nvSpPr>
          <p:cNvPr id="179" name="Google Shape;179;p15"/>
          <p:cNvSpPr txBox="1"/>
          <p:nvPr/>
        </p:nvSpPr>
        <p:spPr>
          <a:xfrm>
            <a:off x="1437466" y="2462229"/>
            <a:ext cx="4094328" cy="116955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This activity will take approximately </a:t>
            </a:r>
            <a:r>
              <a:rPr b="1" i="0" lang="en" sz="1400" u="none" cap="none" strike="noStrike">
                <a:solidFill>
                  <a:schemeClr val="lt1"/>
                </a:solidFill>
                <a:latin typeface="Tahoma"/>
                <a:ea typeface="Tahoma"/>
                <a:cs typeface="Tahoma"/>
                <a:sym typeface="Tahoma"/>
              </a:rPr>
              <a:t>30 minutes </a:t>
            </a:r>
            <a:r>
              <a:rPr b="0" i="0" lang="en" sz="1400" u="none" cap="none" strike="noStrike">
                <a:solidFill>
                  <a:schemeClr val="lt1"/>
                </a:solidFill>
                <a:latin typeface="Tahoma"/>
                <a:ea typeface="Tahoma"/>
                <a:cs typeface="Tahoma"/>
                <a:sym typeface="Tahoma"/>
              </a:rPr>
              <a:t>and you will be divided into </a:t>
            </a:r>
            <a:r>
              <a:rPr b="1" i="0" lang="en" sz="1400" u="none" cap="none" strike="noStrike">
                <a:solidFill>
                  <a:schemeClr val="lt1"/>
                </a:solidFill>
                <a:latin typeface="Tahoma"/>
                <a:ea typeface="Tahoma"/>
                <a:cs typeface="Tahoma"/>
                <a:sym typeface="Tahoma"/>
              </a:rPr>
              <a:t>3 groups</a:t>
            </a:r>
            <a:r>
              <a:rPr b="0" i="0" lang="en" sz="1400" u="none" cap="none" strike="noStrike">
                <a:solidFill>
                  <a:schemeClr val="lt1"/>
                </a:solidFill>
                <a:latin typeface="Tahoma"/>
                <a:ea typeface="Tahoma"/>
                <a:cs typeface="Tahoma"/>
                <a:sym typeface="Tahoma"/>
              </a:rPr>
              <a:t>. In your groups you will agree on one problem that you are going to work with to build your </a:t>
            </a:r>
            <a:r>
              <a:rPr b="1" i="0" lang="en" sz="1400" u="none" cap="none" strike="noStrike">
                <a:solidFill>
                  <a:schemeClr val="lt1"/>
                </a:solidFill>
                <a:latin typeface="Tahoma"/>
                <a:ea typeface="Tahoma"/>
                <a:cs typeface="Tahoma"/>
                <a:sym typeface="Tahoma"/>
              </a:rPr>
              <a:t>Problem Trees</a:t>
            </a:r>
            <a:r>
              <a:rPr b="0" i="0" lang="en" sz="1400" u="none" cap="none" strike="noStrike">
                <a:solidFill>
                  <a:schemeClr val="lt1"/>
                </a:solidFill>
                <a:latin typeface="Tahoma"/>
                <a:ea typeface="Tahoma"/>
                <a:cs typeface="Tahoma"/>
                <a:sym typeface="Tahoma"/>
              </a:rPr>
              <a:t>.</a:t>
            </a:r>
            <a:endParaRPr b="0" i="0" sz="1400" u="none" cap="none" strike="noStrike">
              <a:solidFill>
                <a:srgbClr val="000000"/>
              </a:solidFill>
              <a:latin typeface="Arial"/>
              <a:ea typeface="Arial"/>
              <a:cs typeface="Arial"/>
              <a:sym typeface="Arial"/>
            </a:endParaRPr>
          </a:p>
        </p:txBody>
      </p:sp>
      <p:sp>
        <p:nvSpPr>
          <p:cNvPr id="180" name="Google Shape;180;p15"/>
          <p:cNvSpPr txBox="1"/>
          <p:nvPr/>
        </p:nvSpPr>
        <p:spPr>
          <a:xfrm>
            <a:off x="1437466" y="3955742"/>
            <a:ext cx="4094328" cy="954107"/>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For this activity, you will be using Mural to create your problem trees online. See </a:t>
            </a:r>
            <a:r>
              <a:rPr b="1" i="0" lang="en" sz="1400" u="none" cap="none" strike="noStrike">
                <a:solidFill>
                  <a:schemeClr val="lt1"/>
                </a:solidFill>
                <a:latin typeface="Tahoma"/>
                <a:ea typeface="Tahoma"/>
                <a:cs typeface="Tahoma"/>
                <a:sym typeface="Tahoma"/>
              </a:rPr>
              <a:t>Annex 7a </a:t>
            </a:r>
            <a:r>
              <a:rPr b="0" i="0" lang="en" sz="1400" u="none" cap="none" strike="noStrike">
                <a:solidFill>
                  <a:schemeClr val="lt1"/>
                </a:solidFill>
                <a:latin typeface="Tahoma"/>
                <a:ea typeface="Tahoma"/>
                <a:cs typeface="Tahoma"/>
                <a:sym typeface="Tahoma"/>
              </a:rPr>
              <a:t>for health programming problem examples, and </a:t>
            </a:r>
            <a:r>
              <a:rPr b="1" i="0" lang="en" sz="1400" u="none" cap="none" strike="noStrike">
                <a:solidFill>
                  <a:schemeClr val="lt1"/>
                </a:solidFill>
                <a:latin typeface="Tahoma"/>
                <a:ea typeface="Tahoma"/>
                <a:cs typeface="Tahoma"/>
                <a:sym typeface="Tahoma"/>
              </a:rPr>
              <a:t>Annex 7b </a:t>
            </a:r>
            <a:r>
              <a:rPr b="0" i="0" lang="en" sz="1400" u="none" cap="none" strike="noStrike">
                <a:solidFill>
                  <a:schemeClr val="lt1"/>
                </a:solidFill>
                <a:latin typeface="Tahoma"/>
                <a:ea typeface="Tahoma"/>
                <a:cs typeface="Tahoma"/>
                <a:sym typeface="Tahoma"/>
              </a:rPr>
              <a:t>for Problem Tree examples on Mural. </a:t>
            </a:r>
            <a:endParaRPr b="0" i="0" sz="1400" u="none" cap="none" strike="noStrike">
              <a:solidFill>
                <a:srgbClr val="000000"/>
              </a:solidFill>
              <a:latin typeface="Arial"/>
              <a:ea typeface="Arial"/>
              <a:cs typeface="Arial"/>
              <a:sym typeface="Arial"/>
            </a:endParaRPr>
          </a:p>
        </p:txBody>
      </p:sp>
      <p:pic>
        <p:nvPicPr>
          <p:cNvPr id="181" name="Google Shape;181;p15"/>
          <p:cNvPicPr preferRelativeResize="0"/>
          <p:nvPr/>
        </p:nvPicPr>
        <p:blipFill rotWithShape="1">
          <a:blip r:embed="rId3">
            <a:alphaModFix/>
          </a:blip>
          <a:srcRect b="0" l="0" r="0" t="0"/>
          <a:stretch/>
        </p:blipFill>
        <p:spPr>
          <a:xfrm>
            <a:off x="5634775" y="1138075"/>
            <a:ext cx="3474798" cy="3612125"/>
          </a:xfrm>
          <a:prstGeom prst="rect">
            <a:avLst/>
          </a:prstGeom>
          <a:noFill/>
          <a:ln>
            <a:noFill/>
          </a:ln>
        </p:spPr>
      </p:pic>
      <p:sp>
        <p:nvSpPr>
          <p:cNvPr id="182" name="Google Shape;182;p15"/>
          <p:cNvSpPr/>
          <p:nvPr/>
        </p:nvSpPr>
        <p:spPr>
          <a:xfrm>
            <a:off x="6629950" y="3331350"/>
            <a:ext cx="1659600" cy="269700"/>
          </a:xfrm>
          <a:prstGeom prst="roundRect">
            <a:avLst>
              <a:gd fmla="val 16667" name="adj"/>
            </a:avLst>
          </a:prstGeom>
          <a:solidFill>
            <a:srgbClr val="993365"/>
          </a:solidFill>
          <a:ln cap="flat" cmpd="sng" w="9525">
            <a:solidFill>
              <a:srgbClr val="99336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5"/>
          <p:cNvSpPr txBox="1"/>
          <p:nvPr/>
        </p:nvSpPr>
        <p:spPr>
          <a:xfrm>
            <a:off x="6456400" y="3266100"/>
            <a:ext cx="2006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Tahoma"/>
                <a:ea typeface="Tahoma"/>
                <a:cs typeface="Tahoma"/>
                <a:sym typeface="Tahoma"/>
              </a:rPr>
              <a:t>CORE PROBLEM</a:t>
            </a:r>
            <a:endParaRPr b="1" i="0" sz="1400" u="none" cap="none" strike="noStrike">
              <a:solidFill>
                <a:schemeClr val="lt1"/>
              </a:solidFill>
              <a:latin typeface="Tahoma"/>
              <a:ea typeface="Tahoma"/>
              <a:cs typeface="Tahoma"/>
              <a:sym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A screenshot of a cell phone&#10;&#10;Description automatically generated" id="188" name="Google Shape;188;g23d9fbd64bf_0_31"/>
          <p:cNvPicPr preferRelativeResize="0"/>
          <p:nvPr/>
        </p:nvPicPr>
        <p:blipFill rotWithShape="1">
          <a:blip r:embed="rId3">
            <a:alphaModFix/>
          </a:blip>
          <a:srcRect b="0" l="0" r="0" t="0"/>
          <a:stretch/>
        </p:blipFill>
        <p:spPr>
          <a:xfrm>
            <a:off x="1172125" y="281481"/>
            <a:ext cx="6895700" cy="4705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84"/>
          <p:cNvSpPr txBox="1"/>
          <p:nvPr>
            <p:ph type="title"/>
          </p:nvPr>
        </p:nvSpPr>
        <p:spPr>
          <a:xfrm>
            <a:off x="-71650" y="294975"/>
            <a:ext cx="5446200" cy="572700"/>
          </a:xfrm>
          <a:prstGeom prst="rect">
            <a:avLst/>
          </a:prstGeom>
          <a:solidFill>
            <a:srgbClr val="63763E"/>
          </a:solidFill>
          <a:ln cap="flat" cmpd="sng" w="9525">
            <a:solidFill>
              <a:srgbClr val="FFFFFF"/>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sz="3900">
                <a:solidFill>
                  <a:schemeClr val="lt1"/>
                </a:solidFill>
                <a:latin typeface="Roboto"/>
                <a:ea typeface="Roboto"/>
                <a:cs typeface="Roboto"/>
                <a:sym typeface="Roboto"/>
              </a:rPr>
              <a:t>DIG IN!</a:t>
            </a:r>
            <a:endParaRPr>
              <a:solidFill>
                <a:schemeClr val="lt1"/>
              </a:solidFill>
              <a:latin typeface="Roboto"/>
              <a:ea typeface="Roboto"/>
              <a:cs typeface="Roboto"/>
              <a:sym typeface="Roboto"/>
            </a:endParaRPr>
          </a:p>
        </p:txBody>
      </p:sp>
      <p:sp>
        <p:nvSpPr>
          <p:cNvPr id="194" name="Google Shape;194;p84"/>
          <p:cNvSpPr/>
          <p:nvPr/>
        </p:nvSpPr>
        <p:spPr>
          <a:xfrm>
            <a:off x="2168400" y="1554480"/>
            <a:ext cx="6512700" cy="2866200"/>
          </a:xfrm>
          <a:prstGeom prst="rect">
            <a:avLst/>
          </a:prstGeom>
          <a:noFill/>
          <a:ln cap="flat" cmpd="sng" w="19050">
            <a:solidFill>
              <a:srgbClr val="51153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84"/>
          <p:cNvSpPr txBox="1"/>
          <p:nvPr/>
        </p:nvSpPr>
        <p:spPr>
          <a:xfrm>
            <a:off x="481075" y="1554175"/>
            <a:ext cx="1664400" cy="2871300"/>
          </a:xfrm>
          <a:prstGeom prst="rect">
            <a:avLst/>
          </a:prstGeom>
          <a:solidFill>
            <a:srgbClr val="63763E"/>
          </a:solidFill>
          <a:ln cap="flat" cmpd="sng" w="19050">
            <a:solidFill>
              <a:srgbClr val="27232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FFFFFF"/>
                </a:solidFill>
                <a:latin typeface="Tahoma"/>
                <a:ea typeface="Tahoma"/>
                <a:cs typeface="Tahoma"/>
                <a:sym typeface="Tahoma"/>
              </a:rPr>
              <a:t>To explore the gendered aspects of each problem, ask yourselves:</a:t>
            </a:r>
            <a:endParaRPr b="0" i="0" sz="1500" u="none" cap="none" strike="noStrike">
              <a:solidFill>
                <a:srgbClr val="FFFFFF"/>
              </a:solidFill>
              <a:latin typeface="Tahoma"/>
              <a:ea typeface="Tahoma"/>
              <a:cs typeface="Tahoma"/>
              <a:sym typeface="Tahoma"/>
            </a:endParaRPr>
          </a:p>
        </p:txBody>
      </p:sp>
      <p:sp>
        <p:nvSpPr>
          <p:cNvPr id="196" name="Google Shape;196;p84"/>
          <p:cNvSpPr txBox="1"/>
          <p:nvPr/>
        </p:nvSpPr>
        <p:spPr>
          <a:xfrm>
            <a:off x="2750375" y="1706575"/>
            <a:ext cx="5554800" cy="75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Roboto"/>
                <a:ea typeface="Roboto"/>
                <a:cs typeface="Roboto"/>
                <a:sym typeface="Roboto"/>
              </a:rPr>
              <a:t>Does the </a:t>
            </a:r>
            <a:r>
              <a:rPr b="1" i="1" lang="en" sz="1600" u="none" cap="none" strike="noStrike">
                <a:solidFill>
                  <a:srgbClr val="000000"/>
                </a:solidFill>
                <a:latin typeface="Roboto"/>
                <a:ea typeface="Roboto"/>
                <a:cs typeface="Roboto"/>
                <a:sym typeface="Roboto"/>
              </a:rPr>
              <a:t>position</a:t>
            </a:r>
            <a:r>
              <a:rPr b="0" i="0" lang="en" sz="1600" u="none" cap="none" strike="noStrike">
                <a:solidFill>
                  <a:srgbClr val="000000"/>
                </a:solidFill>
                <a:latin typeface="Roboto"/>
                <a:ea typeface="Roboto"/>
                <a:cs typeface="Roboto"/>
                <a:sym typeface="Roboto"/>
              </a:rPr>
              <a:t> of women and girls influence this problem?</a:t>
            </a:r>
            <a:endParaRPr b="0" i="0" sz="1300" u="none" cap="none" strike="noStrike">
              <a:solidFill>
                <a:srgbClr val="000000"/>
              </a:solidFill>
              <a:latin typeface="Roboto"/>
              <a:ea typeface="Roboto"/>
              <a:cs typeface="Roboto"/>
              <a:sym typeface="Roboto"/>
            </a:endParaRPr>
          </a:p>
        </p:txBody>
      </p:sp>
      <p:sp>
        <p:nvSpPr>
          <p:cNvPr id="197" name="Google Shape;197;p84"/>
          <p:cNvSpPr txBox="1"/>
          <p:nvPr/>
        </p:nvSpPr>
        <p:spPr>
          <a:xfrm>
            <a:off x="2750375" y="2568225"/>
            <a:ext cx="5853300" cy="75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Roboto"/>
                <a:ea typeface="Roboto"/>
                <a:cs typeface="Roboto"/>
                <a:sym typeface="Roboto"/>
              </a:rPr>
              <a:t>What </a:t>
            </a:r>
            <a:r>
              <a:rPr b="1" i="1" lang="en" sz="1600" u="none" cap="none" strike="noStrike">
                <a:solidFill>
                  <a:srgbClr val="000000"/>
                </a:solidFill>
                <a:latin typeface="Roboto"/>
                <a:ea typeface="Roboto"/>
                <a:cs typeface="Roboto"/>
                <a:sym typeface="Roboto"/>
              </a:rPr>
              <a:t>strategic</a:t>
            </a:r>
            <a:r>
              <a:rPr b="0" i="0" lang="en" sz="1600" u="none" cap="none" strike="noStrike">
                <a:solidFill>
                  <a:srgbClr val="000000"/>
                </a:solidFill>
                <a:latin typeface="Roboto"/>
                <a:ea typeface="Roboto"/>
                <a:cs typeface="Roboto"/>
                <a:sym typeface="Roboto"/>
              </a:rPr>
              <a:t> or </a:t>
            </a:r>
            <a:r>
              <a:rPr b="1" i="1" lang="en" sz="1600" u="none" cap="none" strike="noStrike">
                <a:solidFill>
                  <a:srgbClr val="000000"/>
                </a:solidFill>
                <a:latin typeface="Roboto"/>
                <a:ea typeface="Roboto"/>
                <a:cs typeface="Roboto"/>
                <a:sym typeface="Roboto"/>
              </a:rPr>
              <a:t>practical</a:t>
            </a:r>
            <a:r>
              <a:rPr b="0" i="0" lang="en" sz="1600" u="none" cap="none" strike="noStrike">
                <a:solidFill>
                  <a:srgbClr val="000000"/>
                </a:solidFill>
                <a:latin typeface="Roboto"/>
                <a:ea typeface="Roboto"/>
                <a:cs typeface="Roboto"/>
                <a:sym typeface="Roboto"/>
              </a:rPr>
              <a:t> needs are absent and contributing to this problem?</a:t>
            </a:r>
            <a:endParaRPr b="0" i="0" sz="1300" u="none" cap="none" strike="noStrike">
              <a:solidFill>
                <a:srgbClr val="000000"/>
              </a:solidFill>
              <a:latin typeface="Roboto"/>
              <a:ea typeface="Roboto"/>
              <a:cs typeface="Roboto"/>
              <a:sym typeface="Roboto"/>
            </a:endParaRPr>
          </a:p>
        </p:txBody>
      </p:sp>
      <p:sp>
        <p:nvSpPr>
          <p:cNvPr id="198" name="Google Shape;198;p84"/>
          <p:cNvSpPr txBox="1"/>
          <p:nvPr/>
        </p:nvSpPr>
        <p:spPr>
          <a:xfrm>
            <a:off x="2750375" y="3410576"/>
            <a:ext cx="5736600" cy="75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Roboto"/>
                <a:ea typeface="Roboto"/>
                <a:cs typeface="Roboto"/>
                <a:sym typeface="Roboto"/>
              </a:rPr>
              <a:t>How is </a:t>
            </a:r>
            <a:r>
              <a:rPr b="1" i="1" lang="en" sz="1600" u="none" cap="none" strike="noStrike">
                <a:solidFill>
                  <a:srgbClr val="000000"/>
                </a:solidFill>
                <a:latin typeface="Roboto"/>
                <a:ea typeface="Roboto"/>
                <a:cs typeface="Roboto"/>
                <a:sym typeface="Roboto"/>
              </a:rPr>
              <a:t>intersectionality</a:t>
            </a:r>
            <a:r>
              <a:rPr b="0" i="0" lang="en" sz="1600" u="none" cap="none" strike="noStrike">
                <a:solidFill>
                  <a:srgbClr val="000000"/>
                </a:solidFill>
                <a:latin typeface="Roboto"/>
                <a:ea typeface="Roboto"/>
                <a:cs typeface="Roboto"/>
                <a:sym typeface="Roboto"/>
              </a:rPr>
              <a:t> contributing these causes and to the problem?</a:t>
            </a:r>
            <a:endParaRPr b="0" i="0" sz="1300" u="none" cap="none" strike="noStrike">
              <a:solidFill>
                <a:srgbClr val="000000"/>
              </a:solidFill>
              <a:latin typeface="Roboto"/>
              <a:ea typeface="Roboto"/>
              <a:cs typeface="Roboto"/>
              <a:sym typeface="Roboto"/>
            </a:endParaRPr>
          </a:p>
        </p:txBody>
      </p:sp>
      <p:pic>
        <p:nvPicPr>
          <p:cNvPr descr="Badge Question Mark" id="199" name="Google Shape;199;p84"/>
          <p:cNvPicPr preferRelativeResize="0"/>
          <p:nvPr/>
        </p:nvPicPr>
        <p:blipFill rotWithShape="1">
          <a:blip r:embed="rId3">
            <a:alphaModFix/>
          </a:blip>
          <a:srcRect b="0" l="0" r="0" t="0"/>
          <a:stretch/>
        </p:blipFill>
        <p:spPr>
          <a:xfrm>
            <a:off x="2251455" y="1814001"/>
            <a:ext cx="498920" cy="498920"/>
          </a:xfrm>
          <a:prstGeom prst="rect">
            <a:avLst/>
          </a:prstGeom>
          <a:noFill/>
          <a:ln>
            <a:noFill/>
          </a:ln>
        </p:spPr>
      </p:pic>
      <p:pic>
        <p:nvPicPr>
          <p:cNvPr descr="Badge Question Mark" id="200" name="Google Shape;200;p84"/>
          <p:cNvPicPr preferRelativeResize="0"/>
          <p:nvPr/>
        </p:nvPicPr>
        <p:blipFill rotWithShape="1">
          <a:blip r:embed="rId3">
            <a:alphaModFix/>
          </a:blip>
          <a:srcRect b="0" l="0" r="0" t="0"/>
          <a:stretch/>
        </p:blipFill>
        <p:spPr>
          <a:xfrm>
            <a:off x="2255583" y="2662183"/>
            <a:ext cx="498920" cy="498920"/>
          </a:xfrm>
          <a:prstGeom prst="rect">
            <a:avLst/>
          </a:prstGeom>
          <a:noFill/>
          <a:ln>
            <a:noFill/>
          </a:ln>
        </p:spPr>
      </p:pic>
      <p:pic>
        <p:nvPicPr>
          <p:cNvPr descr="Badge Question Mark" id="201" name="Google Shape;201;p84"/>
          <p:cNvPicPr preferRelativeResize="0"/>
          <p:nvPr/>
        </p:nvPicPr>
        <p:blipFill rotWithShape="1">
          <a:blip r:embed="rId3">
            <a:alphaModFix/>
          </a:blip>
          <a:srcRect b="0" l="0" r="0" t="0"/>
          <a:stretch/>
        </p:blipFill>
        <p:spPr>
          <a:xfrm>
            <a:off x="2262172" y="3475120"/>
            <a:ext cx="498920" cy="4989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85"/>
          <p:cNvSpPr/>
          <p:nvPr/>
        </p:nvSpPr>
        <p:spPr>
          <a:xfrm>
            <a:off x="272400" y="298650"/>
            <a:ext cx="8599200" cy="4546200"/>
          </a:xfrm>
          <a:prstGeom prst="rect">
            <a:avLst/>
          </a:prstGeom>
          <a:noFill/>
          <a:ln cap="flat" cmpd="sng" w="2857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85"/>
          <p:cNvSpPr txBox="1"/>
          <p:nvPr/>
        </p:nvSpPr>
        <p:spPr>
          <a:xfrm>
            <a:off x="1213725" y="2035200"/>
            <a:ext cx="222000" cy="8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85"/>
          <p:cNvSpPr txBox="1"/>
          <p:nvPr/>
        </p:nvSpPr>
        <p:spPr>
          <a:xfrm>
            <a:off x="594925" y="170325"/>
            <a:ext cx="4190400" cy="721500"/>
          </a:xfrm>
          <a:prstGeom prst="rect">
            <a:avLst/>
          </a:prstGeom>
          <a:solidFill>
            <a:srgbClr val="3A488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 sz="3600" u="none" cap="none" strike="noStrike">
                <a:solidFill>
                  <a:srgbClr val="FFFFFF"/>
                </a:solidFill>
                <a:latin typeface="Helvetica Neue"/>
                <a:ea typeface="Helvetica Neue"/>
                <a:cs typeface="Helvetica Neue"/>
                <a:sym typeface="Helvetica Neue"/>
              </a:rPr>
              <a:t>Key Takeaways</a:t>
            </a:r>
            <a:endParaRPr b="0" i="0" sz="3600" u="none" cap="none" strike="noStrike">
              <a:solidFill>
                <a:srgbClr val="FFFFFF"/>
              </a:solidFill>
              <a:latin typeface="Helvetica Neue"/>
              <a:ea typeface="Helvetica Neue"/>
              <a:cs typeface="Helvetica Neue"/>
              <a:sym typeface="Helvetica Neue"/>
            </a:endParaRPr>
          </a:p>
        </p:txBody>
      </p:sp>
      <p:cxnSp>
        <p:nvCxnSpPr>
          <p:cNvPr id="209" name="Google Shape;209;p85"/>
          <p:cNvCxnSpPr/>
          <p:nvPr/>
        </p:nvCxnSpPr>
        <p:spPr>
          <a:xfrm>
            <a:off x="1339113" y="2835980"/>
            <a:ext cx="3089400" cy="0"/>
          </a:xfrm>
          <a:prstGeom prst="straightConnector1">
            <a:avLst/>
          </a:prstGeom>
          <a:noFill/>
          <a:ln cap="flat" cmpd="sng" w="9525">
            <a:solidFill>
              <a:srgbClr val="993365"/>
            </a:solidFill>
            <a:prstDash val="solid"/>
            <a:round/>
            <a:headEnd len="sm" w="sm" type="none"/>
            <a:tailEnd len="sm" w="sm" type="none"/>
          </a:ln>
        </p:spPr>
      </p:cxnSp>
      <p:pic>
        <p:nvPicPr>
          <p:cNvPr descr="Circle with left arrow" id="210" name="Google Shape;210;p85"/>
          <p:cNvPicPr preferRelativeResize="0"/>
          <p:nvPr/>
        </p:nvPicPr>
        <p:blipFill rotWithShape="1">
          <a:blip r:embed="rId3">
            <a:alphaModFix/>
          </a:blip>
          <a:srcRect b="0" l="0" r="0" t="0"/>
          <a:stretch/>
        </p:blipFill>
        <p:spPr>
          <a:xfrm rot="10800000">
            <a:off x="583217" y="1712492"/>
            <a:ext cx="755896" cy="755896"/>
          </a:xfrm>
          <a:prstGeom prst="rect">
            <a:avLst/>
          </a:prstGeom>
          <a:noFill/>
          <a:ln>
            <a:noFill/>
          </a:ln>
        </p:spPr>
      </p:pic>
      <p:grpSp>
        <p:nvGrpSpPr>
          <p:cNvPr id="211" name="Google Shape;211;p85"/>
          <p:cNvGrpSpPr/>
          <p:nvPr/>
        </p:nvGrpSpPr>
        <p:grpSpPr>
          <a:xfrm>
            <a:off x="7166781" y="109729"/>
            <a:ext cx="1771785" cy="1478452"/>
            <a:chOff x="2573332" y="600903"/>
            <a:chExt cx="4314062" cy="3713070"/>
          </a:xfrm>
        </p:grpSpPr>
        <p:grpSp>
          <p:nvGrpSpPr>
            <p:cNvPr id="212" name="Google Shape;212;p85"/>
            <p:cNvGrpSpPr/>
            <p:nvPr/>
          </p:nvGrpSpPr>
          <p:grpSpPr>
            <a:xfrm>
              <a:off x="2573332" y="600903"/>
              <a:ext cx="3719824" cy="3713070"/>
              <a:chOff x="2573332" y="677103"/>
              <a:chExt cx="3719824" cy="3713070"/>
            </a:xfrm>
          </p:grpSpPr>
          <p:sp>
            <p:nvSpPr>
              <p:cNvPr id="213" name="Google Shape;213;p85"/>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14" name="Google Shape;214;p85"/>
              <p:cNvSpPr/>
              <p:nvPr/>
            </p:nvSpPr>
            <p:spPr>
              <a:xfrm rot="-6598839">
                <a:off x="2887641" y="2346984"/>
                <a:ext cx="1199287" cy="1199287"/>
              </a:xfrm>
              <a:prstGeom prst="ellipse">
                <a:avLst/>
              </a:prstGeom>
              <a:gradFill>
                <a:gsLst>
                  <a:gs pos="0">
                    <a:srgbClr val="A64D79"/>
                  </a:gs>
                  <a:gs pos="100000">
                    <a:srgbClr val="737373"/>
                  </a:gs>
                </a:gsLst>
                <a:lin ang="5400012" scaled="0"/>
              </a:gra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15" name="Google Shape;215;p85"/>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16" name="Google Shape;216;p85"/>
              <p:cNvSpPr/>
              <p:nvPr/>
            </p:nvSpPr>
            <p:spPr>
              <a:xfrm rot="-6597866">
                <a:off x="2661829" y="2208216"/>
                <a:ext cx="629106" cy="629106"/>
              </a:xfrm>
              <a:prstGeom prst="ellipse">
                <a:avLst/>
              </a:prstGeom>
              <a:solidFill>
                <a:srgbClr val="3D3D3D"/>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17" name="Google Shape;217;p85"/>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grpSp>
        <p:sp>
          <p:nvSpPr>
            <p:cNvPr id="218" name="Google Shape;218;p85"/>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19" name="Google Shape;219;p85"/>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grpSp>
      <p:sp>
        <p:nvSpPr>
          <p:cNvPr id="220" name="Google Shape;220;p85"/>
          <p:cNvSpPr txBox="1"/>
          <p:nvPr/>
        </p:nvSpPr>
        <p:spPr>
          <a:xfrm>
            <a:off x="1312109" y="1618230"/>
            <a:ext cx="6847500" cy="1029349"/>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700" u="none" cap="none" strike="noStrike">
                <a:solidFill>
                  <a:schemeClr val="dk1"/>
                </a:solidFill>
                <a:latin typeface="Tahoma"/>
                <a:ea typeface="Tahoma"/>
                <a:cs typeface="Tahoma"/>
                <a:sym typeface="Tahoma"/>
              </a:rPr>
              <a:t>In order to design gender transformative programming, we need to have a deep understanding of the gendered nature of the problem, right down to the root causes.</a:t>
            </a:r>
            <a:endParaRPr b="0" i="0" sz="17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85"/>
          <p:cNvSpPr txBox="1"/>
          <p:nvPr/>
        </p:nvSpPr>
        <p:spPr>
          <a:xfrm>
            <a:off x="1312109" y="2984626"/>
            <a:ext cx="6543068" cy="924907"/>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700" u="none" cap="none" strike="noStrike">
                <a:solidFill>
                  <a:schemeClr val="dk1"/>
                </a:solidFill>
                <a:latin typeface="Tahoma"/>
                <a:ea typeface="Tahoma"/>
                <a:cs typeface="Tahoma"/>
                <a:sym typeface="Tahoma"/>
              </a:rPr>
              <a:t>Revising our conceptual understanding of gender inequality can help us to explore these root causes.</a:t>
            </a:r>
            <a:endParaRPr b="0" i="0" sz="1400" u="none" cap="none" strike="noStrike">
              <a:solidFill>
                <a:srgbClr val="000000"/>
              </a:solidFill>
              <a:latin typeface="Tahoma"/>
              <a:ea typeface="Tahoma"/>
              <a:cs typeface="Tahoma"/>
              <a:sym typeface="Tahoma"/>
            </a:endParaRPr>
          </a:p>
        </p:txBody>
      </p:sp>
      <p:cxnSp>
        <p:nvCxnSpPr>
          <p:cNvPr id="222" name="Google Shape;222;p85"/>
          <p:cNvCxnSpPr/>
          <p:nvPr/>
        </p:nvCxnSpPr>
        <p:spPr>
          <a:xfrm>
            <a:off x="1312109" y="3909533"/>
            <a:ext cx="3089400" cy="0"/>
          </a:xfrm>
          <a:prstGeom prst="straightConnector1">
            <a:avLst/>
          </a:prstGeom>
          <a:noFill/>
          <a:ln cap="flat" cmpd="sng" w="9525">
            <a:solidFill>
              <a:srgbClr val="993365"/>
            </a:solidFill>
            <a:prstDash val="solid"/>
            <a:round/>
            <a:headEnd len="sm" w="sm" type="none"/>
            <a:tailEnd len="sm" w="sm" type="none"/>
          </a:ln>
        </p:spPr>
      </p:cxnSp>
      <p:pic>
        <p:nvPicPr>
          <p:cNvPr descr="Circle with left arrow" id="223" name="Google Shape;223;p85"/>
          <p:cNvPicPr preferRelativeResize="0"/>
          <p:nvPr/>
        </p:nvPicPr>
        <p:blipFill rotWithShape="1">
          <a:blip r:embed="rId3">
            <a:alphaModFix/>
          </a:blip>
          <a:srcRect b="0" l="0" r="0" t="0"/>
          <a:stretch/>
        </p:blipFill>
        <p:spPr>
          <a:xfrm rot="10800000">
            <a:off x="556213" y="2943868"/>
            <a:ext cx="755896" cy="75589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9"/>
          <p:cNvSpPr/>
          <p:nvPr/>
        </p:nvSpPr>
        <p:spPr>
          <a:xfrm>
            <a:off x="-394225" y="3262125"/>
            <a:ext cx="2283900" cy="2346600"/>
          </a:xfrm>
          <a:prstGeom prst="ellipse">
            <a:avLst/>
          </a:prstGeom>
          <a:gradFill>
            <a:gsLst>
              <a:gs pos="0">
                <a:srgbClr val="F9D380"/>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9"/>
          <p:cNvSpPr/>
          <p:nvPr/>
        </p:nvSpPr>
        <p:spPr>
          <a:xfrm>
            <a:off x="7023700" y="-515325"/>
            <a:ext cx="2283900" cy="2346600"/>
          </a:xfrm>
          <a:prstGeom prst="ellipse">
            <a:avLst/>
          </a:prstGeom>
          <a:gradFill>
            <a:gsLst>
              <a:gs pos="0">
                <a:srgbClr val="272324"/>
              </a:gs>
              <a:gs pos="100000">
                <a:srgbClr val="737373"/>
              </a:gs>
            </a:gsLst>
            <a:lin ang="5400012" scaled="0"/>
          </a:gra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9"/>
          <p:cNvSpPr/>
          <p:nvPr/>
        </p:nvSpPr>
        <p:spPr>
          <a:xfrm>
            <a:off x="379500" y="336750"/>
            <a:ext cx="8385000" cy="4470000"/>
          </a:xfrm>
          <a:prstGeom prst="rect">
            <a:avLst/>
          </a:prstGeom>
          <a:noFill/>
          <a:ln cap="flat" cmpd="sng" w="19050">
            <a:solidFill>
              <a:srgbClr val="4C11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9"/>
          <p:cNvSpPr txBox="1"/>
          <p:nvPr>
            <p:ph type="title"/>
          </p:nvPr>
        </p:nvSpPr>
        <p:spPr>
          <a:xfrm>
            <a:off x="311700" y="19984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rgbClr val="993365"/>
                </a:solidFill>
                <a:latin typeface="Helvetica Neue"/>
                <a:ea typeface="Helvetica Neue"/>
                <a:cs typeface="Helvetica Neue"/>
                <a:sym typeface="Helvetica Neue"/>
              </a:rPr>
              <a:t>Session 8: </a:t>
            </a:r>
            <a:endParaRPr/>
          </a:p>
          <a:p>
            <a:pPr indent="0" lvl="0" marL="0" rtl="0" algn="ctr">
              <a:lnSpc>
                <a:spcPct val="100000"/>
              </a:lnSpc>
              <a:spcBef>
                <a:spcPts val="0"/>
              </a:spcBef>
              <a:spcAft>
                <a:spcPts val="0"/>
              </a:spcAft>
              <a:buSzPts val="3600"/>
              <a:buNone/>
            </a:pPr>
            <a:r>
              <a:t/>
            </a:r>
            <a:endParaRPr b="1">
              <a:solidFill>
                <a:srgbClr val="FFFFFF"/>
              </a:solidFill>
              <a:highlight>
                <a:srgbClr val="4C1130"/>
              </a:highlight>
              <a:latin typeface="Open Sans"/>
              <a:ea typeface="Open Sans"/>
              <a:cs typeface="Open Sans"/>
              <a:sym typeface="Open Sans"/>
            </a:endParaRPr>
          </a:p>
        </p:txBody>
      </p:sp>
      <p:sp>
        <p:nvSpPr>
          <p:cNvPr id="232" name="Google Shape;232;p19"/>
          <p:cNvSpPr txBox="1"/>
          <p:nvPr/>
        </p:nvSpPr>
        <p:spPr>
          <a:xfrm>
            <a:off x="662550" y="2419350"/>
            <a:ext cx="7818900" cy="496500"/>
          </a:xfrm>
          <a:prstGeom prst="rect">
            <a:avLst/>
          </a:prstGeom>
          <a:solidFill>
            <a:srgbClr val="9933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Helvetica Neue"/>
                <a:ea typeface="Helvetica Neue"/>
                <a:cs typeface="Helvetica Neue"/>
                <a:sym typeface="Helvetica Neue"/>
              </a:rPr>
              <a:t>Understanding a Rights-Based Approach to Gender Equality</a:t>
            </a:r>
            <a:endParaRPr b="0" i="0" sz="6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86"/>
          <p:cNvSpPr/>
          <p:nvPr/>
        </p:nvSpPr>
        <p:spPr>
          <a:xfrm>
            <a:off x="0" y="0"/>
            <a:ext cx="3063300" cy="5139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9E0B0F"/>
              </a:highlight>
              <a:latin typeface="Arial"/>
              <a:ea typeface="Arial"/>
              <a:cs typeface="Arial"/>
              <a:sym typeface="Arial"/>
            </a:endParaRPr>
          </a:p>
        </p:txBody>
      </p:sp>
      <p:pic>
        <p:nvPicPr>
          <p:cNvPr id="238" name="Google Shape;238;p86"/>
          <p:cNvPicPr preferRelativeResize="0"/>
          <p:nvPr/>
        </p:nvPicPr>
        <p:blipFill rotWithShape="1">
          <a:blip r:embed="rId3">
            <a:alphaModFix/>
          </a:blip>
          <a:srcRect b="0" l="0" r="0" t="0"/>
          <a:stretch/>
        </p:blipFill>
        <p:spPr>
          <a:xfrm>
            <a:off x="1877440" y="2493930"/>
            <a:ext cx="994311" cy="994313"/>
          </a:xfrm>
          <a:prstGeom prst="rect">
            <a:avLst/>
          </a:prstGeom>
          <a:noFill/>
          <a:ln>
            <a:noFill/>
          </a:ln>
        </p:spPr>
      </p:pic>
      <p:sp>
        <p:nvSpPr>
          <p:cNvPr id="239" name="Google Shape;239;p86"/>
          <p:cNvSpPr txBox="1"/>
          <p:nvPr>
            <p:ph type="title"/>
          </p:nvPr>
        </p:nvSpPr>
        <p:spPr>
          <a:xfrm>
            <a:off x="389426" y="346015"/>
            <a:ext cx="5691276" cy="994313"/>
          </a:xfrm>
          <a:prstGeom prst="rect">
            <a:avLst/>
          </a:prstGeom>
          <a:noFill/>
          <a:ln cap="flat" cmpd="sng" w="28575">
            <a:solidFill>
              <a:srgbClr val="B5CB8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4000">
                <a:solidFill>
                  <a:schemeClr val="lt1"/>
                </a:solidFill>
                <a:latin typeface="Helvetica Neue"/>
                <a:ea typeface="Helvetica Neue"/>
                <a:cs typeface="Helvetica Neue"/>
                <a:sym typeface="Helvetica Neue"/>
              </a:rPr>
              <a:t>Learning</a:t>
            </a:r>
            <a:r>
              <a:rPr lang="en" sz="4000">
                <a:solidFill>
                  <a:srgbClr val="272324"/>
                </a:solidFill>
                <a:latin typeface="Helvetica Neue"/>
                <a:ea typeface="Helvetica Neue"/>
                <a:cs typeface="Helvetica Neue"/>
                <a:sym typeface="Helvetica Neue"/>
              </a:rPr>
              <a:t> </a:t>
            </a:r>
            <a:r>
              <a:rPr lang="en" sz="4000">
                <a:solidFill>
                  <a:srgbClr val="63763E"/>
                </a:solidFill>
                <a:latin typeface="Helvetica Neue"/>
                <a:ea typeface="Helvetica Neue"/>
                <a:cs typeface="Helvetica Neue"/>
                <a:sym typeface="Helvetica Neue"/>
              </a:rPr>
              <a:t>Objectives</a:t>
            </a:r>
            <a:endParaRPr/>
          </a:p>
        </p:txBody>
      </p:sp>
      <p:sp>
        <p:nvSpPr>
          <p:cNvPr id="240" name="Google Shape;240;p86"/>
          <p:cNvSpPr txBox="1"/>
          <p:nvPr/>
        </p:nvSpPr>
        <p:spPr>
          <a:xfrm>
            <a:off x="3339916" y="2493930"/>
            <a:ext cx="4959693" cy="11088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Tahoma"/>
                <a:ea typeface="Tahoma"/>
                <a:cs typeface="Tahoma"/>
                <a:sym typeface="Tahoma"/>
              </a:rPr>
              <a:t>To have a strong understanding of what is meant by a ‘rights-based approach’ and an ‘instrumentalist approach’.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87"/>
          <p:cNvSpPr/>
          <p:nvPr/>
        </p:nvSpPr>
        <p:spPr>
          <a:xfrm>
            <a:off x="6947500" y="-515325"/>
            <a:ext cx="2283900" cy="23466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87"/>
          <p:cNvSpPr txBox="1"/>
          <p:nvPr>
            <p:ph type="title"/>
          </p:nvPr>
        </p:nvSpPr>
        <p:spPr>
          <a:xfrm>
            <a:off x="6082875" y="445025"/>
            <a:ext cx="2699400" cy="572700"/>
          </a:xfrm>
          <a:prstGeom prst="rect">
            <a:avLst/>
          </a:prstGeom>
          <a:noFill/>
          <a:ln cap="flat" cmpd="sng" w="19050">
            <a:solidFill>
              <a:srgbClr val="993365"/>
            </a:solidFill>
            <a:prstDash val="solid"/>
            <a:round/>
            <a:headEnd len="sm" w="sm" type="none"/>
            <a:tailEnd len="sm" w="sm" type="none"/>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sz="3000">
                <a:solidFill>
                  <a:srgbClr val="3A4888"/>
                </a:solidFill>
                <a:latin typeface="Proxima Nova"/>
                <a:ea typeface="Proxima Nova"/>
                <a:cs typeface="Proxima Nova"/>
                <a:sym typeface="Proxima Nova"/>
              </a:rPr>
              <a:t>Key</a:t>
            </a:r>
            <a:r>
              <a:rPr lang="en" sz="3000">
                <a:latin typeface="Proxima Nova"/>
                <a:ea typeface="Proxima Nova"/>
                <a:cs typeface="Proxima Nova"/>
                <a:sym typeface="Proxima Nova"/>
              </a:rPr>
              <a:t> </a:t>
            </a:r>
            <a:r>
              <a:rPr lang="en" sz="3000">
                <a:solidFill>
                  <a:srgbClr val="FFFFFF"/>
                </a:solidFill>
                <a:latin typeface="Proxima Nova"/>
                <a:ea typeface="Proxima Nova"/>
                <a:cs typeface="Proxima Nova"/>
                <a:sym typeface="Proxima Nova"/>
              </a:rPr>
              <a:t>Messages</a:t>
            </a:r>
            <a:endParaRPr sz="3000">
              <a:solidFill>
                <a:srgbClr val="FFFFFF"/>
              </a:solidFill>
              <a:latin typeface="Proxima Nova"/>
              <a:ea typeface="Proxima Nova"/>
              <a:cs typeface="Proxima Nova"/>
              <a:sym typeface="Proxima Nova"/>
            </a:endParaRPr>
          </a:p>
        </p:txBody>
      </p:sp>
      <p:cxnSp>
        <p:nvCxnSpPr>
          <p:cNvPr id="247" name="Google Shape;247;p87"/>
          <p:cNvCxnSpPr/>
          <p:nvPr/>
        </p:nvCxnSpPr>
        <p:spPr>
          <a:xfrm flipH="1" rot="10800000">
            <a:off x="0" y="772250"/>
            <a:ext cx="6044100" cy="6900"/>
          </a:xfrm>
          <a:prstGeom prst="straightConnector1">
            <a:avLst/>
          </a:prstGeom>
          <a:noFill/>
          <a:ln cap="flat" cmpd="sng" w="38100">
            <a:solidFill>
              <a:srgbClr val="993365"/>
            </a:solidFill>
            <a:prstDash val="solid"/>
            <a:round/>
            <a:headEnd len="sm" w="sm" type="none"/>
            <a:tailEnd len="sm" w="sm" type="none"/>
          </a:ln>
        </p:spPr>
      </p:cxnSp>
      <p:pic>
        <p:nvPicPr>
          <p:cNvPr descr="Badge Tick1" id="248" name="Google Shape;248;p87"/>
          <p:cNvPicPr preferRelativeResize="0"/>
          <p:nvPr/>
        </p:nvPicPr>
        <p:blipFill rotWithShape="1">
          <a:blip r:embed="rId3">
            <a:alphaModFix/>
          </a:blip>
          <a:srcRect b="0" l="0" r="0" t="0"/>
          <a:stretch/>
        </p:blipFill>
        <p:spPr>
          <a:xfrm>
            <a:off x="430683" y="1808071"/>
            <a:ext cx="763679" cy="763679"/>
          </a:xfrm>
          <a:prstGeom prst="rect">
            <a:avLst/>
          </a:prstGeom>
          <a:noFill/>
          <a:ln>
            <a:noFill/>
          </a:ln>
        </p:spPr>
      </p:pic>
      <p:pic>
        <p:nvPicPr>
          <p:cNvPr descr="Badge Tick1" id="249" name="Google Shape;249;p87"/>
          <p:cNvPicPr preferRelativeResize="0"/>
          <p:nvPr/>
        </p:nvPicPr>
        <p:blipFill rotWithShape="1">
          <a:blip r:embed="rId3">
            <a:alphaModFix/>
          </a:blip>
          <a:srcRect b="0" l="0" r="0" t="0"/>
          <a:stretch/>
        </p:blipFill>
        <p:spPr>
          <a:xfrm>
            <a:off x="430682" y="3065964"/>
            <a:ext cx="763679" cy="763679"/>
          </a:xfrm>
          <a:prstGeom prst="rect">
            <a:avLst/>
          </a:prstGeom>
          <a:noFill/>
          <a:ln>
            <a:noFill/>
          </a:ln>
        </p:spPr>
      </p:pic>
      <p:graphicFrame>
        <p:nvGraphicFramePr>
          <p:cNvPr id="250" name="Google Shape;250;p87"/>
          <p:cNvGraphicFramePr/>
          <p:nvPr/>
        </p:nvGraphicFramePr>
        <p:xfrm>
          <a:off x="451430" y="1618345"/>
          <a:ext cx="3000000" cy="3000000"/>
        </p:xfrm>
        <a:graphic>
          <a:graphicData uri="http://schemas.openxmlformats.org/drawingml/2006/table">
            <a:tbl>
              <a:tblPr>
                <a:noFill/>
                <a:tableStyleId>{23D12E3D-5F4F-45B3-B723-6F3C3F4F0884}</a:tableStyleId>
              </a:tblPr>
              <a:tblGrid>
                <a:gridCol w="748000"/>
                <a:gridCol w="6491000"/>
              </a:tblGrid>
              <a:tr h="381000">
                <a:tc>
                  <a:txBody>
                    <a:bodyPr/>
                    <a:lstStyle/>
                    <a:p>
                      <a:pPr indent="0" lvl="0" marL="0" marR="0" rtl="0" algn="l">
                        <a:lnSpc>
                          <a:spcPct val="100000"/>
                        </a:lnSpc>
                        <a:spcBef>
                          <a:spcPts val="0"/>
                        </a:spcBef>
                        <a:spcAft>
                          <a:spcPts val="0"/>
                        </a:spcAft>
                        <a:buClr>
                          <a:schemeClr val="dk1"/>
                        </a:buClr>
                        <a:buSzPts val="1100"/>
                        <a:buFont typeface="Arial"/>
                        <a:buNone/>
                      </a:pPr>
                      <a:r>
                        <a:t/>
                      </a:r>
                      <a:endParaRPr sz="1400" u="none" cap="none" strike="noStrike">
                        <a:latin typeface="Tahoma"/>
                        <a:ea typeface="Tahoma"/>
                        <a:cs typeface="Tahoma"/>
                        <a:sym typeface="Tahom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8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latin typeface="Tahoma"/>
                          <a:ea typeface="Tahoma"/>
                          <a:cs typeface="Tahoma"/>
                          <a:sym typeface="Tahoma"/>
                        </a:rPr>
                        <a:t>Gender transformative programming should always reflect a rights-based approach; but we must also understand the instrumentalist rationale for gender equality programming.</a:t>
                      </a:r>
                      <a:endParaRPr sz="14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400" u="none" cap="none" strike="noStrike">
                        <a:solidFill>
                          <a:schemeClr val="dk1"/>
                        </a:solidFill>
                        <a:latin typeface="Tahoma"/>
                        <a:ea typeface="Tahoma"/>
                        <a:cs typeface="Tahoma"/>
                        <a:sym typeface="Tahom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chemeClr val="dk1"/>
                        </a:buClr>
                        <a:buSzPts val="1100"/>
                        <a:buFont typeface="Arial"/>
                        <a:buNone/>
                      </a:pPr>
                      <a:r>
                        <a:t/>
                      </a:r>
                      <a:endParaRPr sz="1400" u="none" cap="none" strike="noStrike">
                        <a:latin typeface="Tahoma"/>
                        <a:ea typeface="Tahoma"/>
                        <a:cs typeface="Tahoma"/>
                        <a:sym typeface="Tahom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8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latin typeface="Tahoma"/>
                          <a:ea typeface="Tahoma"/>
                          <a:cs typeface="Tahoma"/>
                          <a:sym typeface="Tahoma"/>
                        </a:rPr>
                        <a:t>A human rights based approach to programming demands that human rights are the core rationale for any intervention, but it also demands that human rights principles guide all stages of implementation.</a:t>
                      </a:r>
                      <a:endParaRPr sz="14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400" u="none" cap="none" strike="noStrike">
                        <a:solidFill>
                          <a:schemeClr val="dk1"/>
                        </a:solidFill>
                        <a:latin typeface="Tahoma"/>
                        <a:ea typeface="Tahoma"/>
                        <a:cs typeface="Tahoma"/>
                        <a:sym typeface="Tahom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3"/>
          <p:cNvSpPr/>
          <p:nvPr/>
        </p:nvSpPr>
        <p:spPr>
          <a:xfrm>
            <a:off x="0" y="9939"/>
            <a:ext cx="4203900" cy="51435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9E0B0F"/>
              </a:highlight>
              <a:latin typeface="Arial"/>
              <a:ea typeface="Arial"/>
              <a:cs typeface="Arial"/>
              <a:sym typeface="Arial"/>
            </a:endParaRPr>
          </a:p>
        </p:txBody>
      </p:sp>
      <p:sp>
        <p:nvSpPr>
          <p:cNvPr id="256" name="Google Shape;256;p23"/>
          <p:cNvSpPr txBox="1"/>
          <p:nvPr>
            <p:ph type="title"/>
          </p:nvPr>
        </p:nvSpPr>
        <p:spPr>
          <a:xfrm>
            <a:off x="135300" y="2134075"/>
            <a:ext cx="3933300" cy="1533464"/>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3700">
                <a:solidFill>
                  <a:srgbClr val="FFFFFF"/>
                </a:solidFill>
                <a:latin typeface="Helvetica Neue"/>
                <a:ea typeface="Helvetica Neue"/>
                <a:cs typeface="Helvetica Neue"/>
                <a:sym typeface="Helvetica Neue"/>
              </a:rPr>
              <a:t>A Human Rights-Based Approach</a:t>
            </a:r>
            <a:endParaRPr/>
          </a:p>
        </p:txBody>
      </p:sp>
      <p:sp>
        <p:nvSpPr>
          <p:cNvPr id="257" name="Google Shape;257;p23"/>
          <p:cNvSpPr/>
          <p:nvPr/>
        </p:nvSpPr>
        <p:spPr>
          <a:xfrm>
            <a:off x="4418975" y="302550"/>
            <a:ext cx="4363200" cy="4028700"/>
          </a:xfrm>
          <a:prstGeom prst="ellipse">
            <a:avLst/>
          </a:prstGeom>
          <a:noFill/>
          <a:ln cap="flat" cmpd="sng" w="28575">
            <a:solidFill>
              <a:srgbClr val="3A4888"/>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marR="0" rtl="0" algn="l">
              <a:lnSpc>
                <a:spcPct val="114000"/>
              </a:lnSpc>
              <a:spcBef>
                <a:spcPts val="1200"/>
              </a:spcBef>
              <a:spcAft>
                <a:spcPts val="1200"/>
              </a:spcAft>
              <a:buClr>
                <a:schemeClr val="dk1"/>
              </a:buClr>
              <a:buSzPts val="1100"/>
              <a:buFont typeface="Arial"/>
              <a:buNone/>
            </a:pPr>
            <a:r>
              <a:t/>
            </a:r>
            <a:endParaRPr b="0" i="0" sz="1900" u="none" cap="none" strike="noStrike">
              <a:solidFill>
                <a:schemeClr val="dk1"/>
              </a:solidFill>
              <a:latin typeface="Open Sans"/>
              <a:ea typeface="Open Sans"/>
              <a:cs typeface="Open Sans"/>
              <a:sym typeface="Open Sans"/>
            </a:endParaRPr>
          </a:p>
        </p:txBody>
      </p:sp>
      <p:sp>
        <p:nvSpPr>
          <p:cNvPr id="258" name="Google Shape;258;p23"/>
          <p:cNvSpPr/>
          <p:nvPr/>
        </p:nvSpPr>
        <p:spPr>
          <a:xfrm>
            <a:off x="6028975" y="3758075"/>
            <a:ext cx="1206900" cy="1206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3"/>
          <p:cNvSpPr txBox="1"/>
          <p:nvPr/>
        </p:nvSpPr>
        <p:spPr>
          <a:xfrm>
            <a:off x="4850021" y="1091275"/>
            <a:ext cx="3830700" cy="26583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chemeClr val="dk1"/>
              </a:buClr>
              <a:buSzPts val="1100"/>
              <a:buFont typeface="Arial"/>
              <a:buNone/>
            </a:pPr>
            <a:r>
              <a:rPr b="0" i="0" lang="en" sz="1200" u="none" cap="none" strike="noStrike">
                <a:solidFill>
                  <a:schemeClr val="dk1"/>
                </a:solidFill>
                <a:latin typeface="Tahoma"/>
                <a:ea typeface="Tahoma"/>
                <a:cs typeface="Tahoma"/>
                <a:sym typeface="Tahoma"/>
              </a:rPr>
              <a:t>“</a:t>
            </a:r>
            <a:r>
              <a:rPr b="0" i="1" lang="en" sz="1200" u="none" cap="none" strike="noStrike">
                <a:solidFill>
                  <a:schemeClr val="dk1"/>
                </a:solidFill>
                <a:latin typeface="Tahoma"/>
                <a:ea typeface="Tahoma"/>
                <a:cs typeface="Tahoma"/>
                <a:sym typeface="Tahoma"/>
              </a:rPr>
              <a:t>A human rights-based approach is a conceptual framework for the process of human development that is normatively based on international human rights standards and operationally directed to promoting and protecting human rights. It seeks to </a:t>
            </a:r>
            <a:r>
              <a:rPr b="1" i="1" lang="en" sz="1200" u="none" cap="none" strike="noStrike">
                <a:solidFill>
                  <a:schemeClr val="dk1"/>
                </a:solidFill>
                <a:latin typeface="Tahoma"/>
                <a:ea typeface="Tahoma"/>
                <a:cs typeface="Tahoma"/>
                <a:sym typeface="Tahoma"/>
              </a:rPr>
              <a:t>analyse inequalities which lie at the heart of development problems and redress discriminatory practices and unjust distributions of power </a:t>
            </a:r>
            <a:r>
              <a:rPr b="0" i="1" lang="en" sz="1200" u="none" cap="none" strike="noStrike">
                <a:solidFill>
                  <a:schemeClr val="dk1"/>
                </a:solidFill>
                <a:latin typeface="Tahoma"/>
                <a:ea typeface="Tahoma"/>
                <a:cs typeface="Tahoma"/>
                <a:sym typeface="Tahoma"/>
              </a:rPr>
              <a:t>that impede development progress</a:t>
            </a:r>
            <a:r>
              <a:rPr b="0" i="0" lang="en" sz="1200" u="none" cap="none" strike="noStrike">
                <a:solidFill>
                  <a:schemeClr val="dk1"/>
                </a:solidFill>
                <a:latin typeface="Tahoma"/>
                <a:ea typeface="Tahoma"/>
                <a:cs typeface="Tahoma"/>
                <a:sym typeface="Tahoma"/>
              </a:rPr>
              <a:t>.” – </a:t>
            </a:r>
            <a:r>
              <a:rPr b="0" i="0" lang="en" sz="1050" u="none" cap="none" strike="noStrike">
                <a:solidFill>
                  <a:schemeClr val="dk1"/>
                </a:solidFill>
                <a:latin typeface="Tahoma"/>
                <a:ea typeface="Tahoma"/>
                <a:cs typeface="Tahoma"/>
                <a:sym typeface="Tahoma"/>
              </a:rPr>
              <a:t>FAQ on HRBA, OHCHR, pg 16</a:t>
            </a:r>
            <a:endParaRPr b="0" i="0" sz="800" u="none" cap="none" strike="noStrike">
              <a:solidFill>
                <a:srgbClr val="000000"/>
              </a:solidFill>
              <a:latin typeface="Tahoma"/>
              <a:ea typeface="Tahoma"/>
              <a:cs typeface="Tahoma"/>
              <a:sym typeface="Tahoma"/>
            </a:endParaRPr>
          </a:p>
        </p:txBody>
      </p:sp>
      <p:pic>
        <p:nvPicPr>
          <p:cNvPr descr="Open quotation mark" id="260" name="Google Shape;260;p23"/>
          <p:cNvPicPr preferRelativeResize="0"/>
          <p:nvPr/>
        </p:nvPicPr>
        <p:blipFill rotWithShape="1">
          <a:blip r:embed="rId3">
            <a:alphaModFix/>
          </a:blip>
          <a:srcRect b="0" l="0" r="0" t="0"/>
          <a:stretch/>
        </p:blipFill>
        <p:spPr>
          <a:xfrm rot="10800000">
            <a:off x="5639345" y="3338195"/>
            <a:ext cx="1986159" cy="1986159"/>
          </a:xfrm>
          <a:prstGeom prst="rect">
            <a:avLst/>
          </a:prstGeom>
          <a:noFill/>
          <a:ln>
            <a:noFill/>
          </a:ln>
        </p:spPr>
      </p:pic>
      <p:pic>
        <p:nvPicPr>
          <p:cNvPr descr="Open book" id="261" name="Google Shape;261;p23"/>
          <p:cNvPicPr preferRelativeResize="0"/>
          <p:nvPr/>
        </p:nvPicPr>
        <p:blipFill rotWithShape="1">
          <a:blip r:embed="rId4">
            <a:alphaModFix/>
          </a:blip>
          <a:srcRect b="0" l="0" r="0" t="0"/>
          <a:stretch/>
        </p:blipFill>
        <p:spPr>
          <a:xfrm>
            <a:off x="1098520" y="477654"/>
            <a:ext cx="1867711" cy="1867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3365"/>
        </a:solidFill>
      </p:bgPr>
    </p:bg>
    <p:spTree>
      <p:nvGrpSpPr>
        <p:cNvPr id="60" name="Shape 60"/>
        <p:cNvGrpSpPr/>
        <p:nvPr/>
      </p:nvGrpSpPr>
      <p:grpSpPr>
        <a:xfrm>
          <a:off x="0" y="0"/>
          <a:ext cx="0" cy="0"/>
          <a:chOff x="0" y="0"/>
          <a:chExt cx="0" cy="0"/>
        </a:xfrm>
      </p:grpSpPr>
      <p:pic>
        <p:nvPicPr>
          <p:cNvPr id="61" name="Google Shape;61;p9"/>
          <p:cNvPicPr preferRelativeResize="0"/>
          <p:nvPr/>
        </p:nvPicPr>
        <p:blipFill rotWithShape="1">
          <a:blip r:embed="rId3">
            <a:alphaModFix amt="10000"/>
          </a:blip>
          <a:srcRect b="0" l="0" r="0" t="0"/>
          <a:stretch/>
        </p:blipFill>
        <p:spPr>
          <a:xfrm>
            <a:off x="4533925" y="318550"/>
            <a:ext cx="4442700" cy="4442700"/>
          </a:xfrm>
          <a:prstGeom prst="rect">
            <a:avLst/>
          </a:prstGeom>
          <a:noFill/>
          <a:ln>
            <a:noFill/>
          </a:ln>
        </p:spPr>
      </p:pic>
      <p:sp>
        <p:nvSpPr>
          <p:cNvPr id="62" name="Google Shape;62;p9"/>
          <p:cNvSpPr txBox="1"/>
          <p:nvPr/>
        </p:nvSpPr>
        <p:spPr>
          <a:xfrm>
            <a:off x="351163" y="3605715"/>
            <a:ext cx="2551118" cy="5256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rgbClr val="FFFFFF"/>
                </a:solidFill>
                <a:latin typeface="Tahoma"/>
                <a:ea typeface="Tahoma"/>
                <a:cs typeface="Tahoma"/>
                <a:sym typeface="Tahoma"/>
              </a:rPr>
              <a:t>MODULE 2</a:t>
            </a:r>
            <a:endParaRPr b="1" i="0" sz="2800" u="none" cap="none" strike="noStrike">
              <a:solidFill>
                <a:srgbClr val="FFFFFF"/>
              </a:solidFill>
              <a:latin typeface="Tahoma"/>
              <a:ea typeface="Tahoma"/>
              <a:cs typeface="Tahoma"/>
              <a:sym typeface="Tahoma"/>
            </a:endParaRPr>
          </a:p>
        </p:txBody>
      </p:sp>
      <p:sp>
        <p:nvSpPr>
          <p:cNvPr id="63" name="Google Shape;63;p9"/>
          <p:cNvSpPr txBox="1"/>
          <p:nvPr/>
        </p:nvSpPr>
        <p:spPr>
          <a:xfrm>
            <a:off x="255152" y="1947415"/>
            <a:ext cx="8554798" cy="15885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5200"/>
              <a:buFont typeface="Arial"/>
              <a:buNone/>
            </a:pPr>
            <a:r>
              <a:rPr b="1" i="0" lang="en" sz="5500" u="none" cap="none" strike="noStrike">
                <a:solidFill>
                  <a:schemeClr val="lt1"/>
                </a:solidFill>
                <a:latin typeface="Helvetica Neue"/>
                <a:ea typeface="Helvetica Neue"/>
                <a:cs typeface="Helvetica Neue"/>
                <a:sym typeface="Helvetica Neue"/>
              </a:rPr>
              <a:t>Elements of Gender Transformative Programming</a:t>
            </a:r>
            <a:endParaRPr b="0" i="0" sz="1400" u="none" cap="none" strike="noStrike">
              <a:solidFill>
                <a:srgbClr val="000000"/>
              </a:solidFill>
              <a:latin typeface="Arial"/>
              <a:ea typeface="Arial"/>
              <a:cs typeface="Arial"/>
              <a:sym typeface="Arial"/>
            </a:endParaRPr>
          </a:p>
        </p:txBody>
      </p:sp>
      <p:cxnSp>
        <p:nvCxnSpPr>
          <p:cNvPr id="64" name="Google Shape;64;p9"/>
          <p:cNvCxnSpPr/>
          <p:nvPr/>
        </p:nvCxnSpPr>
        <p:spPr>
          <a:xfrm>
            <a:off x="255150" y="3445565"/>
            <a:ext cx="8299500" cy="13500"/>
          </a:xfrm>
          <a:prstGeom prst="straightConnector1">
            <a:avLst/>
          </a:prstGeom>
          <a:noFill/>
          <a:ln cap="flat" cmpd="sng" w="38100">
            <a:solidFill>
              <a:srgbClr val="F9D380"/>
            </a:solidFill>
            <a:prstDash val="solid"/>
            <a:round/>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4"/>
          <p:cNvSpPr/>
          <p:nvPr/>
        </p:nvSpPr>
        <p:spPr>
          <a:xfrm>
            <a:off x="-2653752" y="-400050"/>
            <a:ext cx="5943600" cy="5943600"/>
          </a:xfrm>
          <a:prstGeom prst="ellipse">
            <a:avLst/>
          </a:prstGeom>
          <a:solidFill>
            <a:srgbClr val="3A4888"/>
          </a:solidFill>
          <a:ln cap="flat" cmpd="sng" w="19050">
            <a:solidFill>
              <a:srgbClr val="99336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4"/>
          <p:cNvSpPr txBox="1"/>
          <p:nvPr/>
        </p:nvSpPr>
        <p:spPr>
          <a:xfrm>
            <a:off x="3117014" y="122276"/>
            <a:ext cx="5672986" cy="1569087"/>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100"/>
              <a:buFont typeface="Arial"/>
              <a:buNone/>
            </a:pPr>
            <a:r>
              <a:rPr b="0" i="0" lang="en" sz="1100" u="none" cap="none" strike="noStrike">
                <a:solidFill>
                  <a:srgbClr val="000000"/>
                </a:solidFill>
                <a:latin typeface="Tahoma"/>
                <a:ea typeface="Tahoma"/>
                <a:cs typeface="Tahoma"/>
                <a:sym typeface="Tahoma"/>
              </a:rPr>
              <a:t>An </a:t>
            </a:r>
            <a:r>
              <a:rPr b="1" i="0" lang="en" sz="1100" u="none" cap="none" strike="noStrike">
                <a:solidFill>
                  <a:srgbClr val="993365"/>
                </a:solidFill>
                <a:latin typeface="Tahoma"/>
                <a:ea typeface="Tahoma"/>
                <a:cs typeface="Tahoma"/>
                <a:sym typeface="Tahoma"/>
              </a:rPr>
              <a:t>instrumentalist approach</a:t>
            </a:r>
            <a:r>
              <a:rPr b="0" i="0" lang="en" sz="1100" u="none" cap="none" strike="noStrike">
                <a:solidFill>
                  <a:srgbClr val="993365"/>
                </a:solidFill>
                <a:latin typeface="Tahoma"/>
                <a:ea typeface="Tahoma"/>
                <a:cs typeface="Tahoma"/>
                <a:sym typeface="Tahoma"/>
              </a:rPr>
              <a:t> </a:t>
            </a:r>
            <a:r>
              <a:rPr b="0" i="0" lang="en" sz="1100" u="none" cap="none" strike="noStrike">
                <a:solidFill>
                  <a:srgbClr val="000000"/>
                </a:solidFill>
                <a:latin typeface="Tahoma"/>
                <a:ea typeface="Tahoma"/>
                <a:cs typeface="Tahoma"/>
                <a:sym typeface="Tahoma"/>
              </a:rPr>
              <a:t>can be understood by asking: “</a:t>
            </a:r>
            <a:r>
              <a:rPr b="0" i="1" lang="en" sz="1100" u="none" cap="none" strike="noStrike">
                <a:solidFill>
                  <a:srgbClr val="000000"/>
                </a:solidFill>
                <a:latin typeface="Tahoma"/>
                <a:ea typeface="Tahoma"/>
                <a:cs typeface="Tahoma"/>
                <a:sym typeface="Tahoma"/>
              </a:rPr>
              <a:t>if this problem is solved, what additional external benefits will be seen by others (ie, community, economy, etc</a:t>
            </a:r>
            <a:r>
              <a:rPr b="0" i="0" lang="en" sz="1100" u="none" cap="none" strike="noStrike">
                <a:solidFill>
                  <a:srgbClr val="000000"/>
                </a:solidFill>
                <a:latin typeface="Tahoma"/>
                <a:ea typeface="Tahoma"/>
                <a:cs typeface="Tahoma"/>
                <a:sym typeface="Tahoma"/>
              </a:rPr>
              <a:t>)”? An instrumentalist approach to gender equality sees it as a </a:t>
            </a:r>
            <a:r>
              <a:rPr b="0" i="1" lang="en" sz="1100" u="none" cap="none" strike="noStrike">
                <a:solidFill>
                  <a:srgbClr val="000000"/>
                </a:solidFill>
                <a:latin typeface="Tahoma"/>
                <a:ea typeface="Tahoma"/>
                <a:cs typeface="Tahoma"/>
                <a:sym typeface="Tahoma"/>
              </a:rPr>
              <a:t>means</a:t>
            </a:r>
            <a:r>
              <a:rPr b="0" i="0" lang="en" sz="1100" u="none" cap="none" strike="noStrike">
                <a:solidFill>
                  <a:srgbClr val="000000"/>
                </a:solidFill>
                <a:latin typeface="Tahoma"/>
                <a:ea typeface="Tahoma"/>
                <a:cs typeface="Tahoma"/>
                <a:sym typeface="Tahoma"/>
              </a:rPr>
              <a:t> to the achievement of other goals, such as economic development or sustainable peace and security. An instrumentalist approach to gender equality has often been used to gain support from a wider constituency.</a:t>
            </a:r>
            <a:endParaRPr b="0" i="1" sz="1100" u="none" cap="none" strike="noStrike">
              <a:solidFill>
                <a:schemeClr val="dk1"/>
              </a:solidFill>
              <a:latin typeface="Tahoma"/>
              <a:ea typeface="Tahoma"/>
              <a:cs typeface="Tahoma"/>
              <a:sym typeface="Tahoma"/>
            </a:endParaRPr>
          </a:p>
        </p:txBody>
      </p:sp>
      <p:sp>
        <p:nvSpPr>
          <p:cNvPr id="268" name="Google Shape;268;p24"/>
          <p:cNvSpPr txBox="1"/>
          <p:nvPr/>
        </p:nvSpPr>
        <p:spPr>
          <a:xfrm>
            <a:off x="-427387" y="1928250"/>
            <a:ext cx="3618245" cy="12870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3400"/>
              <a:buFont typeface="Arial"/>
              <a:buNone/>
            </a:pPr>
            <a:r>
              <a:rPr b="0" i="0" lang="en" sz="3600" u="none" cap="none" strike="noStrike">
                <a:solidFill>
                  <a:srgbClr val="FFFFFF"/>
                </a:solidFill>
                <a:latin typeface="Helvetica Neue"/>
                <a:ea typeface="Helvetica Neue"/>
                <a:cs typeface="Helvetica Neue"/>
                <a:sym typeface="Helvetica Neue"/>
              </a:rPr>
              <a:t>Instrumentalist Approach</a:t>
            </a:r>
            <a:endParaRPr b="0" i="0" sz="1400" u="none" cap="none" strike="noStrike">
              <a:solidFill>
                <a:srgbClr val="000000"/>
              </a:solidFill>
              <a:latin typeface="Arial"/>
              <a:ea typeface="Arial"/>
              <a:cs typeface="Arial"/>
              <a:sym typeface="Arial"/>
            </a:endParaRPr>
          </a:p>
        </p:txBody>
      </p:sp>
      <p:sp>
        <p:nvSpPr>
          <p:cNvPr id="269" name="Google Shape;269;p24"/>
          <p:cNvSpPr txBox="1"/>
          <p:nvPr/>
        </p:nvSpPr>
        <p:spPr>
          <a:xfrm>
            <a:off x="3475875" y="1570798"/>
            <a:ext cx="5227200" cy="203400"/>
          </a:xfrm>
          <a:prstGeom prst="rect">
            <a:avLst/>
          </a:prstGeom>
          <a:solidFill>
            <a:srgbClr val="993365"/>
          </a:solidFill>
          <a:ln>
            <a:noFill/>
          </a:ln>
        </p:spPr>
        <p:txBody>
          <a:bodyPr anchorCtr="0" anchor="ctr" bIns="91425" lIns="91425" spcFirstLastPara="1" rIns="91425" wrap="square" tIns="91425">
            <a:noAutofit/>
          </a:bodyPr>
          <a:lstStyle/>
          <a:p>
            <a:pPr indent="0" lvl="0" marL="0" marR="0" rtl="0" algn="l">
              <a:lnSpc>
                <a:spcPct val="100000"/>
              </a:lnSpc>
              <a:spcBef>
                <a:spcPts val="1200"/>
              </a:spcBef>
              <a:spcAft>
                <a:spcPts val="1200"/>
              </a:spcAft>
              <a:buClr>
                <a:srgbClr val="000000"/>
              </a:buClr>
              <a:buSzPts val="1000"/>
              <a:buFont typeface="Arial"/>
              <a:buNone/>
            </a:pPr>
            <a:r>
              <a:rPr b="0" i="0" lang="en" sz="1000" u="none" cap="none" strike="noStrike">
                <a:solidFill>
                  <a:srgbClr val="FFFFFF"/>
                </a:solidFill>
                <a:latin typeface="Tahoma"/>
                <a:ea typeface="Tahoma"/>
                <a:cs typeface="Tahoma"/>
                <a:sym typeface="Tahoma"/>
              </a:rPr>
              <a:t>Examples:</a:t>
            </a:r>
            <a:endParaRPr b="0" i="0" sz="1400" u="none" cap="none" strike="noStrike">
              <a:solidFill>
                <a:srgbClr val="FFFFFF"/>
              </a:solidFill>
              <a:latin typeface="Tahoma"/>
              <a:ea typeface="Tahoma"/>
              <a:cs typeface="Tahoma"/>
              <a:sym typeface="Tahoma"/>
            </a:endParaRPr>
          </a:p>
        </p:txBody>
      </p:sp>
      <p:sp>
        <p:nvSpPr>
          <p:cNvPr id="270" name="Google Shape;270;p24"/>
          <p:cNvSpPr txBox="1"/>
          <p:nvPr/>
        </p:nvSpPr>
        <p:spPr>
          <a:xfrm>
            <a:off x="3475875" y="1775013"/>
            <a:ext cx="5246100" cy="40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Tahoma"/>
                <a:ea typeface="Tahoma"/>
                <a:cs typeface="Tahoma"/>
                <a:sym typeface="Tahoma"/>
              </a:rPr>
              <a:t>“When you educate a girl, national GDP increases by XX %”</a:t>
            </a:r>
            <a:endParaRPr b="0" i="0" sz="1000" u="none" cap="none" strike="noStrike">
              <a:solidFill>
                <a:srgbClr val="000000"/>
              </a:solidFill>
              <a:latin typeface="Tahoma"/>
              <a:ea typeface="Tahoma"/>
              <a:cs typeface="Tahoma"/>
              <a:sym typeface="Tahoma"/>
            </a:endParaRPr>
          </a:p>
        </p:txBody>
      </p:sp>
      <p:sp>
        <p:nvSpPr>
          <p:cNvPr id="271" name="Google Shape;271;p24"/>
          <p:cNvSpPr txBox="1"/>
          <p:nvPr/>
        </p:nvSpPr>
        <p:spPr>
          <a:xfrm>
            <a:off x="3475875" y="2767000"/>
            <a:ext cx="5246100" cy="4098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000"/>
              <a:buFont typeface="Arial"/>
              <a:buNone/>
            </a:pPr>
            <a:r>
              <a:rPr b="0" i="0" lang="en" sz="1000" u="none" cap="none" strike="noStrike">
                <a:solidFill>
                  <a:schemeClr val="dk1"/>
                </a:solidFill>
                <a:latin typeface="Tahoma"/>
                <a:ea typeface="Tahoma"/>
                <a:cs typeface="Tahoma"/>
                <a:sym typeface="Tahoma"/>
              </a:rPr>
              <a:t>“Maternal and infant mortality rates decrease when women have agency to make health-related decisions.”</a:t>
            </a:r>
            <a:endParaRPr b="0" i="0" sz="1000" u="none" cap="none" strike="noStrike">
              <a:solidFill>
                <a:srgbClr val="000000"/>
              </a:solidFill>
              <a:latin typeface="Tahoma"/>
              <a:ea typeface="Tahoma"/>
              <a:cs typeface="Tahoma"/>
              <a:sym typeface="Tahoma"/>
            </a:endParaRPr>
          </a:p>
        </p:txBody>
      </p:sp>
      <p:sp>
        <p:nvSpPr>
          <p:cNvPr id="272" name="Google Shape;272;p24"/>
          <p:cNvSpPr txBox="1"/>
          <p:nvPr/>
        </p:nvSpPr>
        <p:spPr>
          <a:xfrm>
            <a:off x="3475875" y="3758987"/>
            <a:ext cx="5246100" cy="244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000"/>
              <a:buFont typeface="Arial"/>
              <a:buNone/>
            </a:pPr>
            <a:r>
              <a:rPr b="0" i="0" lang="en" sz="1000" u="none" cap="none" strike="noStrike">
                <a:solidFill>
                  <a:schemeClr val="dk1"/>
                </a:solidFill>
                <a:latin typeface="Tahoma"/>
                <a:ea typeface="Tahoma"/>
                <a:cs typeface="Tahoma"/>
                <a:sym typeface="Tahoma"/>
              </a:rPr>
              <a:t>“When women can own and run businesses, the whole economy grows”</a:t>
            </a:r>
            <a:endParaRPr b="0" i="0" sz="1000" u="none" cap="none" strike="noStrike">
              <a:solidFill>
                <a:srgbClr val="000000"/>
              </a:solidFill>
              <a:latin typeface="Tahoma"/>
              <a:ea typeface="Tahoma"/>
              <a:cs typeface="Tahoma"/>
              <a:sym typeface="Tahoma"/>
            </a:endParaRPr>
          </a:p>
        </p:txBody>
      </p:sp>
      <p:sp>
        <p:nvSpPr>
          <p:cNvPr id="273" name="Google Shape;273;p24"/>
          <p:cNvSpPr txBox="1"/>
          <p:nvPr/>
        </p:nvSpPr>
        <p:spPr>
          <a:xfrm>
            <a:off x="3475875" y="4140075"/>
            <a:ext cx="5246100" cy="549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000"/>
              <a:buFont typeface="Arial"/>
              <a:buNone/>
            </a:pPr>
            <a:r>
              <a:rPr b="0" i="0" lang="en" sz="1000" u="none" cap="none" strike="noStrike">
                <a:solidFill>
                  <a:schemeClr val="dk1"/>
                </a:solidFill>
                <a:latin typeface="Tahoma"/>
                <a:ea typeface="Tahoma"/>
                <a:cs typeface="Tahoma"/>
                <a:sym typeface="Tahoma"/>
              </a:rPr>
              <a:t>“Sustainable peace is more achievable when women are active participants in discussions”</a:t>
            </a:r>
            <a:endParaRPr b="0" i="0" sz="1000" u="none" cap="none" strike="noStrike">
              <a:solidFill>
                <a:srgbClr val="000000"/>
              </a:solidFill>
              <a:latin typeface="Tahoma"/>
              <a:ea typeface="Tahoma"/>
              <a:cs typeface="Tahoma"/>
              <a:sym typeface="Tahoma"/>
            </a:endParaRPr>
          </a:p>
        </p:txBody>
      </p:sp>
      <p:sp>
        <p:nvSpPr>
          <p:cNvPr id="274" name="Google Shape;274;p24"/>
          <p:cNvSpPr txBox="1"/>
          <p:nvPr/>
        </p:nvSpPr>
        <p:spPr>
          <a:xfrm>
            <a:off x="3734100" y="2091373"/>
            <a:ext cx="4978500" cy="612000"/>
          </a:xfrm>
          <a:prstGeom prst="rect">
            <a:avLst/>
          </a:prstGeom>
          <a:noFill/>
          <a:ln cap="flat" cmpd="sng" w="9525">
            <a:solidFill>
              <a:srgbClr val="51153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000"/>
              <a:buFont typeface="Arial"/>
              <a:buNone/>
            </a:pPr>
            <a:r>
              <a:rPr b="0" i="1" lang="en" sz="1000" u="none" cap="none" strike="noStrike">
                <a:solidFill>
                  <a:srgbClr val="3A4888"/>
                </a:solidFill>
                <a:latin typeface="Tahoma"/>
                <a:ea typeface="Tahoma"/>
                <a:cs typeface="Tahoma"/>
                <a:sym typeface="Tahoma"/>
              </a:rPr>
              <a:t>When a girl’s right to education is fulfilled, the benefits can go beyond her as an individual and will contribute to the economic health of the whole community and country. </a:t>
            </a:r>
            <a:endParaRPr b="0" i="0" sz="1400" u="none" cap="none" strike="noStrike">
              <a:solidFill>
                <a:srgbClr val="000000"/>
              </a:solidFill>
              <a:latin typeface="Arial"/>
              <a:ea typeface="Arial"/>
              <a:cs typeface="Arial"/>
              <a:sym typeface="Arial"/>
            </a:endParaRPr>
          </a:p>
        </p:txBody>
      </p:sp>
      <p:sp>
        <p:nvSpPr>
          <p:cNvPr id="275" name="Google Shape;275;p24"/>
          <p:cNvSpPr txBox="1"/>
          <p:nvPr/>
        </p:nvSpPr>
        <p:spPr>
          <a:xfrm>
            <a:off x="3734100" y="3148088"/>
            <a:ext cx="5055900" cy="489300"/>
          </a:xfrm>
          <a:prstGeom prst="rect">
            <a:avLst/>
          </a:prstGeom>
          <a:noFill/>
          <a:ln cap="flat" cmpd="sng" w="9525">
            <a:solidFill>
              <a:srgbClr val="51153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000"/>
              <a:buFont typeface="Arial"/>
              <a:buNone/>
            </a:pPr>
            <a:r>
              <a:rPr b="0" i="1" lang="en" sz="1000" u="none" cap="none" strike="noStrike">
                <a:solidFill>
                  <a:srgbClr val="3A4888"/>
                </a:solidFill>
                <a:latin typeface="Tahoma"/>
                <a:ea typeface="Tahoma"/>
                <a:cs typeface="Tahoma"/>
                <a:sym typeface="Tahoma"/>
              </a:rPr>
              <a:t>Every woman has the right to make decisions related to her health. This builds agency and empowerment, and is also shown to reduce maternal and infant mortality rates.</a:t>
            </a:r>
            <a:endParaRPr b="0" i="0" sz="1000" u="none" cap="none" strike="noStrike">
              <a:solidFill>
                <a:srgbClr val="3A4888"/>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1000"/>
                                        <p:tgtEl>
                                          <p:spTgt spid="27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1000"/>
                                        <p:tgtEl>
                                          <p:spTgt spid="27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3365"/>
        </a:solidFill>
      </p:bgPr>
    </p:bg>
    <p:spTree>
      <p:nvGrpSpPr>
        <p:cNvPr id="279" name="Shape 279"/>
        <p:cNvGrpSpPr/>
        <p:nvPr/>
      </p:nvGrpSpPr>
      <p:grpSpPr>
        <a:xfrm>
          <a:off x="0" y="0"/>
          <a:ext cx="0" cy="0"/>
          <a:chOff x="0" y="0"/>
          <a:chExt cx="0" cy="0"/>
        </a:xfrm>
      </p:grpSpPr>
      <p:cxnSp>
        <p:nvCxnSpPr>
          <p:cNvPr id="280" name="Google Shape;280;p89"/>
          <p:cNvCxnSpPr/>
          <p:nvPr/>
        </p:nvCxnSpPr>
        <p:spPr>
          <a:xfrm>
            <a:off x="266425" y="971575"/>
            <a:ext cx="7764392" cy="0"/>
          </a:xfrm>
          <a:prstGeom prst="straightConnector1">
            <a:avLst/>
          </a:prstGeom>
          <a:noFill/>
          <a:ln cap="flat" cmpd="sng" w="38100">
            <a:solidFill>
              <a:schemeClr val="lt1"/>
            </a:solidFill>
            <a:prstDash val="solid"/>
            <a:round/>
            <a:headEnd len="sm" w="sm" type="none"/>
            <a:tailEnd len="sm" w="sm" type="none"/>
          </a:ln>
        </p:spPr>
      </p:cxnSp>
      <p:sp>
        <p:nvSpPr>
          <p:cNvPr id="281" name="Google Shape;281;p89"/>
          <p:cNvSpPr/>
          <p:nvPr/>
        </p:nvSpPr>
        <p:spPr>
          <a:xfrm>
            <a:off x="266425" y="379629"/>
            <a:ext cx="2099088" cy="486756"/>
          </a:xfrm>
          <a:prstGeom prst="rect">
            <a:avLst/>
          </a:prstGeom>
          <a:solidFill>
            <a:srgbClr val="3A4888"/>
          </a:solidFill>
          <a:ln cap="flat" cmpd="sng" w="25400">
            <a:solidFill>
              <a:srgbClr val="3A48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82" name="Google Shape;282;p89"/>
          <p:cNvSpPr txBox="1"/>
          <p:nvPr/>
        </p:nvSpPr>
        <p:spPr>
          <a:xfrm>
            <a:off x="272974" y="412074"/>
            <a:ext cx="116952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chemeClr val="lt1"/>
                </a:solidFill>
                <a:latin typeface="Helvetica Neue"/>
                <a:ea typeface="Helvetica Neue"/>
                <a:cs typeface="Helvetica Neue"/>
                <a:sym typeface="Helvetica Neue"/>
              </a:rPr>
              <a:t>Activity 8.1: </a:t>
            </a:r>
            <a:r>
              <a:rPr b="1" i="0" lang="en" sz="2000" u="none" cap="none" strike="noStrike">
                <a:solidFill>
                  <a:schemeClr val="lt1"/>
                </a:solidFill>
                <a:latin typeface="Helvetica Neue"/>
                <a:ea typeface="Helvetica Neue"/>
                <a:cs typeface="Helvetica Neue"/>
                <a:sym typeface="Helvetica Neue"/>
              </a:rPr>
              <a:t>Vote with your picture!</a:t>
            </a:r>
            <a:endParaRPr b="1" i="0" sz="2800" u="none" cap="none" strike="noStrike">
              <a:solidFill>
                <a:schemeClr val="lt1"/>
              </a:solidFill>
              <a:latin typeface="Helvetica Neue"/>
              <a:ea typeface="Helvetica Neue"/>
              <a:cs typeface="Helvetica Neue"/>
              <a:sym typeface="Helvetica Neue"/>
            </a:endParaRPr>
          </a:p>
        </p:txBody>
      </p:sp>
      <p:grpSp>
        <p:nvGrpSpPr>
          <p:cNvPr id="283" name="Google Shape;283;p89"/>
          <p:cNvGrpSpPr/>
          <p:nvPr/>
        </p:nvGrpSpPr>
        <p:grpSpPr>
          <a:xfrm>
            <a:off x="334237" y="1146436"/>
            <a:ext cx="914408" cy="926800"/>
            <a:chOff x="1549250" y="1659963"/>
            <a:chExt cx="685806" cy="695100"/>
          </a:xfrm>
        </p:grpSpPr>
        <p:sp>
          <p:nvSpPr>
            <p:cNvPr id="284" name="Google Shape;284;p89"/>
            <p:cNvSpPr/>
            <p:nvPr/>
          </p:nvSpPr>
          <p:spPr>
            <a:xfrm>
              <a:off x="1549256" y="16646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1</a:t>
              </a:r>
              <a:endParaRPr b="0" i="0" sz="4800" u="none" cap="none" strike="noStrike">
                <a:solidFill>
                  <a:srgbClr val="FFFFFF"/>
                </a:solidFill>
                <a:latin typeface="Tahoma"/>
                <a:ea typeface="Tahoma"/>
                <a:cs typeface="Tahoma"/>
                <a:sym typeface="Tahoma"/>
              </a:endParaRPr>
            </a:p>
          </p:txBody>
        </p:sp>
        <p:sp>
          <p:nvSpPr>
            <p:cNvPr id="285" name="Google Shape;285;p89"/>
            <p:cNvSpPr txBox="1"/>
            <p:nvPr/>
          </p:nvSpPr>
          <p:spPr>
            <a:xfrm rot="-5400000">
              <a:off x="1373000" y="183621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grpSp>
        <p:nvGrpSpPr>
          <p:cNvPr id="286" name="Google Shape;286;p89"/>
          <p:cNvGrpSpPr/>
          <p:nvPr/>
        </p:nvGrpSpPr>
        <p:grpSpPr>
          <a:xfrm>
            <a:off x="334245" y="2507396"/>
            <a:ext cx="914400" cy="938684"/>
            <a:chOff x="1549250" y="2434400"/>
            <a:chExt cx="685800" cy="704013"/>
          </a:xfrm>
        </p:grpSpPr>
        <p:sp>
          <p:nvSpPr>
            <p:cNvPr id="287" name="Google Shape;287;p89"/>
            <p:cNvSpPr/>
            <p:nvPr/>
          </p:nvSpPr>
          <p:spPr>
            <a:xfrm>
              <a:off x="1549250" y="24344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2</a:t>
              </a:r>
              <a:endParaRPr b="0" i="0" sz="4800" u="none" cap="none" strike="noStrike">
                <a:solidFill>
                  <a:srgbClr val="FFFFFF"/>
                </a:solidFill>
                <a:latin typeface="Tahoma"/>
                <a:ea typeface="Tahoma"/>
                <a:cs typeface="Tahoma"/>
                <a:sym typeface="Tahoma"/>
              </a:endParaRPr>
            </a:p>
          </p:txBody>
        </p:sp>
        <p:sp>
          <p:nvSpPr>
            <p:cNvPr id="288" name="Google Shape;288;p89"/>
            <p:cNvSpPr txBox="1"/>
            <p:nvPr/>
          </p:nvSpPr>
          <p:spPr>
            <a:xfrm rot="-5400000">
              <a:off x="1373000" y="261956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grpSp>
        <p:nvGrpSpPr>
          <p:cNvPr id="289" name="Google Shape;289;p89"/>
          <p:cNvGrpSpPr/>
          <p:nvPr/>
        </p:nvGrpSpPr>
        <p:grpSpPr>
          <a:xfrm>
            <a:off x="333837" y="3936598"/>
            <a:ext cx="914400" cy="938684"/>
            <a:chOff x="1549250" y="2434400"/>
            <a:chExt cx="685800" cy="704013"/>
          </a:xfrm>
        </p:grpSpPr>
        <p:sp>
          <p:nvSpPr>
            <p:cNvPr id="290" name="Google Shape;290;p89"/>
            <p:cNvSpPr/>
            <p:nvPr/>
          </p:nvSpPr>
          <p:spPr>
            <a:xfrm>
              <a:off x="1549250" y="24344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3</a:t>
              </a:r>
              <a:endParaRPr b="0" i="0" sz="4800" u="none" cap="none" strike="noStrike">
                <a:solidFill>
                  <a:srgbClr val="FFFFFF"/>
                </a:solidFill>
                <a:latin typeface="Tahoma"/>
                <a:ea typeface="Tahoma"/>
                <a:cs typeface="Tahoma"/>
                <a:sym typeface="Tahoma"/>
              </a:endParaRPr>
            </a:p>
          </p:txBody>
        </p:sp>
        <p:sp>
          <p:nvSpPr>
            <p:cNvPr id="291" name="Google Shape;291;p89"/>
            <p:cNvSpPr txBox="1"/>
            <p:nvPr/>
          </p:nvSpPr>
          <p:spPr>
            <a:xfrm rot="-5400000">
              <a:off x="1373000" y="261956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sp>
        <p:nvSpPr>
          <p:cNvPr id="292" name="Google Shape;292;p89"/>
          <p:cNvSpPr txBox="1"/>
          <p:nvPr/>
        </p:nvSpPr>
        <p:spPr>
          <a:xfrm>
            <a:off x="1437466" y="1132765"/>
            <a:ext cx="4094328" cy="954107"/>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Go to </a:t>
            </a:r>
            <a:r>
              <a:rPr b="1" i="0" lang="en" sz="1400" u="none" cap="none" strike="noStrike">
                <a:solidFill>
                  <a:schemeClr val="lt1"/>
                </a:solidFill>
                <a:latin typeface="Tahoma"/>
                <a:ea typeface="Tahoma"/>
                <a:cs typeface="Tahoma"/>
                <a:sym typeface="Tahoma"/>
              </a:rPr>
              <a:t>Activity 8.1 in your </a:t>
            </a:r>
            <a:r>
              <a:rPr b="0" i="0" lang="en" sz="1400" u="none" cap="none" strike="noStrike">
                <a:solidFill>
                  <a:schemeClr val="lt1"/>
                </a:solidFill>
                <a:latin typeface="Tahoma"/>
                <a:ea typeface="Tahoma"/>
                <a:cs typeface="Tahoma"/>
                <a:sym typeface="Tahoma"/>
              </a:rPr>
              <a:t>Participant Resource Package where you will find detailed activity instructions. Get 2 detached sheets of paper (preferably blank) and a dark maker.</a:t>
            </a:r>
            <a:endParaRPr b="0" i="0" sz="1400" u="none" cap="none" strike="noStrike">
              <a:solidFill>
                <a:srgbClr val="000000"/>
              </a:solidFill>
              <a:latin typeface="Arial"/>
              <a:ea typeface="Arial"/>
              <a:cs typeface="Arial"/>
              <a:sym typeface="Arial"/>
            </a:endParaRPr>
          </a:p>
        </p:txBody>
      </p:sp>
      <p:sp>
        <p:nvSpPr>
          <p:cNvPr id="293" name="Google Shape;293;p89"/>
          <p:cNvSpPr txBox="1"/>
          <p:nvPr/>
        </p:nvSpPr>
        <p:spPr>
          <a:xfrm>
            <a:off x="1437466" y="2375970"/>
            <a:ext cx="4094328" cy="1384995"/>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On one sheet of paper, draw an instrument of your choice. On another sheet of paper, draw a picture that signifies human rights.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Take 5 minutes to complete your drawings. Take this time to also stand/stretch/etc.</a:t>
            </a:r>
            <a:endParaRPr b="0" i="0" sz="1400" u="none" cap="none" strike="noStrike">
              <a:solidFill>
                <a:srgbClr val="000000"/>
              </a:solidFill>
              <a:latin typeface="Arial"/>
              <a:ea typeface="Arial"/>
              <a:cs typeface="Arial"/>
              <a:sym typeface="Arial"/>
            </a:endParaRPr>
          </a:p>
        </p:txBody>
      </p:sp>
      <p:sp>
        <p:nvSpPr>
          <p:cNvPr id="294" name="Google Shape;294;p89"/>
          <p:cNvSpPr txBox="1"/>
          <p:nvPr/>
        </p:nvSpPr>
        <p:spPr>
          <a:xfrm>
            <a:off x="1437466" y="3955742"/>
            <a:ext cx="4094328" cy="954107"/>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I will read out different statements. As each statement is read out loud, you are to decide if the statement takes a human rights-based approach or an instrumentalist approach.</a:t>
            </a:r>
            <a:endParaRPr b="0" i="0" sz="1400" u="none" cap="none" strike="noStrike">
              <a:solidFill>
                <a:srgbClr val="000000"/>
              </a:solidFill>
              <a:latin typeface="Arial"/>
              <a:ea typeface="Arial"/>
              <a:cs typeface="Arial"/>
              <a:sym typeface="Arial"/>
            </a:endParaRPr>
          </a:p>
        </p:txBody>
      </p:sp>
      <p:grpSp>
        <p:nvGrpSpPr>
          <p:cNvPr id="295" name="Google Shape;295;p89"/>
          <p:cNvGrpSpPr/>
          <p:nvPr/>
        </p:nvGrpSpPr>
        <p:grpSpPr>
          <a:xfrm>
            <a:off x="5867589" y="1079411"/>
            <a:ext cx="914408" cy="926800"/>
            <a:chOff x="1549250" y="1659963"/>
            <a:chExt cx="685806" cy="695100"/>
          </a:xfrm>
        </p:grpSpPr>
        <p:sp>
          <p:nvSpPr>
            <p:cNvPr id="296" name="Google Shape;296;p89"/>
            <p:cNvSpPr/>
            <p:nvPr/>
          </p:nvSpPr>
          <p:spPr>
            <a:xfrm>
              <a:off x="1549256" y="16646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4</a:t>
              </a:r>
              <a:endParaRPr b="0" i="0" sz="4800" u="none" cap="none" strike="noStrike">
                <a:solidFill>
                  <a:srgbClr val="FFFFFF"/>
                </a:solidFill>
                <a:latin typeface="Tahoma"/>
                <a:ea typeface="Tahoma"/>
                <a:cs typeface="Tahoma"/>
                <a:sym typeface="Tahoma"/>
              </a:endParaRPr>
            </a:p>
          </p:txBody>
        </p:sp>
        <p:sp>
          <p:nvSpPr>
            <p:cNvPr id="297" name="Google Shape;297;p89"/>
            <p:cNvSpPr txBox="1"/>
            <p:nvPr/>
          </p:nvSpPr>
          <p:spPr>
            <a:xfrm rot="-5400000">
              <a:off x="1373000" y="183621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sp>
        <p:nvSpPr>
          <p:cNvPr id="298" name="Google Shape;298;p89"/>
          <p:cNvSpPr txBox="1"/>
          <p:nvPr/>
        </p:nvSpPr>
        <p:spPr>
          <a:xfrm>
            <a:off x="6953008" y="1076766"/>
            <a:ext cx="1826050" cy="2462213"/>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Hold the drawing of either the human rights-based approach or the instrumentalist approach to your computer camera depending on the approach you believe the statement takes!</a:t>
            </a:r>
            <a:endParaRPr b="0" i="0" sz="1400" u="none" cap="none" strike="noStrike">
              <a:solidFill>
                <a:srgbClr val="000000"/>
              </a:solidFill>
              <a:latin typeface="Arial"/>
              <a:ea typeface="Arial"/>
              <a:cs typeface="Arial"/>
              <a:sym typeface="Arial"/>
            </a:endParaRPr>
          </a:p>
        </p:txBody>
      </p:sp>
      <p:pic>
        <p:nvPicPr>
          <p:cNvPr descr="Diagram&#10;&#10;Description automatically generated" id="299" name="Google Shape;299;p89"/>
          <p:cNvPicPr preferRelativeResize="0"/>
          <p:nvPr/>
        </p:nvPicPr>
        <p:blipFill rotWithShape="1">
          <a:blip r:embed="rId3">
            <a:alphaModFix/>
          </a:blip>
          <a:srcRect b="0" l="0" r="0" t="0"/>
          <a:stretch/>
        </p:blipFill>
        <p:spPr>
          <a:xfrm rot="4500000">
            <a:off x="5412414" y="2845467"/>
            <a:ext cx="1823951" cy="1367447"/>
          </a:xfrm>
          <a:prstGeom prst="rect">
            <a:avLst/>
          </a:prstGeom>
          <a:noFill/>
          <a:ln>
            <a:noFill/>
          </a:ln>
          <a:effectLst>
            <a:outerShdw blurRad="292100" rotWithShape="0" algn="tl" dir="2700000" dist="139700">
              <a:srgbClr val="333333">
                <a:alpha val="63529"/>
              </a:srgbClr>
            </a:outerShdw>
          </a:effectLst>
        </p:spPr>
      </p:pic>
      <p:pic>
        <p:nvPicPr>
          <p:cNvPr descr="A picture containing text&#10;&#10;Description automatically generated" id="300" name="Google Shape;300;p89"/>
          <p:cNvPicPr preferRelativeResize="0"/>
          <p:nvPr/>
        </p:nvPicPr>
        <p:blipFill rotWithShape="1">
          <a:blip r:embed="rId4">
            <a:alphaModFix/>
          </a:blip>
          <a:srcRect b="0" l="0" r="0" t="0"/>
          <a:stretch/>
        </p:blipFill>
        <p:spPr>
          <a:xfrm rot="7119866">
            <a:off x="7041723" y="3760227"/>
            <a:ext cx="1289359" cy="966800"/>
          </a:xfrm>
          <a:prstGeom prst="rect">
            <a:avLst/>
          </a:prstGeom>
          <a:noFill/>
          <a:ln>
            <a:noFill/>
          </a:ln>
          <a:effectLst>
            <a:outerShdw blurRad="292100" rotWithShape="0" algn="tl" dir="2700000" dist="139700">
              <a:srgbClr val="333333">
                <a:alpha val="63529"/>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25"/>
          <p:cNvPicPr preferRelativeResize="0"/>
          <p:nvPr/>
        </p:nvPicPr>
        <p:blipFill rotWithShape="1">
          <a:blip r:embed="rId3">
            <a:alphaModFix amt="35000"/>
          </a:blip>
          <a:srcRect b="0" l="0" r="0" t="0"/>
          <a:stretch/>
        </p:blipFill>
        <p:spPr>
          <a:xfrm>
            <a:off x="3400792" y="0"/>
            <a:ext cx="7046700" cy="5143500"/>
          </a:xfrm>
          <a:prstGeom prst="parallelogram">
            <a:avLst>
              <a:gd fmla="val 25000" name="adj"/>
            </a:avLst>
          </a:prstGeom>
          <a:noFill/>
          <a:ln>
            <a:noFill/>
          </a:ln>
        </p:spPr>
      </p:pic>
      <p:sp>
        <p:nvSpPr>
          <p:cNvPr id="306" name="Google Shape;306;p25"/>
          <p:cNvSpPr txBox="1"/>
          <p:nvPr>
            <p:ph type="title"/>
          </p:nvPr>
        </p:nvSpPr>
        <p:spPr>
          <a:xfrm>
            <a:off x="775775" y="418200"/>
            <a:ext cx="52281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2600">
                <a:latin typeface="Helvetica Neue"/>
                <a:ea typeface="Helvetica Neue"/>
                <a:cs typeface="Helvetica Neue"/>
                <a:sym typeface="Helvetica Neue"/>
              </a:rPr>
              <a:t>Human Rights Principles</a:t>
            </a:r>
            <a:endParaRPr/>
          </a:p>
        </p:txBody>
      </p:sp>
      <p:sp>
        <p:nvSpPr>
          <p:cNvPr id="307" name="Google Shape;307;p25"/>
          <p:cNvSpPr txBox="1"/>
          <p:nvPr/>
        </p:nvSpPr>
        <p:spPr>
          <a:xfrm>
            <a:off x="775775" y="1437050"/>
            <a:ext cx="6910200" cy="2614200"/>
          </a:xfrm>
          <a:prstGeom prst="rect">
            <a:avLst/>
          </a:prstGeom>
          <a:solidFill>
            <a:srgbClr val="3A4888"/>
          </a:solid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300"/>
              <a:buFont typeface="Arial"/>
              <a:buNone/>
            </a:pPr>
            <a:r>
              <a:rPr b="1" i="0" lang="en" sz="1300" u="none" cap="none" strike="noStrike">
                <a:solidFill>
                  <a:schemeClr val="lt1"/>
                </a:solidFill>
                <a:latin typeface="Tahoma"/>
                <a:ea typeface="Tahoma"/>
                <a:cs typeface="Tahoma"/>
                <a:sym typeface="Tahoma"/>
              </a:rPr>
              <a:t>Equality and non-discrimination</a:t>
            </a:r>
            <a:r>
              <a:rPr b="0" i="0" lang="en" sz="1100" u="none" cap="none" strike="noStrike">
                <a:solidFill>
                  <a:schemeClr val="lt1"/>
                </a:solidFill>
                <a:latin typeface="Tahoma"/>
                <a:ea typeface="Tahoma"/>
                <a:cs typeface="Tahoma"/>
                <a:sym typeface="Tahoma"/>
              </a:rPr>
              <a:t>: All individuals are equal as human beings and entitled to human rights, without discrimination of any kind.</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300"/>
              <a:buFont typeface="Arial"/>
              <a:buNone/>
            </a:pPr>
            <a:r>
              <a:rPr b="1" i="0" lang="en" sz="1300" u="none" cap="none" strike="noStrike">
                <a:solidFill>
                  <a:schemeClr val="lt1"/>
                </a:solidFill>
                <a:latin typeface="Tahoma"/>
                <a:ea typeface="Tahoma"/>
                <a:cs typeface="Tahoma"/>
                <a:sym typeface="Tahoma"/>
              </a:rPr>
              <a:t>Participation and inclusion</a:t>
            </a:r>
            <a:r>
              <a:rPr b="0" i="0" lang="en" sz="1100" u="none" cap="none" strike="noStrike">
                <a:solidFill>
                  <a:schemeClr val="lt1"/>
                </a:solidFill>
                <a:latin typeface="Tahoma"/>
                <a:ea typeface="Tahoma"/>
                <a:cs typeface="Tahoma"/>
                <a:sym typeface="Tahoma"/>
              </a:rPr>
              <a:t>: All individuals are entitled to active, free, and meaningful participation in, contribution to, and enjoyment of civil, political, economic, social, and cultural development. The voices and interests of affected individuals are taken into account on issues that concern them and the development of their society.</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300"/>
              <a:buFont typeface="Arial"/>
              <a:buNone/>
            </a:pPr>
            <a:r>
              <a:rPr b="1" i="0" lang="en" sz="1300" u="none" cap="none" strike="noStrike">
                <a:solidFill>
                  <a:schemeClr val="lt1"/>
                </a:solidFill>
                <a:latin typeface="Tahoma"/>
                <a:ea typeface="Tahoma"/>
                <a:cs typeface="Tahoma"/>
                <a:sym typeface="Tahoma"/>
              </a:rPr>
              <a:t>Transparency and accountability</a:t>
            </a:r>
            <a:r>
              <a:rPr b="0" i="0" lang="en" sz="1100" u="none" cap="none" strike="noStrike">
                <a:solidFill>
                  <a:schemeClr val="lt1"/>
                </a:solidFill>
                <a:latin typeface="Tahoma"/>
                <a:ea typeface="Tahoma"/>
                <a:cs typeface="Tahoma"/>
                <a:sym typeface="Tahoma"/>
              </a:rPr>
              <a:t>: Individuals have access to information on policies, decisions and use of funds, and are empowered to hold those who have a duty to act accountable. State and non-State actors comply with their applicable obligations and responsibilities.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100"/>
              <a:buFont typeface="Arial"/>
              <a:buNone/>
            </a:pPr>
            <a:r>
              <a:rPr b="0" i="0" lang="en" sz="1100" u="none" cap="none" strike="noStrike">
                <a:solidFill>
                  <a:schemeClr val="lt1"/>
                </a:solidFill>
                <a:latin typeface="Tahoma"/>
                <a:ea typeface="Tahoma"/>
                <a:cs typeface="Tahoma"/>
                <a:sym typeface="Tahoma"/>
              </a:rPr>
              <a:t>(GAC)</a:t>
            </a:r>
            <a:endParaRPr b="0" i="0" sz="1400" u="none" cap="none" strike="noStrike">
              <a:solidFill>
                <a:srgbClr val="000000"/>
              </a:solidFill>
              <a:latin typeface="Arial"/>
              <a:ea typeface="Arial"/>
              <a:cs typeface="Arial"/>
              <a:sym typeface="Arial"/>
            </a:endParaRPr>
          </a:p>
        </p:txBody>
      </p:sp>
      <p:cxnSp>
        <p:nvCxnSpPr>
          <p:cNvPr id="308" name="Google Shape;308;p25"/>
          <p:cNvCxnSpPr/>
          <p:nvPr/>
        </p:nvCxnSpPr>
        <p:spPr>
          <a:xfrm flipH="1" rot="10800000">
            <a:off x="857700" y="1154450"/>
            <a:ext cx="3714300" cy="15600"/>
          </a:xfrm>
          <a:prstGeom prst="straightConnector1">
            <a:avLst/>
          </a:prstGeom>
          <a:noFill/>
          <a:ln cap="flat" cmpd="sng" w="28575">
            <a:solidFill>
              <a:srgbClr val="993365"/>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3365"/>
        </a:solidFill>
      </p:bgPr>
    </p:bg>
    <p:spTree>
      <p:nvGrpSpPr>
        <p:cNvPr id="312" name="Shape 312"/>
        <p:cNvGrpSpPr/>
        <p:nvPr/>
      </p:nvGrpSpPr>
      <p:grpSpPr>
        <a:xfrm>
          <a:off x="0" y="0"/>
          <a:ext cx="0" cy="0"/>
          <a:chOff x="0" y="0"/>
          <a:chExt cx="0" cy="0"/>
        </a:xfrm>
      </p:grpSpPr>
      <p:cxnSp>
        <p:nvCxnSpPr>
          <p:cNvPr id="313" name="Google Shape;313;p90"/>
          <p:cNvCxnSpPr/>
          <p:nvPr/>
        </p:nvCxnSpPr>
        <p:spPr>
          <a:xfrm>
            <a:off x="266425" y="971575"/>
            <a:ext cx="6509513" cy="0"/>
          </a:xfrm>
          <a:prstGeom prst="straightConnector1">
            <a:avLst/>
          </a:prstGeom>
          <a:noFill/>
          <a:ln cap="flat" cmpd="sng" w="38100">
            <a:solidFill>
              <a:schemeClr val="lt1"/>
            </a:solidFill>
            <a:prstDash val="solid"/>
            <a:round/>
            <a:headEnd len="sm" w="sm" type="none"/>
            <a:tailEnd len="sm" w="sm" type="none"/>
          </a:ln>
        </p:spPr>
      </p:cxnSp>
      <p:sp>
        <p:nvSpPr>
          <p:cNvPr id="314" name="Google Shape;314;p90"/>
          <p:cNvSpPr/>
          <p:nvPr/>
        </p:nvSpPr>
        <p:spPr>
          <a:xfrm>
            <a:off x="266425" y="379629"/>
            <a:ext cx="2099088" cy="486756"/>
          </a:xfrm>
          <a:prstGeom prst="rect">
            <a:avLst/>
          </a:prstGeom>
          <a:solidFill>
            <a:srgbClr val="3A4888"/>
          </a:solidFill>
          <a:ln cap="flat" cmpd="sng" w="25400">
            <a:solidFill>
              <a:srgbClr val="3A48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315" name="Google Shape;315;p90"/>
          <p:cNvSpPr txBox="1"/>
          <p:nvPr/>
        </p:nvSpPr>
        <p:spPr>
          <a:xfrm>
            <a:off x="272974" y="412074"/>
            <a:ext cx="116952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chemeClr val="lt1"/>
                </a:solidFill>
                <a:latin typeface="Helvetica Neue"/>
                <a:ea typeface="Helvetica Neue"/>
                <a:cs typeface="Helvetica Neue"/>
                <a:sym typeface="Helvetica Neue"/>
              </a:rPr>
              <a:t>Activity 8.2: </a:t>
            </a:r>
            <a:r>
              <a:rPr b="1" i="0" lang="en" sz="2000" u="none" cap="none" strike="noStrike">
                <a:solidFill>
                  <a:schemeClr val="lt1"/>
                </a:solidFill>
                <a:latin typeface="Helvetica Neue"/>
                <a:ea typeface="Helvetica Neue"/>
                <a:cs typeface="Helvetica Neue"/>
                <a:sym typeface="Helvetica Neue"/>
              </a:rPr>
              <a:t>Problem Analysis</a:t>
            </a:r>
            <a:endParaRPr b="1" i="0" sz="2800" u="none" cap="none" strike="noStrike">
              <a:solidFill>
                <a:schemeClr val="lt1"/>
              </a:solidFill>
              <a:latin typeface="Helvetica Neue"/>
              <a:ea typeface="Helvetica Neue"/>
              <a:cs typeface="Helvetica Neue"/>
              <a:sym typeface="Helvetica Neue"/>
            </a:endParaRPr>
          </a:p>
        </p:txBody>
      </p:sp>
      <p:grpSp>
        <p:nvGrpSpPr>
          <p:cNvPr id="316" name="Google Shape;316;p90"/>
          <p:cNvGrpSpPr/>
          <p:nvPr/>
        </p:nvGrpSpPr>
        <p:grpSpPr>
          <a:xfrm>
            <a:off x="334237" y="1372925"/>
            <a:ext cx="914408" cy="926800"/>
            <a:chOff x="1549250" y="1659963"/>
            <a:chExt cx="685806" cy="695100"/>
          </a:xfrm>
        </p:grpSpPr>
        <p:sp>
          <p:nvSpPr>
            <p:cNvPr id="317" name="Google Shape;317;p90"/>
            <p:cNvSpPr/>
            <p:nvPr/>
          </p:nvSpPr>
          <p:spPr>
            <a:xfrm>
              <a:off x="1549256" y="16646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1</a:t>
              </a:r>
              <a:endParaRPr b="0" i="0" sz="4800" u="none" cap="none" strike="noStrike">
                <a:solidFill>
                  <a:srgbClr val="FFFFFF"/>
                </a:solidFill>
                <a:latin typeface="Tahoma"/>
                <a:ea typeface="Tahoma"/>
                <a:cs typeface="Tahoma"/>
                <a:sym typeface="Tahoma"/>
              </a:endParaRPr>
            </a:p>
          </p:txBody>
        </p:sp>
        <p:sp>
          <p:nvSpPr>
            <p:cNvPr id="318" name="Google Shape;318;p90"/>
            <p:cNvSpPr txBox="1"/>
            <p:nvPr/>
          </p:nvSpPr>
          <p:spPr>
            <a:xfrm rot="-5400000">
              <a:off x="1373000" y="183621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grpSp>
        <p:nvGrpSpPr>
          <p:cNvPr id="319" name="Google Shape;319;p90"/>
          <p:cNvGrpSpPr/>
          <p:nvPr/>
        </p:nvGrpSpPr>
        <p:grpSpPr>
          <a:xfrm>
            <a:off x="333837" y="2615709"/>
            <a:ext cx="914400" cy="938684"/>
            <a:chOff x="1549250" y="2434400"/>
            <a:chExt cx="685800" cy="704013"/>
          </a:xfrm>
        </p:grpSpPr>
        <p:sp>
          <p:nvSpPr>
            <p:cNvPr id="320" name="Google Shape;320;p90"/>
            <p:cNvSpPr/>
            <p:nvPr/>
          </p:nvSpPr>
          <p:spPr>
            <a:xfrm>
              <a:off x="1549250" y="24344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2</a:t>
              </a:r>
              <a:endParaRPr b="0" i="0" sz="4800" u="none" cap="none" strike="noStrike">
                <a:solidFill>
                  <a:srgbClr val="FFFFFF"/>
                </a:solidFill>
                <a:latin typeface="Tahoma"/>
                <a:ea typeface="Tahoma"/>
                <a:cs typeface="Tahoma"/>
                <a:sym typeface="Tahoma"/>
              </a:endParaRPr>
            </a:p>
          </p:txBody>
        </p:sp>
        <p:sp>
          <p:nvSpPr>
            <p:cNvPr id="321" name="Google Shape;321;p90"/>
            <p:cNvSpPr txBox="1"/>
            <p:nvPr/>
          </p:nvSpPr>
          <p:spPr>
            <a:xfrm rot="-5400000">
              <a:off x="1373000" y="261956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sp>
        <p:nvSpPr>
          <p:cNvPr id="322" name="Google Shape;322;p90"/>
          <p:cNvSpPr txBox="1"/>
          <p:nvPr/>
        </p:nvSpPr>
        <p:spPr>
          <a:xfrm>
            <a:off x="1437466" y="1132765"/>
            <a:ext cx="4094328" cy="954107"/>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Go to </a:t>
            </a:r>
            <a:r>
              <a:rPr b="1" i="0" lang="en" sz="1400" u="none" cap="none" strike="noStrike">
                <a:solidFill>
                  <a:schemeClr val="lt1"/>
                </a:solidFill>
                <a:latin typeface="Tahoma"/>
                <a:ea typeface="Tahoma"/>
                <a:cs typeface="Tahoma"/>
                <a:sym typeface="Tahoma"/>
              </a:rPr>
              <a:t>Activity 8.2 </a:t>
            </a:r>
            <a:r>
              <a:rPr b="0" i="0" lang="en" sz="1400" u="none" cap="none" strike="noStrike">
                <a:solidFill>
                  <a:schemeClr val="lt1"/>
                </a:solidFill>
                <a:latin typeface="Tahoma"/>
                <a:ea typeface="Tahoma"/>
                <a:cs typeface="Tahoma"/>
                <a:sym typeface="Tahoma"/>
              </a:rPr>
              <a:t>of your Participant Resource Package where you will find detailed activity instructions. You will be moved back into your “Problem Trees” group from the earlier session.</a:t>
            </a:r>
            <a:endParaRPr b="0" i="0" sz="1400" u="none" cap="none" strike="noStrike">
              <a:solidFill>
                <a:srgbClr val="000000"/>
              </a:solidFill>
              <a:latin typeface="Arial"/>
              <a:ea typeface="Arial"/>
              <a:cs typeface="Arial"/>
              <a:sym typeface="Arial"/>
            </a:endParaRPr>
          </a:p>
        </p:txBody>
      </p:sp>
      <p:sp>
        <p:nvSpPr>
          <p:cNvPr id="323" name="Google Shape;323;p90"/>
          <p:cNvSpPr txBox="1"/>
          <p:nvPr/>
        </p:nvSpPr>
        <p:spPr>
          <a:xfrm>
            <a:off x="1437465" y="2375970"/>
            <a:ext cx="7372697" cy="2031325"/>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Take </a:t>
            </a:r>
            <a:r>
              <a:rPr b="1" i="0" lang="en" sz="1400" u="none" cap="none" strike="noStrike">
                <a:solidFill>
                  <a:schemeClr val="lt1"/>
                </a:solidFill>
                <a:latin typeface="Tahoma"/>
                <a:ea typeface="Tahoma"/>
                <a:cs typeface="Tahoma"/>
                <a:sym typeface="Tahoma"/>
              </a:rPr>
              <a:t>15 minutes </a:t>
            </a:r>
            <a:r>
              <a:rPr b="0" i="0" lang="en" sz="1400" u="none" cap="none" strike="noStrike">
                <a:solidFill>
                  <a:schemeClr val="lt1"/>
                </a:solidFill>
                <a:latin typeface="Tahoma"/>
                <a:ea typeface="Tahoma"/>
                <a:cs typeface="Tahoma"/>
                <a:sym typeface="Tahoma"/>
              </a:rPr>
              <a:t>and have a discussion as a group and think about the following questions (questions are found within your Participant Resource Package):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	Have you taken a “human rights-based” approach to your analysis?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	What rights are associated with the gender-related problem you identified?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	For your main problem statement, identify what ‘rights’ are being insufficiently 	fulfilled or violated.</a:t>
            </a:r>
            <a:endParaRPr b="0" i="0" sz="1400" u="none" cap="none" strike="noStrike">
              <a:solidFill>
                <a:srgbClr val="000000"/>
              </a:solidFill>
              <a:latin typeface="Arial"/>
              <a:ea typeface="Arial"/>
              <a:cs typeface="Arial"/>
              <a:sym typeface="Arial"/>
            </a:endParaRPr>
          </a:p>
        </p:txBody>
      </p:sp>
      <p:pic>
        <p:nvPicPr>
          <p:cNvPr descr="Badge Question Mark" id="324" name="Google Shape;324;p90"/>
          <p:cNvPicPr preferRelativeResize="0"/>
          <p:nvPr/>
        </p:nvPicPr>
        <p:blipFill rotWithShape="1">
          <a:blip r:embed="rId3">
            <a:alphaModFix/>
          </a:blip>
          <a:srcRect b="0" l="0" r="0" t="0"/>
          <a:stretch/>
        </p:blipFill>
        <p:spPr>
          <a:xfrm>
            <a:off x="2051951" y="3010411"/>
            <a:ext cx="348731" cy="348731"/>
          </a:xfrm>
          <a:prstGeom prst="rect">
            <a:avLst/>
          </a:prstGeom>
          <a:noFill/>
          <a:ln>
            <a:noFill/>
          </a:ln>
        </p:spPr>
      </p:pic>
      <p:pic>
        <p:nvPicPr>
          <p:cNvPr descr="Badge Question Mark" id="325" name="Google Shape;325;p90"/>
          <p:cNvPicPr preferRelativeResize="0"/>
          <p:nvPr/>
        </p:nvPicPr>
        <p:blipFill rotWithShape="1">
          <a:blip r:embed="rId3">
            <a:alphaModFix/>
          </a:blip>
          <a:srcRect b="0" l="0" r="0" t="0"/>
          <a:stretch/>
        </p:blipFill>
        <p:spPr>
          <a:xfrm>
            <a:off x="2051952" y="3432440"/>
            <a:ext cx="348731" cy="348731"/>
          </a:xfrm>
          <a:prstGeom prst="rect">
            <a:avLst/>
          </a:prstGeom>
          <a:noFill/>
          <a:ln>
            <a:noFill/>
          </a:ln>
        </p:spPr>
      </p:pic>
      <p:pic>
        <p:nvPicPr>
          <p:cNvPr descr="Badge Question Mark" id="326" name="Google Shape;326;p90"/>
          <p:cNvPicPr preferRelativeResize="0"/>
          <p:nvPr/>
        </p:nvPicPr>
        <p:blipFill rotWithShape="1">
          <a:blip r:embed="rId3">
            <a:alphaModFix/>
          </a:blip>
          <a:srcRect b="0" l="0" r="0" t="0"/>
          <a:stretch/>
        </p:blipFill>
        <p:spPr>
          <a:xfrm>
            <a:off x="2051951" y="3895903"/>
            <a:ext cx="348731" cy="348731"/>
          </a:xfrm>
          <a:prstGeom prst="rect">
            <a:avLst/>
          </a:prstGeom>
          <a:noFill/>
          <a:ln>
            <a:noFill/>
          </a:ln>
        </p:spPr>
      </p:pic>
      <p:pic>
        <p:nvPicPr>
          <p:cNvPr descr="Online meeting" id="327" name="Google Shape;327;p90"/>
          <p:cNvPicPr preferRelativeResize="0"/>
          <p:nvPr/>
        </p:nvPicPr>
        <p:blipFill rotWithShape="1">
          <a:blip r:embed="rId4">
            <a:alphaModFix/>
          </a:blip>
          <a:srcRect b="0" l="0" r="0" t="0"/>
          <a:stretch/>
        </p:blipFill>
        <p:spPr>
          <a:xfrm>
            <a:off x="6255947" y="-209651"/>
            <a:ext cx="2684831" cy="268483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91"/>
          <p:cNvSpPr/>
          <p:nvPr/>
        </p:nvSpPr>
        <p:spPr>
          <a:xfrm>
            <a:off x="272400" y="298650"/>
            <a:ext cx="8599200" cy="4546200"/>
          </a:xfrm>
          <a:prstGeom prst="rect">
            <a:avLst/>
          </a:prstGeom>
          <a:noFill/>
          <a:ln cap="flat" cmpd="sng" w="2857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91"/>
          <p:cNvSpPr txBox="1"/>
          <p:nvPr/>
        </p:nvSpPr>
        <p:spPr>
          <a:xfrm>
            <a:off x="1213725" y="2035200"/>
            <a:ext cx="222000" cy="8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91"/>
          <p:cNvSpPr txBox="1"/>
          <p:nvPr/>
        </p:nvSpPr>
        <p:spPr>
          <a:xfrm>
            <a:off x="594925" y="170325"/>
            <a:ext cx="4190400" cy="721500"/>
          </a:xfrm>
          <a:prstGeom prst="rect">
            <a:avLst/>
          </a:prstGeom>
          <a:solidFill>
            <a:srgbClr val="3A488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 sz="3600" u="none" cap="none" strike="noStrike">
                <a:solidFill>
                  <a:srgbClr val="FFFFFF"/>
                </a:solidFill>
                <a:latin typeface="Helvetica Neue"/>
                <a:ea typeface="Helvetica Neue"/>
                <a:cs typeface="Helvetica Neue"/>
                <a:sym typeface="Helvetica Neue"/>
              </a:rPr>
              <a:t>Key Takeaways</a:t>
            </a:r>
            <a:endParaRPr b="0" i="0" sz="3600" u="none" cap="none" strike="noStrike">
              <a:solidFill>
                <a:srgbClr val="FFFFFF"/>
              </a:solidFill>
              <a:latin typeface="Helvetica Neue"/>
              <a:ea typeface="Helvetica Neue"/>
              <a:cs typeface="Helvetica Neue"/>
              <a:sym typeface="Helvetica Neue"/>
            </a:endParaRPr>
          </a:p>
        </p:txBody>
      </p:sp>
      <p:cxnSp>
        <p:nvCxnSpPr>
          <p:cNvPr id="335" name="Google Shape;335;p91"/>
          <p:cNvCxnSpPr/>
          <p:nvPr/>
        </p:nvCxnSpPr>
        <p:spPr>
          <a:xfrm>
            <a:off x="1482600" y="2816102"/>
            <a:ext cx="3089400" cy="0"/>
          </a:xfrm>
          <a:prstGeom prst="straightConnector1">
            <a:avLst/>
          </a:prstGeom>
          <a:noFill/>
          <a:ln cap="flat" cmpd="sng" w="9525">
            <a:solidFill>
              <a:srgbClr val="993365"/>
            </a:solidFill>
            <a:prstDash val="solid"/>
            <a:round/>
            <a:headEnd len="sm" w="sm" type="none"/>
            <a:tailEnd len="sm" w="sm" type="none"/>
          </a:ln>
        </p:spPr>
      </p:cxnSp>
      <p:pic>
        <p:nvPicPr>
          <p:cNvPr descr="Circle with left arrow" id="336" name="Google Shape;336;p91"/>
          <p:cNvPicPr preferRelativeResize="0"/>
          <p:nvPr/>
        </p:nvPicPr>
        <p:blipFill rotWithShape="1">
          <a:blip r:embed="rId3">
            <a:alphaModFix/>
          </a:blip>
          <a:srcRect b="0" l="0" r="0" t="0"/>
          <a:stretch/>
        </p:blipFill>
        <p:spPr>
          <a:xfrm rot="10800000">
            <a:off x="594925" y="1657252"/>
            <a:ext cx="755896" cy="755896"/>
          </a:xfrm>
          <a:prstGeom prst="rect">
            <a:avLst/>
          </a:prstGeom>
          <a:noFill/>
          <a:ln>
            <a:noFill/>
          </a:ln>
        </p:spPr>
      </p:pic>
      <p:grpSp>
        <p:nvGrpSpPr>
          <p:cNvPr id="337" name="Google Shape;337;p91"/>
          <p:cNvGrpSpPr/>
          <p:nvPr/>
        </p:nvGrpSpPr>
        <p:grpSpPr>
          <a:xfrm>
            <a:off x="7166781" y="109729"/>
            <a:ext cx="1771785" cy="1478452"/>
            <a:chOff x="2573332" y="600903"/>
            <a:chExt cx="4314062" cy="3713070"/>
          </a:xfrm>
        </p:grpSpPr>
        <p:grpSp>
          <p:nvGrpSpPr>
            <p:cNvPr id="338" name="Google Shape;338;p91"/>
            <p:cNvGrpSpPr/>
            <p:nvPr/>
          </p:nvGrpSpPr>
          <p:grpSpPr>
            <a:xfrm>
              <a:off x="2573332" y="600903"/>
              <a:ext cx="3719824" cy="3713070"/>
              <a:chOff x="2573332" y="677103"/>
              <a:chExt cx="3719824" cy="3713070"/>
            </a:xfrm>
          </p:grpSpPr>
          <p:sp>
            <p:nvSpPr>
              <p:cNvPr id="339" name="Google Shape;339;p91"/>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40" name="Google Shape;340;p91"/>
              <p:cNvSpPr/>
              <p:nvPr/>
            </p:nvSpPr>
            <p:spPr>
              <a:xfrm rot="-6598839">
                <a:off x="2887641" y="2346984"/>
                <a:ext cx="1199287" cy="1199287"/>
              </a:xfrm>
              <a:prstGeom prst="ellipse">
                <a:avLst/>
              </a:prstGeom>
              <a:gradFill>
                <a:gsLst>
                  <a:gs pos="0">
                    <a:srgbClr val="A64D79"/>
                  </a:gs>
                  <a:gs pos="100000">
                    <a:srgbClr val="737373"/>
                  </a:gs>
                </a:gsLst>
                <a:lin ang="5400012" scaled="0"/>
              </a:gra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41" name="Google Shape;341;p91"/>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42" name="Google Shape;342;p91"/>
              <p:cNvSpPr/>
              <p:nvPr/>
            </p:nvSpPr>
            <p:spPr>
              <a:xfrm rot="-6597866">
                <a:off x="2661829" y="2208216"/>
                <a:ext cx="629106" cy="629106"/>
              </a:xfrm>
              <a:prstGeom prst="ellipse">
                <a:avLst/>
              </a:prstGeom>
              <a:solidFill>
                <a:srgbClr val="3D3D3D"/>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43" name="Google Shape;343;p91"/>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grpSp>
        <p:sp>
          <p:nvSpPr>
            <p:cNvPr id="344" name="Google Shape;344;p91"/>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45" name="Google Shape;345;p91"/>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grpSp>
      <p:sp>
        <p:nvSpPr>
          <p:cNvPr id="346" name="Google Shape;346;p91"/>
          <p:cNvSpPr txBox="1"/>
          <p:nvPr/>
        </p:nvSpPr>
        <p:spPr>
          <a:xfrm>
            <a:off x="1390687" y="1321941"/>
            <a:ext cx="5134800" cy="421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700" u="none" cap="none" strike="noStrike">
                <a:solidFill>
                  <a:schemeClr val="dk1"/>
                </a:solidFill>
                <a:latin typeface="Tahoma"/>
                <a:ea typeface="Tahoma"/>
                <a:cs typeface="Tahoma"/>
                <a:sym typeface="Tahoma"/>
              </a:rPr>
              <a:t>Gender transformative programming should always reflect a rights-based approach; but we must also understand the instrumentalist rationale for gender equality programming.</a:t>
            </a:r>
            <a:endParaRPr b="0" i="0" sz="17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91"/>
          <p:cNvSpPr txBox="1"/>
          <p:nvPr/>
        </p:nvSpPr>
        <p:spPr>
          <a:xfrm>
            <a:off x="1420312" y="2991391"/>
            <a:ext cx="5656800" cy="53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700" u="none" cap="none" strike="noStrike">
                <a:solidFill>
                  <a:schemeClr val="dk1"/>
                </a:solidFill>
                <a:latin typeface="Tahoma"/>
                <a:ea typeface="Tahoma"/>
                <a:cs typeface="Tahoma"/>
                <a:sym typeface="Tahoma"/>
              </a:rPr>
              <a:t>A human rights based approach to programming demands that human rights are the core rationale for any intervention, but it also demands that human rights principles guide all stages of implementation.</a:t>
            </a:r>
            <a:endParaRPr b="0" i="0" sz="1400" u="none" cap="none" strike="noStrike">
              <a:solidFill>
                <a:srgbClr val="000000"/>
              </a:solidFill>
              <a:latin typeface="Tahoma"/>
              <a:ea typeface="Tahoma"/>
              <a:cs typeface="Tahoma"/>
              <a:sym typeface="Tahoma"/>
            </a:endParaRPr>
          </a:p>
        </p:txBody>
      </p:sp>
      <p:pic>
        <p:nvPicPr>
          <p:cNvPr descr="Circle with left arrow" id="348" name="Google Shape;348;p91"/>
          <p:cNvPicPr preferRelativeResize="0"/>
          <p:nvPr/>
        </p:nvPicPr>
        <p:blipFill rotWithShape="1">
          <a:blip r:embed="rId3">
            <a:alphaModFix/>
          </a:blip>
          <a:srcRect b="0" l="0" r="0" t="0"/>
          <a:stretch/>
        </p:blipFill>
        <p:spPr>
          <a:xfrm rot="10800000">
            <a:off x="568829" y="3178575"/>
            <a:ext cx="755896" cy="75589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7"/>
          <p:cNvSpPr/>
          <p:nvPr/>
        </p:nvSpPr>
        <p:spPr>
          <a:xfrm>
            <a:off x="-394225" y="3262125"/>
            <a:ext cx="2283900" cy="2346600"/>
          </a:xfrm>
          <a:prstGeom prst="ellipse">
            <a:avLst/>
          </a:prstGeom>
          <a:gradFill>
            <a:gsLst>
              <a:gs pos="0">
                <a:srgbClr val="FFC982"/>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7"/>
          <p:cNvSpPr/>
          <p:nvPr/>
        </p:nvSpPr>
        <p:spPr>
          <a:xfrm>
            <a:off x="7023700" y="-515325"/>
            <a:ext cx="2283900" cy="2346600"/>
          </a:xfrm>
          <a:prstGeom prst="ellipse">
            <a:avLst/>
          </a:prstGeom>
          <a:gradFill>
            <a:gsLst>
              <a:gs pos="0">
                <a:srgbClr val="272324"/>
              </a:gs>
              <a:gs pos="100000">
                <a:srgbClr val="737373"/>
              </a:gs>
            </a:gsLst>
            <a:lin ang="5400012" scaled="0"/>
          </a:gra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7"/>
          <p:cNvSpPr/>
          <p:nvPr/>
        </p:nvSpPr>
        <p:spPr>
          <a:xfrm>
            <a:off x="379500" y="336750"/>
            <a:ext cx="8385000" cy="4470000"/>
          </a:xfrm>
          <a:prstGeom prst="rect">
            <a:avLst/>
          </a:prstGeom>
          <a:noFill/>
          <a:ln cap="flat" cmpd="sng" w="19050">
            <a:solidFill>
              <a:srgbClr val="4C11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7"/>
          <p:cNvSpPr txBox="1"/>
          <p:nvPr>
            <p:ph type="title"/>
          </p:nvPr>
        </p:nvSpPr>
        <p:spPr>
          <a:xfrm>
            <a:off x="311700" y="19984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rgbClr val="993365"/>
                </a:solidFill>
                <a:latin typeface="Helvetica Neue"/>
                <a:ea typeface="Helvetica Neue"/>
                <a:cs typeface="Helvetica Neue"/>
                <a:sym typeface="Helvetica Neue"/>
              </a:rPr>
              <a:t>Session 9: </a:t>
            </a:r>
            <a:endParaRPr/>
          </a:p>
          <a:p>
            <a:pPr indent="0" lvl="0" marL="0" rtl="0" algn="ctr">
              <a:lnSpc>
                <a:spcPct val="100000"/>
              </a:lnSpc>
              <a:spcBef>
                <a:spcPts val="0"/>
              </a:spcBef>
              <a:spcAft>
                <a:spcPts val="0"/>
              </a:spcAft>
              <a:buSzPts val="3600"/>
              <a:buNone/>
            </a:pPr>
            <a:r>
              <a:t/>
            </a:r>
            <a:endParaRPr b="1">
              <a:solidFill>
                <a:srgbClr val="FFFFFF"/>
              </a:solidFill>
              <a:highlight>
                <a:srgbClr val="4C1130"/>
              </a:highlight>
              <a:latin typeface="Open Sans"/>
              <a:ea typeface="Open Sans"/>
              <a:cs typeface="Open Sans"/>
              <a:sym typeface="Open Sans"/>
            </a:endParaRPr>
          </a:p>
        </p:txBody>
      </p:sp>
      <p:sp>
        <p:nvSpPr>
          <p:cNvPr id="357" name="Google Shape;357;p27"/>
          <p:cNvSpPr txBox="1"/>
          <p:nvPr/>
        </p:nvSpPr>
        <p:spPr>
          <a:xfrm>
            <a:off x="662550" y="2419350"/>
            <a:ext cx="7818900" cy="5403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0" i="0" lang="en" sz="2900" u="none" cap="none" strike="noStrike">
                <a:solidFill>
                  <a:schemeClr val="lt1"/>
                </a:solidFill>
                <a:latin typeface="Helvetica Neue"/>
                <a:ea typeface="Helvetica Neue"/>
                <a:cs typeface="Helvetica Neue"/>
                <a:sym typeface="Helvetica Neue"/>
              </a:rPr>
              <a:t>A Holistic Approach: </a:t>
            </a:r>
            <a:endParaRPr b="0" i="0" sz="700" u="none" cap="none" strike="noStrike">
              <a:solidFill>
                <a:srgbClr val="000000"/>
              </a:solidFill>
              <a:latin typeface="Helvetica Neue"/>
              <a:ea typeface="Helvetica Neue"/>
              <a:cs typeface="Helvetica Neue"/>
              <a:sym typeface="Helvetica Neue"/>
            </a:endParaRPr>
          </a:p>
        </p:txBody>
      </p:sp>
      <p:sp>
        <p:nvSpPr>
          <p:cNvPr id="358" name="Google Shape;358;p27"/>
          <p:cNvSpPr txBox="1"/>
          <p:nvPr/>
        </p:nvSpPr>
        <p:spPr>
          <a:xfrm>
            <a:off x="865450" y="2959650"/>
            <a:ext cx="7300200" cy="49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2000" u="none" cap="none" strike="noStrike">
                <a:solidFill>
                  <a:srgbClr val="993365"/>
                </a:solidFill>
                <a:latin typeface="Helvetica Neue"/>
                <a:ea typeface="Helvetica Neue"/>
                <a:cs typeface="Helvetica Neue"/>
                <a:sym typeface="Helvetica Neue"/>
              </a:rPr>
              <a:t>Understanding the environmental factors of inequality</a:t>
            </a:r>
            <a:endParaRPr b="0" i="0" sz="2000" u="none" cap="none" strike="noStrike">
              <a:solidFill>
                <a:srgbClr val="993365"/>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92"/>
          <p:cNvSpPr/>
          <p:nvPr/>
        </p:nvSpPr>
        <p:spPr>
          <a:xfrm>
            <a:off x="0" y="0"/>
            <a:ext cx="3063300" cy="5139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9E0B0F"/>
              </a:highlight>
              <a:latin typeface="Arial"/>
              <a:ea typeface="Arial"/>
              <a:cs typeface="Arial"/>
              <a:sym typeface="Arial"/>
            </a:endParaRPr>
          </a:p>
        </p:txBody>
      </p:sp>
      <p:pic>
        <p:nvPicPr>
          <p:cNvPr id="364" name="Google Shape;364;p92"/>
          <p:cNvPicPr preferRelativeResize="0"/>
          <p:nvPr/>
        </p:nvPicPr>
        <p:blipFill rotWithShape="1">
          <a:blip r:embed="rId3">
            <a:alphaModFix/>
          </a:blip>
          <a:srcRect b="0" l="0" r="0" t="0"/>
          <a:stretch/>
        </p:blipFill>
        <p:spPr>
          <a:xfrm>
            <a:off x="1877440" y="2493930"/>
            <a:ext cx="994311" cy="994313"/>
          </a:xfrm>
          <a:prstGeom prst="rect">
            <a:avLst/>
          </a:prstGeom>
          <a:noFill/>
          <a:ln>
            <a:noFill/>
          </a:ln>
        </p:spPr>
      </p:pic>
      <p:sp>
        <p:nvSpPr>
          <p:cNvPr id="365" name="Google Shape;365;p92"/>
          <p:cNvSpPr txBox="1"/>
          <p:nvPr>
            <p:ph type="title"/>
          </p:nvPr>
        </p:nvSpPr>
        <p:spPr>
          <a:xfrm>
            <a:off x="389426" y="346015"/>
            <a:ext cx="5691276" cy="994313"/>
          </a:xfrm>
          <a:prstGeom prst="rect">
            <a:avLst/>
          </a:prstGeom>
          <a:noFill/>
          <a:ln cap="flat" cmpd="sng" w="28575">
            <a:solidFill>
              <a:srgbClr val="B5CB8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4000">
                <a:solidFill>
                  <a:schemeClr val="lt1"/>
                </a:solidFill>
                <a:latin typeface="Helvetica Neue"/>
                <a:ea typeface="Helvetica Neue"/>
                <a:cs typeface="Helvetica Neue"/>
                <a:sym typeface="Helvetica Neue"/>
              </a:rPr>
              <a:t>Learning</a:t>
            </a:r>
            <a:r>
              <a:rPr lang="en" sz="4000">
                <a:solidFill>
                  <a:srgbClr val="272324"/>
                </a:solidFill>
                <a:latin typeface="Helvetica Neue"/>
                <a:ea typeface="Helvetica Neue"/>
                <a:cs typeface="Helvetica Neue"/>
                <a:sym typeface="Helvetica Neue"/>
              </a:rPr>
              <a:t> </a:t>
            </a:r>
            <a:r>
              <a:rPr lang="en" sz="4000">
                <a:solidFill>
                  <a:srgbClr val="63763E"/>
                </a:solidFill>
                <a:latin typeface="Helvetica Neue"/>
                <a:ea typeface="Helvetica Neue"/>
                <a:cs typeface="Helvetica Neue"/>
                <a:sym typeface="Helvetica Neue"/>
              </a:rPr>
              <a:t>Objectives</a:t>
            </a:r>
            <a:endParaRPr/>
          </a:p>
        </p:txBody>
      </p:sp>
      <p:sp>
        <p:nvSpPr>
          <p:cNvPr id="366" name="Google Shape;366;p92"/>
          <p:cNvSpPr txBox="1"/>
          <p:nvPr/>
        </p:nvSpPr>
        <p:spPr>
          <a:xfrm>
            <a:off x="3339916" y="2493930"/>
            <a:ext cx="4959693" cy="11088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Tahoma"/>
                <a:ea typeface="Tahoma"/>
                <a:cs typeface="Tahoma"/>
                <a:sym typeface="Tahoma"/>
              </a:rPr>
              <a:t>To recognize gender-related power dynamics between key stakeholders that support inequality.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93"/>
          <p:cNvSpPr/>
          <p:nvPr/>
        </p:nvSpPr>
        <p:spPr>
          <a:xfrm>
            <a:off x="6947500" y="-515325"/>
            <a:ext cx="2283900" cy="23466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93"/>
          <p:cNvSpPr txBox="1"/>
          <p:nvPr>
            <p:ph type="title"/>
          </p:nvPr>
        </p:nvSpPr>
        <p:spPr>
          <a:xfrm>
            <a:off x="6082875" y="445025"/>
            <a:ext cx="2699400" cy="572700"/>
          </a:xfrm>
          <a:prstGeom prst="rect">
            <a:avLst/>
          </a:prstGeom>
          <a:noFill/>
          <a:ln cap="flat" cmpd="sng" w="19050">
            <a:solidFill>
              <a:srgbClr val="993365"/>
            </a:solidFill>
            <a:prstDash val="solid"/>
            <a:round/>
            <a:headEnd len="sm" w="sm" type="none"/>
            <a:tailEnd len="sm" w="sm" type="none"/>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sz="3000">
                <a:solidFill>
                  <a:srgbClr val="3A4888"/>
                </a:solidFill>
                <a:latin typeface="Proxima Nova"/>
                <a:ea typeface="Proxima Nova"/>
                <a:cs typeface="Proxima Nova"/>
                <a:sym typeface="Proxima Nova"/>
              </a:rPr>
              <a:t>Key</a:t>
            </a:r>
            <a:r>
              <a:rPr lang="en" sz="3000">
                <a:latin typeface="Proxima Nova"/>
                <a:ea typeface="Proxima Nova"/>
                <a:cs typeface="Proxima Nova"/>
                <a:sym typeface="Proxima Nova"/>
              </a:rPr>
              <a:t> </a:t>
            </a:r>
            <a:r>
              <a:rPr lang="en" sz="3000">
                <a:solidFill>
                  <a:srgbClr val="FFFFFF"/>
                </a:solidFill>
                <a:latin typeface="Proxima Nova"/>
                <a:ea typeface="Proxima Nova"/>
                <a:cs typeface="Proxima Nova"/>
                <a:sym typeface="Proxima Nova"/>
              </a:rPr>
              <a:t>Messages</a:t>
            </a:r>
            <a:endParaRPr sz="3000">
              <a:solidFill>
                <a:srgbClr val="FFFFFF"/>
              </a:solidFill>
              <a:latin typeface="Proxima Nova"/>
              <a:ea typeface="Proxima Nova"/>
              <a:cs typeface="Proxima Nova"/>
              <a:sym typeface="Proxima Nova"/>
            </a:endParaRPr>
          </a:p>
        </p:txBody>
      </p:sp>
      <p:cxnSp>
        <p:nvCxnSpPr>
          <p:cNvPr id="373" name="Google Shape;373;p93"/>
          <p:cNvCxnSpPr/>
          <p:nvPr/>
        </p:nvCxnSpPr>
        <p:spPr>
          <a:xfrm flipH="1" rot="10800000">
            <a:off x="0" y="772250"/>
            <a:ext cx="6044100" cy="6900"/>
          </a:xfrm>
          <a:prstGeom prst="straightConnector1">
            <a:avLst/>
          </a:prstGeom>
          <a:noFill/>
          <a:ln cap="flat" cmpd="sng" w="38100">
            <a:solidFill>
              <a:srgbClr val="993365"/>
            </a:solidFill>
            <a:prstDash val="solid"/>
            <a:round/>
            <a:headEnd len="sm" w="sm" type="none"/>
            <a:tailEnd len="sm" w="sm" type="none"/>
          </a:ln>
        </p:spPr>
      </p:cxnSp>
      <p:pic>
        <p:nvPicPr>
          <p:cNvPr descr="Badge Tick1" id="374" name="Google Shape;374;p93"/>
          <p:cNvPicPr preferRelativeResize="0"/>
          <p:nvPr/>
        </p:nvPicPr>
        <p:blipFill rotWithShape="1">
          <a:blip r:embed="rId3">
            <a:alphaModFix/>
          </a:blip>
          <a:srcRect b="0" l="0" r="0" t="0"/>
          <a:stretch/>
        </p:blipFill>
        <p:spPr>
          <a:xfrm>
            <a:off x="430683" y="1808071"/>
            <a:ext cx="763679" cy="763679"/>
          </a:xfrm>
          <a:prstGeom prst="rect">
            <a:avLst/>
          </a:prstGeom>
          <a:noFill/>
          <a:ln>
            <a:noFill/>
          </a:ln>
        </p:spPr>
      </p:pic>
      <p:graphicFrame>
        <p:nvGraphicFramePr>
          <p:cNvPr id="375" name="Google Shape;375;p93"/>
          <p:cNvGraphicFramePr/>
          <p:nvPr/>
        </p:nvGraphicFramePr>
        <p:xfrm>
          <a:off x="451430" y="1578511"/>
          <a:ext cx="3000000" cy="3000000"/>
        </p:xfrm>
        <a:graphic>
          <a:graphicData uri="http://schemas.openxmlformats.org/drawingml/2006/table">
            <a:tbl>
              <a:tblPr>
                <a:noFill/>
                <a:tableStyleId>{23D12E3D-5F4F-45B3-B723-6F3C3F4F0884}</a:tableStyleId>
              </a:tblPr>
              <a:tblGrid>
                <a:gridCol w="748000"/>
                <a:gridCol w="6491000"/>
              </a:tblGrid>
              <a:tr h="381000">
                <a:tc>
                  <a:txBody>
                    <a:bodyPr/>
                    <a:lstStyle/>
                    <a:p>
                      <a:pPr indent="0" lvl="0" marL="0" marR="0" rtl="0" algn="l">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8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latin typeface="Tahoma"/>
                          <a:ea typeface="Tahoma"/>
                          <a:cs typeface="Tahoma"/>
                          <a:sym typeface="Tahoma"/>
                        </a:rPr>
                        <a:t>Gender inequality is about relational power - or 'position' (discussed in early sessions on terminology/concepts). This makes it necessary to understand power dynamics - both in terms of stakeholders who serve as barriers to empowerment, and those who are allies for empowerment.</a:t>
                      </a:r>
                      <a:endParaRPr sz="14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400" u="none" cap="none" strike="noStrike">
                        <a:solidFill>
                          <a:schemeClr val="dk1"/>
                        </a:solidFill>
                        <a:latin typeface="Open Sans"/>
                        <a:ea typeface="Open Sans"/>
                        <a:cs typeface="Open Sans"/>
                        <a:sym typeface="Open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30"/>
          <p:cNvPicPr preferRelativeResize="0"/>
          <p:nvPr/>
        </p:nvPicPr>
        <p:blipFill rotWithShape="1">
          <a:blip r:embed="rId3">
            <a:alphaModFix amt="39000"/>
          </a:blip>
          <a:srcRect b="0" l="22407" r="22413" t="0"/>
          <a:stretch/>
        </p:blipFill>
        <p:spPr>
          <a:xfrm>
            <a:off x="0" y="0"/>
            <a:ext cx="4259724" cy="5143499"/>
          </a:xfrm>
          <a:prstGeom prst="rect">
            <a:avLst/>
          </a:prstGeom>
          <a:noFill/>
          <a:ln>
            <a:noFill/>
          </a:ln>
        </p:spPr>
      </p:pic>
      <p:sp>
        <p:nvSpPr>
          <p:cNvPr id="381" name="Google Shape;381;p30"/>
          <p:cNvSpPr txBox="1"/>
          <p:nvPr>
            <p:ph type="title"/>
          </p:nvPr>
        </p:nvSpPr>
        <p:spPr>
          <a:xfrm>
            <a:off x="-71650" y="294975"/>
            <a:ext cx="5446200" cy="572700"/>
          </a:xfrm>
          <a:prstGeom prst="rect">
            <a:avLst/>
          </a:prstGeom>
          <a:solidFill>
            <a:srgbClr val="B5CB82"/>
          </a:solidFill>
          <a:ln cap="flat" cmpd="sng" w="9525">
            <a:solidFill>
              <a:srgbClr val="FFFFFF"/>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sz="3600">
                <a:solidFill>
                  <a:schemeClr val="lt1"/>
                </a:solidFill>
                <a:latin typeface="Helvetica Neue"/>
                <a:ea typeface="Helvetica Neue"/>
                <a:cs typeface="Helvetica Neue"/>
                <a:sym typeface="Helvetica Neue"/>
              </a:rPr>
              <a:t>GROUP DISCUSSION</a:t>
            </a:r>
            <a:endParaRPr sz="2400">
              <a:solidFill>
                <a:schemeClr val="lt1"/>
              </a:solidFill>
              <a:latin typeface="Helvetica Neue"/>
              <a:ea typeface="Helvetica Neue"/>
              <a:cs typeface="Helvetica Neue"/>
              <a:sym typeface="Helvetica Neue"/>
            </a:endParaRPr>
          </a:p>
        </p:txBody>
      </p:sp>
      <p:sp>
        <p:nvSpPr>
          <p:cNvPr id="382" name="Google Shape;382;p30"/>
          <p:cNvSpPr/>
          <p:nvPr/>
        </p:nvSpPr>
        <p:spPr>
          <a:xfrm>
            <a:off x="5035335" y="1447425"/>
            <a:ext cx="3788451" cy="572700"/>
          </a:xfrm>
          <a:prstGeom prst="rect">
            <a:avLst/>
          </a:prstGeom>
          <a:solidFill>
            <a:srgbClr val="51153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700"/>
              <a:buFont typeface="Arial"/>
              <a:buNone/>
            </a:pPr>
            <a:r>
              <a:rPr b="0" i="0" lang="en" sz="1700" u="none" cap="none" strike="noStrike">
                <a:solidFill>
                  <a:srgbClr val="FFFFFF"/>
                </a:solidFill>
                <a:latin typeface="Roboto"/>
                <a:ea typeface="Roboto"/>
                <a:cs typeface="Roboto"/>
                <a:sym typeface="Roboto"/>
              </a:rPr>
              <a:t>How is gender inequality sustained?</a:t>
            </a:r>
            <a:endParaRPr b="0" i="0" sz="1400" u="none" cap="none" strike="noStrike">
              <a:solidFill>
                <a:srgbClr val="FFFFFF"/>
              </a:solidFill>
              <a:latin typeface="Roboto"/>
              <a:ea typeface="Roboto"/>
              <a:cs typeface="Roboto"/>
              <a:sym typeface="Roboto"/>
            </a:endParaRPr>
          </a:p>
        </p:txBody>
      </p:sp>
      <p:sp>
        <p:nvSpPr>
          <p:cNvPr id="383" name="Google Shape;383;p30"/>
          <p:cNvSpPr/>
          <p:nvPr/>
        </p:nvSpPr>
        <p:spPr>
          <a:xfrm>
            <a:off x="5040150" y="2216550"/>
            <a:ext cx="3821700" cy="572700"/>
          </a:xfrm>
          <a:prstGeom prst="rect">
            <a:avLst/>
          </a:prstGeom>
          <a:solidFill>
            <a:srgbClr val="63763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700"/>
              <a:buFont typeface="Arial"/>
              <a:buNone/>
            </a:pPr>
            <a:r>
              <a:rPr b="0" i="0" lang="en" sz="1700" u="none" cap="none" strike="noStrike">
                <a:solidFill>
                  <a:srgbClr val="FFFFFF"/>
                </a:solidFill>
                <a:latin typeface="Roboto"/>
                <a:ea typeface="Roboto"/>
                <a:cs typeface="Roboto"/>
                <a:sym typeface="Roboto"/>
              </a:rPr>
              <a:t>Who is involved?</a:t>
            </a:r>
            <a:endParaRPr b="0" i="0" sz="1400" u="none" cap="none" strike="noStrike">
              <a:solidFill>
                <a:srgbClr val="FFFFFF"/>
              </a:solidFill>
              <a:latin typeface="Roboto"/>
              <a:ea typeface="Roboto"/>
              <a:cs typeface="Roboto"/>
              <a:sym typeface="Roboto"/>
            </a:endParaRPr>
          </a:p>
        </p:txBody>
      </p:sp>
      <p:sp>
        <p:nvSpPr>
          <p:cNvPr id="384" name="Google Shape;384;p30"/>
          <p:cNvSpPr/>
          <p:nvPr/>
        </p:nvSpPr>
        <p:spPr>
          <a:xfrm>
            <a:off x="5040150" y="2985675"/>
            <a:ext cx="3821700" cy="710400"/>
          </a:xfrm>
          <a:prstGeom prst="rect">
            <a:avLst/>
          </a:prstGeom>
          <a:solidFill>
            <a:srgbClr val="99336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700"/>
              <a:buFont typeface="Arial"/>
              <a:buNone/>
            </a:pPr>
            <a:r>
              <a:rPr b="0" i="0" lang="en" sz="1700" u="none" cap="none" strike="noStrike">
                <a:solidFill>
                  <a:schemeClr val="lt1"/>
                </a:solidFill>
                <a:latin typeface="Roboto"/>
                <a:ea typeface="Roboto"/>
                <a:cs typeface="Roboto"/>
                <a:sym typeface="Roboto"/>
              </a:rPr>
              <a:t>What is involved?</a:t>
            </a:r>
            <a:endParaRPr b="0" i="0" sz="1700" u="none" cap="none" strike="noStrike">
              <a:solidFill>
                <a:srgbClr val="FFFFFF"/>
              </a:solidFill>
              <a:latin typeface="Roboto"/>
              <a:ea typeface="Roboto"/>
              <a:cs typeface="Roboto"/>
              <a:sym typeface="Roboto"/>
            </a:endParaRPr>
          </a:p>
        </p:txBody>
      </p:sp>
      <p:pic>
        <p:nvPicPr>
          <p:cNvPr descr="Badge Question Mark" id="385" name="Google Shape;385;p30"/>
          <p:cNvPicPr preferRelativeResize="0"/>
          <p:nvPr/>
        </p:nvPicPr>
        <p:blipFill rotWithShape="1">
          <a:blip r:embed="rId4">
            <a:alphaModFix/>
          </a:blip>
          <a:srcRect b="0" l="0" r="0" t="0"/>
          <a:stretch/>
        </p:blipFill>
        <p:spPr>
          <a:xfrm>
            <a:off x="4297572" y="1380574"/>
            <a:ext cx="737763" cy="737763"/>
          </a:xfrm>
          <a:prstGeom prst="rect">
            <a:avLst/>
          </a:prstGeom>
          <a:noFill/>
          <a:ln>
            <a:noFill/>
          </a:ln>
        </p:spPr>
      </p:pic>
      <p:pic>
        <p:nvPicPr>
          <p:cNvPr descr="Badge Question Mark" id="386" name="Google Shape;386;p30"/>
          <p:cNvPicPr preferRelativeResize="0"/>
          <p:nvPr/>
        </p:nvPicPr>
        <p:blipFill rotWithShape="1">
          <a:blip r:embed="rId4">
            <a:alphaModFix/>
          </a:blip>
          <a:srcRect b="0" l="0" r="0" t="0"/>
          <a:stretch/>
        </p:blipFill>
        <p:spPr>
          <a:xfrm>
            <a:off x="4281055" y="2117424"/>
            <a:ext cx="737763" cy="737763"/>
          </a:xfrm>
          <a:prstGeom prst="rect">
            <a:avLst/>
          </a:prstGeom>
          <a:noFill/>
          <a:ln>
            <a:noFill/>
          </a:ln>
        </p:spPr>
      </p:pic>
      <p:pic>
        <p:nvPicPr>
          <p:cNvPr descr="Badge Question Mark" id="387" name="Google Shape;387;p30"/>
          <p:cNvPicPr preferRelativeResize="0"/>
          <p:nvPr/>
        </p:nvPicPr>
        <p:blipFill rotWithShape="1">
          <a:blip r:embed="rId4">
            <a:alphaModFix/>
          </a:blip>
          <a:srcRect b="0" l="0" r="0" t="0"/>
          <a:stretch/>
        </p:blipFill>
        <p:spPr>
          <a:xfrm>
            <a:off x="4281054" y="2943807"/>
            <a:ext cx="737763" cy="73776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1"/>
          <p:cNvSpPr txBox="1"/>
          <p:nvPr>
            <p:ph type="title"/>
          </p:nvPr>
        </p:nvSpPr>
        <p:spPr>
          <a:xfrm>
            <a:off x="-86500" y="246325"/>
            <a:ext cx="4978500" cy="572700"/>
          </a:xfrm>
          <a:prstGeom prst="rect">
            <a:avLst/>
          </a:prstGeom>
          <a:solidFill>
            <a:srgbClr val="3A4888"/>
          </a:solidFill>
          <a:ln cap="flat" cmpd="sng" w="9525">
            <a:solidFill>
              <a:srgbClr val="FFFFFF"/>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sz="3400">
                <a:solidFill>
                  <a:srgbClr val="FFFFFF"/>
                </a:solidFill>
                <a:latin typeface="Helvetica Neue"/>
                <a:ea typeface="Helvetica Neue"/>
                <a:cs typeface="Helvetica Neue"/>
                <a:sym typeface="Helvetica Neue"/>
              </a:rPr>
              <a:t>Socio-Ecological Model</a:t>
            </a:r>
            <a:endParaRPr sz="3400">
              <a:solidFill>
                <a:srgbClr val="FFFFFF"/>
              </a:solidFill>
              <a:latin typeface="Helvetica Neue"/>
              <a:ea typeface="Helvetica Neue"/>
              <a:cs typeface="Helvetica Neue"/>
              <a:sym typeface="Helvetica Neue"/>
            </a:endParaRPr>
          </a:p>
        </p:txBody>
      </p:sp>
      <p:grpSp>
        <p:nvGrpSpPr>
          <p:cNvPr id="393" name="Google Shape;393;p31"/>
          <p:cNvGrpSpPr/>
          <p:nvPr/>
        </p:nvGrpSpPr>
        <p:grpSpPr>
          <a:xfrm>
            <a:off x="0" y="1537588"/>
            <a:ext cx="4923708" cy="2828887"/>
            <a:chOff x="538232" y="1537582"/>
            <a:chExt cx="4923708" cy="2828887"/>
          </a:xfrm>
        </p:grpSpPr>
        <p:grpSp>
          <p:nvGrpSpPr>
            <p:cNvPr id="394" name="Google Shape;394;p31"/>
            <p:cNvGrpSpPr/>
            <p:nvPr/>
          </p:nvGrpSpPr>
          <p:grpSpPr>
            <a:xfrm>
              <a:off x="538232" y="1537582"/>
              <a:ext cx="4923708" cy="2828887"/>
              <a:chOff x="2540138" y="605082"/>
              <a:chExt cx="3297862" cy="3220500"/>
            </a:xfrm>
          </p:grpSpPr>
          <p:sp>
            <p:nvSpPr>
              <p:cNvPr id="395" name="Google Shape;395;p31"/>
              <p:cNvSpPr/>
              <p:nvPr/>
            </p:nvSpPr>
            <p:spPr>
              <a:xfrm>
                <a:off x="2604900" y="605082"/>
                <a:ext cx="3233100" cy="3220500"/>
              </a:xfrm>
              <a:prstGeom prst="ellipse">
                <a:avLst/>
              </a:prstGeom>
              <a:solidFill>
                <a:srgbClr val="3A4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31"/>
              <p:cNvSpPr txBox="1"/>
              <p:nvPr/>
            </p:nvSpPr>
            <p:spPr>
              <a:xfrm>
                <a:off x="2540138" y="2000905"/>
                <a:ext cx="706268" cy="635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200" u="none" cap="none" strike="noStrike">
                    <a:solidFill>
                      <a:schemeClr val="lt1"/>
                    </a:solidFill>
                    <a:latin typeface="Tahoma"/>
                    <a:ea typeface="Tahoma"/>
                    <a:cs typeface="Tahoma"/>
                    <a:sym typeface="Tahoma"/>
                  </a:rPr>
                  <a:t>Society (Policy)</a:t>
                </a:r>
                <a:endParaRPr b="1" i="0" sz="1200" u="none" cap="none" strike="noStrike">
                  <a:solidFill>
                    <a:schemeClr val="lt1"/>
                  </a:solidFill>
                  <a:latin typeface="Tahoma"/>
                  <a:ea typeface="Tahoma"/>
                  <a:cs typeface="Tahoma"/>
                  <a:sym typeface="Tahoma"/>
                </a:endParaRPr>
              </a:p>
            </p:txBody>
          </p:sp>
        </p:grpSp>
        <p:grpSp>
          <p:nvGrpSpPr>
            <p:cNvPr id="397" name="Google Shape;397;p31"/>
            <p:cNvGrpSpPr/>
            <p:nvPr/>
          </p:nvGrpSpPr>
          <p:grpSpPr>
            <a:xfrm>
              <a:off x="1228427" y="1740679"/>
              <a:ext cx="4157063" cy="2484938"/>
              <a:chOff x="2719775" y="1317890"/>
              <a:chExt cx="3462775" cy="3220500"/>
            </a:xfrm>
          </p:grpSpPr>
          <p:sp>
            <p:nvSpPr>
              <p:cNvPr id="398" name="Google Shape;398;p31"/>
              <p:cNvSpPr/>
              <p:nvPr/>
            </p:nvSpPr>
            <p:spPr>
              <a:xfrm>
                <a:off x="2961450" y="1317890"/>
                <a:ext cx="3221100" cy="3220500"/>
              </a:xfrm>
              <a:prstGeom prst="ellipse">
                <a:avLst/>
              </a:prstGeom>
              <a:solidFill>
                <a:srgbClr val="9933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31"/>
              <p:cNvSpPr txBox="1"/>
              <p:nvPr/>
            </p:nvSpPr>
            <p:spPr>
              <a:xfrm>
                <a:off x="2719775" y="2690338"/>
                <a:ext cx="1247500" cy="563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200" u="none" cap="none" strike="noStrike">
                    <a:solidFill>
                      <a:schemeClr val="lt1"/>
                    </a:solidFill>
                    <a:latin typeface="Tahoma"/>
                    <a:ea typeface="Tahoma"/>
                    <a:cs typeface="Tahoma"/>
                    <a:sym typeface="Tahoma"/>
                  </a:rPr>
                  <a:t>Community</a:t>
                </a:r>
                <a:endParaRPr b="1" i="0" sz="1200" u="none" cap="none" strike="noStrike">
                  <a:solidFill>
                    <a:schemeClr val="lt1"/>
                  </a:solidFill>
                  <a:latin typeface="Tahoma"/>
                  <a:ea typeface="Tahoma"/>
                  <a:cs typeface="Tahoma"/>
                  <a:sym typeface="Tahoma"/>
                </a:endParaRPr>
              </a:p>
            </p:txBody>
          </p:sp>
        </p:grpSp>
        <p:grpSp>
          <p:nvGrpSpPr>
            <p:cNvPr id="400" name="Google Shape;400;p31"/>
            <p:cNvGrpSpPr/>
            <p:nvPr/>
          </p:nvGrpSpPr>
          <p:grpSpPr>
            <a:xfrm>
              <a:off x="2468679" y="1955124"/>
              <a:ext cx="2803586" cy="2055983"/>
              <a:chOff x="3368593" y="2197790"/>
              <a:chExt cx="2373707" cy="2340600"/>
            </a:xfrm>
          </p:grpSpPr>
          <p:sp>
            <p:nvSpPr>
              <p:cNvPr id="401" name="Google Shape;401;p31"/>
              <p:cNvSpPr/>
              <p:nvPr/>
            </p:nvSpPr>
            <p:spPr>
              <a:xfrm>
                <a:off x="3401700" y="2197790"/>
                <a:ext cx="2340600" cy="2340600"/>
              </a:xfrm>
              <a:prstGeom prst="ellipse">
                <a:avLst/>
              </a:prstGeom>
              <a:solidFill>
                <a:srgbClr val="B5CB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31"/>
              <p:cNvSpPr txBox="1"/>
              <p:nvPr/>
            </p:nvSpPr>
            <p:spPr>
              <a:xfrm>
                <a:off x="3368593" y="3157620"/>
                <a:ext cx="1147187" cy="53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200" u="none" cap="none" strike="noStrike">
                    <a:solidFill>
                      <a:srgbClr val="000000"/>
                    </a:solidFill>
                    <a:latin typeface="Tahoma"/>
                    <a:ea typeface="Tahoma"/>
                    <a:cs typeface="Tahoma"/>
                    <a:sym typeface="Tahoma"/>
                  </a:rPr>
                  <a:t>Relationship</a:t>
                </a:r>
                <a:endParaRPr b="1" i="0" sz="1200" u="none" cap="none" strike="noStrike">
                  <a:solidFill>
                    <a:srgbClr val="000000"/>
                  </a:solidFill>
                  <a:latin typeface="Tahoma"/>
                  <a:ea typeface="Tahoma"/>
                  <a:cs typeface="Tahoma"/>
                  <a:sym typeface="Tahoma"/>
                </a:endParaRPr>
              </a:p>
            </p:txBody>
          </p:sp>
        </p:grpSp>
        <p:grpSp>
          <p:nvGrpSpPr>
            <p:cNvPr id="403" name="Google Shape;403;p31"/>
            <p:cNvGrpSpPr/>
            <p:nvPr/>
          </p:nvGrpSpPr>
          <p:grpSpPr>
            <a:xfrm>
              <a:off x="3788750" y="2273894"/>
              <a:ext cx="1407389" cy="1486021"/>
              <a:chOff x="3873028" y="2998825"/>
              <a:chExt cx="1503300" cy="1583400"/>
            </a:xfrm>
          </p:grpSpPr>
          <p:sp>
            <p:nvSpPr>
              <p:cNvPr id="404" name="Google Shape;404;p31"/>
              <p:cNvSpPr/>
              <p:nvPr/>
            </p:nvSpPr>
            <p:spPr>
              <a:xfrm>
                <a:off x="3873028" y="2998825"/>
                <a:ext cx="1503300" cy="1583400"/>
              </a:xfrm>
              <a:prstGeom prst="ellipse">
                <a:avLst/>
              </a:prstGeom>
              <a:solidFill>
                <a:srgbClr val="F9D3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31"/>
              <p:cNvSpPr txBox="1"/>
              <p:nvPr/>
            </p:nvSpPr>
            <p:spPr>
              <a:xfrm>
                <a:off x="4009675" y="3465929"/>
                <a:ext cx="1230000" cy="649200"/>
              </a:xfrm>
              <a:prstGeom prst="rect">
                <a:avLst/>
              </a:prstGeom>
              <a:solidFill>
                <a:srgbClr val="F9D38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200" u="none" cap="none" strike="noStrike">
                    <a:solidFill>
                      <a:schemeClr val="dk1"/>
                    </a:solidFill>
                    <a:latin typeface="Tahoma"/>
                    <a:ea typeface="Tahoma"/>
                    <a:cs typeface="Tahoma"/>
                    <a:sym typeface="Tahoma"/>
                  </a:rPr>
                  <a:t>Individual</a:t>
                </a:r>
                <a:endParaRPr b="1" i="0" sz="1200" u="none" cap="none" strike="noStrike">
                  <a:solidFill>
                    <a:schemeClr val="dk1"/>
                  </a:solidFill>
                  <a:latin typeface="Tahoma"/>
                  <a:ea typeface="Tahoma"/>
                  <a:cs typeface="Tahoma"/>
                  <a:sym typeface="Tahoma"/>
                </a:endParaRPr>
              </a:p>
            </p:txBody>
          </p:sp>
        </p:grpSp>
      </p:grpSp>
      <p:sp>
        <p:nvSpPr>
          <p:cNvPr id="406" name="Google Shape;406;p31"/>
          <p:cNvSpPr txBox="1"/>
          <p:nvPr/>
        </p:nvSpPr>
        <p:spPr>
          <a:xfrm>
            <a:off x="5196139" y="576738"/>
            <a:ext cx="3706636" cy="817200"/>
          </a:xfrm>
          <a:prstGeom prst="rect">
            <a:avLst/>
          </a:prstGeom>
          <a:solidFill>
            <a:srgbClr val="F9D380"/>
          </a:solid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900"/>
              <a:buFont typeface="Arial"/>
              <a:buNone/>
            </a:pPr>
            <a:r>
              <a:rPr b="1" i="0" lang="en" sz="1000" u="none" cap="none" strike="noStrike">
                <a:solidFill>
                  <a:schemeClr val="dk1"/>
                </a:solidFill>
                <a:latin typeface="Tahoma"/>
                <a:ea typeface="Tahoma"/>
                <a:cs typeface="Tahoma"/>
                <a:sym typeface="Tahoma"/>
              </a:rPr>
              <a:t>Individual</a:t>
            </a:r>
            <a:r>
              <a:rPr b="0" i="0" lang="en" sz="1000" u="none" cap="none" strike="noStrike">
                <a:solidFill>
                  <a:schemeClr val="dk1"/>
                </a:solidFill>
                <a:latin typeface="Tahoma"/>
                <a:ea typeface="Tahoma"/>
                <a:cs typeface="Tahoma"/>
                <a:sym typeface="Tahoma"/>
              </a:rPr>
              <a:t>. This refers to the primary subject or focus of your project or study. Sometimes, in the language of human rights, this would be referred as the ‘rights holder’.</a:t>
            </a:r>
            <a:endParaRPr b="0" i="0" sz="1000" u="none" cap="none" strike="noStrike">
              <a:solidFill>
                <a:schemeClr val="dk1"/>
              </a:solidFill>
              <a:latin typeface="Tahoma"/>
              <a:ea typeface="Tahoma"/>
              <a:cs typeface="Tahoma"/>
              <a:sym typeface="Tahoma"/>
            </a:endParaRPr>
          </a:p>
        </p:txBody>
      </p:sp>
      <p:sp>
        <p:nvSpPr>
          <p:cNvPr id="407" name="Google Shape;407;p31"/>
          <p:cNvSpPr txBox="1"/>
          <p:nvPr/>
        </p:nvSpPr>
        <p:spPr>
          <a:xfrm>
            <a:off x="5196139" y="1514447"/>
            <a:ext cx="3706636" cy="1117800"/>
          </a:xfrm>
          <a:prstGeom prst="rect">
            <a:avLst/>
          </a:prstGeom>
          <a:solidFill>
            <a:srgbClr val="B5CB82"/>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1" i="0" lang="en" sz="1000" u="none" cap="none" strike="noStrike">
                <a:solidFill>
                  <a:schemeClr val="dk1"/>
                </a:solidFill>
                <a:latin typeface="Tahoma"/>
                <a:ea typeface="Tahoma"/>
                <a:cs typeface="Tahoma"/>
                <a:sym typeface="Tahoma"/>
              </a:rPr>
              <a:t>Relationship</a:t>
            </a:r>
            <a:r>
              <a:rPr b="0" i="0" lang="en" sz="1000" u="none" cap="none" strike="noStrike">
                <a:solidFill>
                  <a:schemeClr val="dk1"/>
                </a:solidFill>
                <a:latin typeface="Tahoma"/>
                <a:ea typeface="Tahoma"/>
                <a:cs typeface="Tahoma"/>
                <a:sym typeface="Tahoma"/>
              </a:rPr>
              <a:t>. This level includes those people with whom the individual has a direct relationship – it is sometimes called ‘interpersonal’. It can include spouses or partners, children and other family members, friends and colleagues.  Most often, factors at this level describe family or household dynamics.</a:t>
            </a:r>
            <a:endParaRPr b="0" i="0" sz="1400" u="none" cap="none" strike="noStrike">
              <a:solidFill>
                <a:schemeClr val="dk1"/>
              </a:solidFill>
              <a:latin typeface="Tahoma"/>
              <a:ea typeface="Tahoma"/>
              <a:cs typeface="Tahoma"/>
              <a:sym typeface="Tahoma"/>
            </a:endParaRPr>
          </a:p>
        </p:txBody>
      </p:sp>
      <p:sp>
        <p:nvSpPr>
          <p:cNvPr id="408" name="Google Shape;408;p31"/>
          <p:cNvSpPr txBox="1"/>
          <p:nvPr/>
        </p:nvSpPr>
        <p:spPr>
          <a:xfrm>
            <a:off x="5196139" y="2761858"/>
            <a:ext cx="3706636" cy="938011"/>
          </a:xfrm>
          <a:prstGeom prst="rect">
            <a:avLst/>
          </a:prstGeom>
          <a:solidFill>
            <a:srgbClr val="993365"/>
          </a:solid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900"/>
              <a:buFont typeface="Arial"/>
              <a:buNone/>
            </a:pPr>
            <a:r>
              <a:rPr b="1" i="0" lang="en" sz="1000" u="none" cap="none" strike="noStrike">
                <a:solidFill>
                  <a:schemeClr val="lt1"/>
                </a:solidFill>
                <a:latin typeface="Tahoma"/>
                <a:ea typeface="Tahoma"/>
                <a:cs typeface="Tahoma"/>
                <a:sym typeface="Tahoma"/>
              </a:rPr>
              <a:t>Community</a:t>
            </a:r>
            <a:r>
              <a:rPr b="0" i="0" lang="en" sz="1000" u="none" cap="none" strike="noStrike">
                <a:solidFill>
                  <a:schemeClr val="lt1"/>
                </a:solidFill>
                <a:latin typeface="Tahoma"/>
                <a:ea typeface="Tahoma"/>
                <a:cs typeface="Tahoma"/>
                <a:sym typeface="Tahoma"/>
              </a:rPr>
              <a:t>. This level extends into the surrounding community and includes social norms and institutions that define and shape community interactions. This can include religious institutions and cultural norms, commercial activity and educational activities.</a:t>
            </a:r>
            <a:endParaRPr b="0" i="0" sz="1000" u="none" cap="none" strike="noStrike">
              <a:solidFill>
                <a:schemeClr val="lt1"/>
              </a:solidFill>
              <a:latin typeface="Tahoma"/>
              <a:ea typeface="Tahoma"/>
              <a:cs typeface="Tahoma"/>
              <a:sym typeface="Tahoma"/>
            </a:endParaRPr>
          </a:p>
        </p:txBody>
      </p:sp>
      <p:sp>
        <p:nvSpPr>
          <p:cNvPr id="409" name="Google Shape;409;p31"/>
          <p:cNvSpPr txBox="1"/>
          <p:nvPr/>
        </p:nvSpPr>
        <p:spPr>
          <a:xfrm>
            <a:off x="5196139" y="3835387"/>
            <a:ext cx="3706636" cy="1117800"/>
          </a:xfrm>
          <a:prstGeom prst="rect">
            <a:avLst/>
          </a:prstGeom>
          <a:solidFill>
            <a:srgbClr val="3A4888"/>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1" i="0" lang="en" sz="1000" u="none" cap="none" strike="noStrike">
                <a:solidFill>
                  <a:schemeClr val="lt1"/>
                </a:solidFill>
                <a:latin typeface="Tahoma"/>
                <a:ea typeface="Tahoma"/>
                <a:cs typeface="Tahoma"/>
                <a:sym typeface="Tahoma"/>
              </a:rPr>
              <a:t>Societal (Policy)</a:t>
            </a:r>
            <a:r>
              <a:rPr b="0" i="0" lang="en" sz="1000" u="none" cap="none" strike="noStrike">
                <a:solidFill>
                  <a:schemeClr val="lt1"/>
                </a:solidFill>
                <a:latin typeface="Tahoma"/>
                <a:ea typeface="Tahoma"/>
                <a:cs typeface="Tahoma"/>
                <a:sym typeface="Tahoma"/>
              </a:rPr>
              <a:t>. This level refers to the governance and systems established to provide services, write and enforce laws, protect and defend rights, etc.  In the language of human rights, this level would refer to the state as the ‘legal duty-bearer’. </a:t>
            </a:r>
            <a:endParaRPr b="0" i="0" sz="1000" u="none" cap="none" strike="noStrike">
              <a:solidFill>
                <a:schemeClr val="lt1"/>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7"/>
          <p:cNvSpPr/>
          <p:nvPr/>
        </p:nvSpPr>
        <p:spPr>
          <a:xfrm>
            <a:off x="-394225" y="3262125"/>
            <a:ext cx="2283900" cy="2346600"/>
          </a:xfrm>
          <a:prstGeom prst="ellipse">
            <a:avLst/>
          </a:prstGeom>
          <a:gradFill>
            <a:gsLst>
              <a:gs pos="0">
                <a:srgbClr val="F9D380"/>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7"/>
          <p:cNvSpPr/>
          <p:nvPr/>
        </p:nvSpPr>
        <p:spPr>
          <a:xfrm>
            <a:off x="7023700" y="-515325"/>
            <a:ext cx="2283900" cy="2346600"/>
          </a:xfrm>
          <a:prstGeom prst="ellipse">
            <a:avLst/>
          </a:prstGeom>
          <a:gradFill>
            <a:gsLst>
              <a:gs pos="0">
                <a:srgbClr val="272324"/>
              </a:gs>
              <a:gs pos="100000">
                <a:srgbClr val="737373"/>
              </a:gs>
            </a:gsLst>
            <a:lin ang="5400012" scaled="0"/>
          </a:gra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7"/>
          <p:cNvSpPr/>
          <p:nvPr/>
        </p:nvSpPr>
        <p:spPr>
          <a:xfrm>
            <a:off x="379500" y="336750"/>
            <a:ext cx="8385000" cy="4470000"/>
          </a:xfrm>
          <a:prstGeom prst="rect">
            <a:avLst/>
          </a:prstGeom>
          <a:noFill/>
          <a:ln cap="flat" cmpd="sng" w="19050">
            <a:solidFill>
              <a:srgbClr val="4C11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rgbClr val="993365"/>
                </a:solidFill>
                <a:latin typeface="Helvetica Neue"/>
                <a:ea typeface="Helvetica Neue"/>
                <a:cs typeface="Helvetica Neue"/>
                <a:sym typeface="Helvetica Neue"/>
              </a:rPr>
              <a:t>Session 6: </a:t>
            </a:r>
            <a:endParaRPr/>
          </a:p>
          <a:p>
            <a:pPr indent="0" lvl="0" marL="0" rtl="0" algn="ctr">
              <a:lnSpc>
                <a:spcPct val="100000"/>
              </a:lnSpc>
              <a:spcBef>
                <a:spcPts val="0"/>
              </a:spcBef>
              <a:spcAft>
                <a:spcPts val="0"/>
              </a:spcAft>
              <a:buSzPts val="3600"/>
              <a:buNone/>
            </a:pPr>
            <a:r>
              <a:t/>
            </a:r>
            <a:endParaRPr b="1">
              <a:solidFill>
                <a:srgbClr val="FFFFFF"/>
              </a:solidFill>
              <a:highlight>
                <a:srgbClr val="4C1130"/>
              </a:highlight>
              <a:latin typeface="Open Sans"/>
              <a:ea typeface="Open Sans"/>
              <a:cs typeface="Open Sans"/>
              <a:sym typeface="Open Sans"/>
            </a:endParaRPr>
          </a:p>
        </p:txBody>
      </p:sp>
      <p:sp>
        <p:nvSpPr>
          <p:cNvPr id="73" name="Google Shape;73;p7"/>
          <p:cNvSpPr txBox="1"/>
          <p:nvPr/>
        </p:nvSpPr>
        <p:spPr>
          <a:xfrm>
            <a:off x="1363350" y="2627250"/>
            <a:ext cx="6417300" cy="547500"/>
          </a:xfrm>
          <a:prstGeom prst="rect">
            <a:avLst/>
          </a:prstGeom>
          <a:solidFill>
            <a:srgbClr val="9933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 sz="3600" u="none" cap="none" strike="noStrike">
                <a:solidFill>
                  <a:schemeClr val="lt1"/>
                </a:solidFill>
                <a:latin typeface="Helvetica Neue"/>
                <a:ea typeface="Helvetica Neue"/>
                <a:cs typeface="Helvetica Neue"/>
                <a:sym typeface="Helvetica Neue"/>
              </a:rPr>
              <a:t>Gender in the Project Cycle</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p32"/>
          <p:cNvPicPr preferRelativeResize="0"/>
          <p:nvPr/>
        </p:nvPicPr>
        <p:blipFill rotWithShape="1">
          <a:blip r:embed="rId3">
            <a:alphaModFix amt="50000"/>
          </a:blip>
          <a:srcRect b="4377" l="0" r="0" t="4379"/>
          <a:stretch/>
        </p:blipFill>
        <p:spPr>
          <a:xfrm>
            <a:off x="3400792" y="0"/>
            <a:ext cx="7046700" cy="5143500"/>
          </a:xfrm>
          <a:prstGeom prst="parallelogram">
            <a:avLst>
              <a:gd fmla="val 25000" name="adj"/>
            </a:avLst>
          </a:prstGeom>
          <a:noFill/>
          <a:ln>
            <a:noFill/>
          </a:ln>
        </p:spPr>
      </p:pic>
      <p:sp>
        <p:nvSpPr>
          <p:cNvPr id="415" name="Google Shape;415;p32"/>
          <p:cNvSpPr txBox="1"/>
          <p:nvPr>
            <p:ph type="title"/>
          </p:nvPr>
        </p:nvSpPr>
        <p:spPr>
          <a:xfrm>
            <a:off x="775775" y="418200"/>
            <a:ext cx="52281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b="1" lang="en" sz="3200">
                <a:solidFill>
                  <a:srgbClr val="993365"/>
                </a:solidFill>
                <a:latin typeface="Helvetica Neue"/>
                <a:ea typeface="Helvetica Neue"/>
                <a:cs typeface="Helvetica Neue"/>
                <a:sym typeface="Helvetica Neue"/>
              </a:rPr>
              <a:t>DID YOU KNOW? </a:t>
            </a:r>
            <a:endParaRPr b="1" sz="3200">
              <a:solidFill>
                <a:srgbClr val="993365"/>
              </a:solidFill>
              <a:latin typeface="Helvetica Neue"/>
              <a:ea typeface="Helvetica Neue"/>
              <a:cs typeface="Helvetica Neue"/>
              <a:sym typeface="Helvetica Neue"/>
            </a:endParaRPr>
          </a:p>
        </p:txBody>
      </p:sp>
      <p:sp>
        <p:nvSpPr>
          <p:cNvPr id="416" name="Google Shape;416;p32"/>
          <p:cNvSpPr txBox="1"/>
          <p:nvPr/>
        </p:nvSpPr>
        <p:spPr>
          <a:xfrm>
            <a:off x="775775" y="1437050"/>
            <a:ext cx="6910200" cy="2552000"/>
          </a:xfrm>
          <a:prstGeom prst="rect">
            <a:avLst/>
          </a:prstGeom>
          <a:solidFill>
            <a:srgbClr val="3A4888"/>
          </a:solid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300"/>
              <a:buFont typeface="Arial"/>
              <a:buNone/>
            </a:pPr>
            <a:r>
              <a:t/>
            </a:r>
            <a:endParaRPr b="1" i="0" sz="1600" u="none" cap="none" strike="noStrike">
              <a:solidFill>
                <a:srgbClr val="FFFFFF"/>
              </a:solidFill>
              <a:latin typeface="Tahoma"/>
              <a:ea typeface="Tahoma"/>
              <a:cs typeface="Tahoma"/>
              <a:sym typeface="Tahoma"/>
            </a:endParaRPr>
          </a:p>
          <a:p>
            <a:pPr indent="0" lvl="0" marL="0" marR="0" rtl="0" algn="l">
              <a:lnSpc>
                <a:spcPct val="115000"/>
              </a:lnSpc>
              <a:spcBef>
                <a:spcPts val="1200"/>
              </a:spcBef>
              <a:spcAft>
                <a:spcPts val="0"/>
              </a:spcAft>
              <a:buClr>
                <a:srgbClr val="000000"/>
              </a:buClr>
              <a:buSzPts val="1300"/>
              <a:buFont typeface="Arial"/>
              <a:buNone/>
            </a:pPr>
            <a:r>
              <a:rPr b="1" i="0" lang="en" sz="2000" u="none" cap="none" strike="noStrike">
                <a:solidFill>
                  <a:srgbClr val="FFFFFF"/>
                </a:solidFill>
                <a:latin typeface="Helvetica Neue"/>
                <a:ea typeface="Helvetica Neue"/>
                <a:cs typeface="Helvetica Neue"/>
                <a:sym typeface="Helvetica Neue"/>
              </a:rPr>
              <a:t>Engaging men and boys</a:t>
            </a:r>
            <a:endParaRPr b="1" i="0" sz="2000" u="none" cap="none" strike="noStrike">
              <a:solidFill>
                <a:srgbClr val="FFFFFF"/>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rgbClr val="000000"/>
              </a:buClr>
              <a:buSzPts val="1300"/>
              <a:buFont typeface="Arial"/>
              <a:buNone/>
            </a:pPr>
            <a:r>
              <a:rPr b="0" i="0" lang="en" sz="1600" u="none" cap="none" strike="noStrike">
                <a:solidFill>
                  <a:srgbClr val="FFFFFF"/>
                </a:solidFill>
                <a:latin typeface="Tahoma"/>
                <a:ea typeface="Tahoma"/>
                <a:cs typeface="Tahoma"/>
                <a:sym typeface="Tahoma"/>
              </a:rPr>
              <a:t>Engagement of men and boys is essential for gender transformative programming.  Men and boys can be seen as both beneficiaries of gender transformative change, and as instrumental partners in gender transformative change for women and girls.  Men and boys suffer from deep-seated gender norms related to toxic masculinity, including violence, risky behaviour, poor health and lack of emotional connectedness.</a:t>
            </a:r>
            <a:endParaRPr b="0" i="0" sz="1600" u="none" cap="none" strike="noStrike">
              <a:solidFill>
                <a:srgbClr val="FFFFFF"/>
              </a:solidFill>
              <a:latin typeface="Tahoma"/>
              <a:ea typeface="Tahoma"/>
              <a:cs typeface="Tahoma"/>
              <a:sym typeface="Tahoma"/>
            </a:endParaRPr>
          </a:p>
          <a:p>
            <a:pPr indent="0" lvl="0" marL="0" marR="0" rtl="0" algn="l">
              <a:lnSpc>
                <a:spcPct val="115000"/>
              </a:lnSpc>
              <a:spcBef>
                <a:spcPts val="1200"/>
              </a:spcBef>
              <a:spcAft>
                <a:spcPts val="1200"/>
              </a:spcAft>
              <a:buClr>
                <a:srgbClr val="000000"/>
              </a:buClr>
              <a:buSzPts val="1300"/>
              <a:buFont typeface="Arial"/>
              <a:buNone/>
            </a:pPr>
            <a:r>
              <a:t/>
            </a:r>
            <a:endParaRPr b="1" i="0" sz="1300" u="none" cap="none" strike="noStrike">
              <a:solidFill>
                <a:srgbClr val="FFFFFF"/>
              </a:solidFill>
              <a:latin typeface="Roboto"/>
              <a:ea typeface="Roboto"/>
              <a:cs typeface="Roboto"/>
              <a:sym typeface="Roboto"/>
            </a:endParaRPr>
          </a:p>
        </p:txBody>
      </p:sp>
      <p:cxnSp>
        <p:nvCxnSpPr>
          <p:cNvPr id="417" name="Google Shape;417;p32"/>
          <p:cNvCxnSpPr/>
          <p:nvPr/>
        </p:nvCxnSpPr>
        <p:spPr>
          <a:xfrm flipH="1" rot="10800000">
            <a:off x="857700" y="1154450"/>
            <a:ext cx="3714300" cy="15600"/>
          </a:xfrm>
          <a:prstGeom prst="straightConnector1">
            <a:avLst/>
          </a:prstGeom>
          <a:noFill/>
          <a:ln cap="flat" cmpd="sng" w="28575">
            <a:solidFill>
              <a:srgbClr val="993365"/>
            </a:solidFill>
            <a:prstDash val="solid"/>
            <a:round/>
            <a:headEnd len="sm" w="sm" type="none"/>
            <a:tailEnd len="sm" w="sm"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3365"/>
        </a:solidFill>
      </p:bgPr>
    </p:bg>
    <p:spTree>
      <p:nvGrpSpPr>
        <p:cNvPr id="421" name="Shape 421"/>
        <p:cNvGrpSpPr/>
        <p:nvPr/>
      </p:nvGrpSpPr>
      <p:grpSpPr>
        <a:xfrm>
          <a:off x="0" y="0"/>
          <a:ext cx="0" cy="0"/>
          <a:chOff x="0" y="0"/>
          <a:chExt cx="0" cy="0"/>
        </a:xfrm>
      </p:grpSpPr>
      <p:cxnSp>
        <p:nvCxnSpPr>
          <p:cNvPr id="422" name="Google Shape;422;p94"/>
          <p:cNvCxnSpPr/>
          <p:nvPr/>
        </p:nvCxnSpPr>
        <p:spPr>
          <a:xfrm>
            <a:off x="266425" y="971575"/>
            <a:ext cx="6509513" cy="0"/>
          </a:xfrm>
          <a:prstGeom prst="straightConnector1">
            <a:avLst/>
          </a:prstGeom>
          <a:noFill/>
          <a:ln cap="flat" cmpd="sng" w="38100">
            <a:solidFill>
              <a:schemeClr val="lt1"/>
            </a:solidFill>
            <a:prstDash val="solid"/>
            <a:round/>
            <a:headEnd len="sm" w="sm" type="none"/>
            <a:tailEnd len="sm" w="sm" type="none"/>
          </a:ln>
        </p:spPr>
      </p:cxnSp>
      <p:sp>
        <p:nvSpPr>
          <p:cNvPr id="423" name="Google Shape;423;p94"/>
          <p:cNvSpPr/>
          <p:nvPr/>
        </p:nvSpPr>
        <p:spPr>
          <a:xfrm>
            <a:off x="266425" y="379629"/>
            <a:ext cx="2099088" cy="486756"/>
          </a:xfrm>
          <a:prstGeom prst="rect">
            <a:avLst/>
          </a:prstGeom>
          <a:solidFill>
            <a:srgbClr val="3A4888"/>
          </a:solidFill>
          <a:ln cap="flat" cmpd="sng" w="25400">
            <a:solidFill>
              <a:srgbClr val="3A48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24" name="Google Shape;424;p94"/>
          <p:cNvSpPr txBox="1"/>
          <p:nvPr/>
        </p:nvSpPr>
        <p:spPr>
          <a:xfrm>
            <a:off x="272974" y="412074"/>
            <a:ext cx="116952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chemeClr val="lt1"/>
                </a:solidFill>
                <a:latin typeface="Helvetica Neue"/>
                <a:ea typeface="Helvetica Neue"/>
                <a:cs typeface="Helvetica Neue"/>
                <a:sym typeface="Helvetica Neue"/>
              </a:rPr>
              <a:t>Activity 9.1: </a:t>
            </a:r>
            <a:r>
              <a:rPr b="1" i="0" lang="en" sz="2400" u="none" cap="none" strike="noStrike">
                <a:solidFill>
                  <a:schemeClr val="lt1"/>
                </a:solidFill>
                <a:latin typeface="Helvetica Neue"/>
                <a:ea typeface="Helvetica Neue"/>
                <a:cs typeface="Helvetica Neue"/>
                <a:sym typeface="Helvetica Neue"/>
              </a:rPr>
              <a:t>Problem Analysis</a:t>
            </a:r>
            <a:endParaRPr b="1" i="0" sz="2800" u="none" cap="none" strike="noStrike">
              <a:solidFill>
                <a:schemeClr val="lt1"/>
              </a:solidFill>
              <a:latin typeface="Helvetica Neue"/>
              <a:ea typeface="Helvetica Neue"/>
              <a:cs typeface="Helvetica Neue"/>
              <a:sym typeface="Helvetica Neue"/>
            </a:endParaRPr>
          </a:p>
        </p:txBody>
      </p:sp>
      <p:grpSp>
        <p:nvGrpSpPr>
          <p:cNvPr id="425" name="Google Shape;425;p94"/>
          <p:cNvGrpSpPr/>
          <p:nvPr/>
        </p:nvGrpSpPr>
        <p:grpSpPr>
          <a:xfrm>
            <a:off x="333837" y="1076766"/>
            <a:ext cx="914408" cy="926800"/>
            <a:chOff x="1549250" y="1659963"/>
            <a:chExt cx="685806" cy="695100"/>
          </a:xfrm>
        </p:grpSpPr>
        <p:sp>
          <p:nvSpPr>
            <p:cNvPr id="426" name="Google Shape;426;p94"/>
            <p:cNvSpPr/>
            <p:nvPr/>
          </p:nvSpPr>
          <p:spPr>
            <a:xfrm>
              <a:off x="1549256" y="16646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1</a:t>
              </a:r>
              <a:endParaRPr b="0" i="0" sz="4800" u="none" cap="none" strike="noStrike">
                <a:solidFill>
                  <a:srgbClr val="FFFFFF"/>
                </a:solidFill>
                <a:latin typeface="Tahoma"/>
                <a:ea typeface="Tahoma"/>
                <a:cs typeface="Tahoma"/>
                <a:sym typeface="Tahoma"/>
              </a:endParaRPr>
            </a:p>
          </p:txBody>
        </p:sp>
        <p:sp>
          <p:nvSpPr>
            <p:cNvPr id="427" name="Google Shape;427;p94"/>
            <p:cNvSpPr txBox="1"/>
            <p:nvPr/>
          </p:nvSpPr>
          <p:spPr>
            <a:xfrm rot="-5400000">
              <a:off x="1373000" y="183621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grpSp>
        <p:nvGrpSpPr>
          <p:cNvPr id="428" name="Google Shape;428;p94"/>
          <p:cNvGrpSpPr/>
          <p:nvPr/>
        </p:nvGrpSpPr>
        <p:grpSpPr>
          <a:xfrm>
            <a:off x="333837" y="2615709"/>
            <a:ext cx="914400" cy="938684"/>
            <a:chOff x="1549250" y="2434400"/>
            <a:chExt cx="685800" cy="704013"/>
          </a:xfrm>
        </p:grpSpPr>
        <p:sp>
          <p:nvSpPr>
            <p:cNvPr id="429" name="Google Shape;429;p94"/>
            <p:cNvSpPr/>
            <p:nvPr/>
          </p:nvSpPr>
          <p:spPr>
            <a:xfrm>
              <a:off x="1549250" y="24344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2</a:t>
              </a:r>
              <a:endParaRPr b="0" i="0" sz="4800" u="none" cap="none" strike="noStrike">
                <a:solidFill>
                  <a:srgbClr val="FFFFFF"/>
                </a:solidFill>
                <a:latin typeface="Tahoma"/>
                <a:ea typeface="Tahoma"/>
                <a:cs typeface="Tahoma"/>
                <a:sym typeface="Tahoma"/>
              </a:endParaRPr>
            </a:p>
          </p:txBody>
        </p:sp>
        <p:sp>
          <p:nvSpPr>
            <p:cNvPr id="430" name="Google Shape;430;p94"/>
            <p:cNvSpPr txBox="1"/>
            <p:nvPr/>
          </p:nvSpPr>
          <p:spPr>
            <a:xfrm rot="-5400000">
              <a:off x="1373000" y="261956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sp>
        <p:nvSpPr>
          <p:cNvPr id="431" name="Google Shape;431;p94"/>
          <p:cNvSpPr txBox="1"/>
          <p:nvPr/>
        </p:nvSpPr>
        <p:spPr>
          <a:xfrm>
            <a:off x="1437465" y="1132765"/>
            <a:ext cx="7372290" cy="738664"/>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Go to </a:t>
            </a:r>
            <a:r>
              <a:rPr b="1" i="0" lang="en" sz="1400" u="none" cap="none" strike="noStrike">
                <a:solidFill>
                  <a:schemeClr val="lt1"/>
                </a:solidFill>
                <a:latin typeface="Tahoma"/>
                <a:ea typeface="Tahoma"/>
                <a:cs typeface="Tahoma"/>
                <a:sym typeface="Tahoma"/>
              </a:rPr>
              <a:t>Activity 9.1 of </a:t>
            </a:r>
            <a:r>
              <a:rPr b="0" i="0" lang="en" sz="1400" u="none" cap="none" strike="noStrike">
                <a:solidFill>
                  <a:schemeClr val="lt1"/>
                </a:solidFill>
                <a:latin typeface="Tahoma"/>
                <a:ea typeface="Tahoma"/>
                <a:cs typeface="Tahoma"/>
                <a:sym typeface="Tahoma"/>
              </a:rPr>
              <a:t>your Participant Resource Package where you will find detailed activity instructions. You will be moved back into your “Problem Trees” group from the earlier session.</a:t>
            </a:r>
            <a:endParaRPr b="0" i="0" sz="1400" u="none" cap="none" strike="noStrike">
              <a:solidFill>
                <a:srgbClr val="000000"/>
              </a:solidFill>
              <a:latin typeface="Arial"/>
              <a:ea typeface="Arial"/>
              <a:cs typeface="Arial"/>
              <a:sym typeface="Arial"/>
            </a:endParaRPr>
          </a:p>
        </p:txBody>
      </p:sp>
      <p:sp>
        <p:nvSpPr>
          <p:cNvPr id="432" name="Google Shape;432;p94"/>
          <p:cNvSpPr txBox="1"/>
          <p:nvPr/>
        </p:nvSpPr>
        <p:spPr>
          <a:xfrm>
            <a:off x="1437475" y="1997350"/>
            <a:ext cx="7372800" cy="3098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Take </a:t>
            </a:r>
            <a:r>
              <a:rPr b="1" i="0" lang="en" sz="1400" u="none" cap="none" strike="noStrike">
                <a:solidFill>
                  <a:schemeClr val="lt1"/>
                </a:solidFill>
                <a:latin typeface="Tahoma"/>
                <a:ea typeface="Tahoma"/>
                <a:cs typeface="Tahoma"/>
                <a:sym typeface="Tahoma"/>
              </a:rPr>
              <a:t>20 minutes </a:t>
            </a:r>
            <a:r>
              <a:rPr b="0" i="0" lang="en" sz="1400" u="none" cap="none" strike="noStrike">
                <a:solidFill>
                  <a:schemeClr val="lt1"/>
                </a:solidFill>
                <a:latin typeface="Tahoma"/>
                <a:ea typeface="Tahoma"/>
                <a:cs typeface="Tahoma"/>
                <a:sym typeface="Tahoma"/>
              </a:rPr>
              <a:t>and have a discussion as a group and think about the following questions:</a:t>
            </a:r>
            <a:endParaRPr b="0" i="0" sz="1400" u="none" cap="none" strike="noStrike">
              <a:solidFill>
                <a:schemeClr val="lt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ahoma"/>
              <a:ea typeface="Tahoma"/>
              <a:cs typeface="Tahoma"/>
              <a:sym typeface="Tahoma"/>
            </a:endParaRPr>
          </a:p>
          <a:p>
            <a:pPr indent="0" lvl="2"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	What specific factors within the household and within interpersonal 	relationships are affecting different ‘root systems’ in our Problem Tree? Have 	we captured those factors?</a:t>
            </a:r>
            <a:endParaRPr b="0" i="0" sz="2000" u="none" cap="none" strike="noStrike">
              <a:solidFill>
                <a:schemeClr val="lt1"/>
              </a:solidFill>
              <a:latin typeface="Tahoma"/>
              <a:ea typeface="Tahoma"/>
              <a:cs typeface="Tahoma"/>
              <a:sym typeface="Tahoma"/>
            </a:endParaRPr>
          </a:p>
          <a:p>
            <a:pPr indent="0" lvl="2"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ahoma"/>
              <a:ea typeface="Tahoma"/>
              <a:cs typeface="Tahoma"/>
              <a:sym typeface="Tahoma"/>
            </a:endParaRPr>
          </a:p>
          <a:p>
            <a:pPr indent="0" lvl="2"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	How do community institutions and social norms at the community level either 	support equality or create barriers to the fulfillment of rights? Have we 	captured these specific elements in our Problem Tree?</a:t>
            </a:r>
            <a:endParaRPr b="0" i="0" sz="14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Tahoma"/>
              <a:ea typeface="Tahoma"/>
              <a:cs typeface="Tahoma"/>
              <a:sym typeface="Tahoma"/>
            </a:endParaRPr>
          </a:p>
          <a:p>
            <a:pPr indent="0" lvl="2"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	How do government institutions and policy influence our problem? What 	systems-level factors influence this problem, and have we captured those in 	our analysis?</a:t>
            </a:r>
            <a:endParaRPr b="0" i="0" sz="2000" u="none" cap="none" strike="noStrike">
              <a:solidFill>
                <a:schemeClr val="lt1"/>
              </a:solidFill>
              <a:latin typeface="Tahoma"/>
              <a:ea typeface="Tahoma"/>
              <a:cs typeface="Tahoma"/>
              <a:sym typeface="Tahoma"/>
            </a:endParaRPr>
          </a:p>
        </p:txBody>
      </p:sp>
      <p:pic>
        <p:nvPicPr>
          <p:cNvPr descr="Badge Question Mark" id="433" name="Google Shape;433;p94"/>
          <p:cNvPicPr preferRelativeResize="0"/>
          <p:nvPr/>
        </p:nvPicPr>
        <p:blipFill rotWithShape="1">
          <a:blip r:embed="rId3">
            <a:alphaModFix/>
          </a:blip>
          <a:srcRect b="0" l="0" r="0" t="0"/>
          <a:stretch/>
        </p:blipFill>
        <p:spPr>
          <a:xfrm>
            <a:off x="1599495" y="2559266"/>
            <a:ext cx="348731" cy="348731"/>
          </a:xfrm>
          <a:prstGeom prst="rect">
            <a:avLst/>
          </a:prstGeom>
          <a:noFill/>
          <a:ln>
            <a:noFill/>
          </a:ln>
        </p:spPr>
      </p:pic>
      <p:pic>
        <p:nvPicPr>
          <p:cNvPr descr="Badge Question Mark" id="434" name="Google Shape;434;p94"/>
          <p:cNvPicPr preferRelativeResize="0"/>
          <p:nvPr/>
        </p:nvPicPr>
        <p:blipFill rotWithShape="1">
          <a:blip r:embed="rId3">
            <a:alphaModFix/>
          </a:blip>
          <a:srcRect b="0" l="0" r="0" t="0"/>
          <a:stretch/>
        </p:blipFill>
        <p:spPr>
          <a:xfrm>
            <a:off x="1599497" y="3411265"/>
            <a:ext cx="348731" cy="348731"/>
          </a:xfrm>
          <a:prstGeom prst="rect">
            <a:avLst/>
          </a:prstGeom>
          <a:noFill/>
          <a:ln>
            <a:noFill/>
          </a:ln>
        </p:spPr>
      </p:pic>
      <p:pic>
        <p:nvPicPr>
          <p:cNvPr descr="Badge Question Mark" id="435" name="Google Shape;435;p94"/>
          <p:cNvPicPr preferRelativeResize="0"/>
          <p:nvPr/>
        </p:nvPicPr>
        <p:blipFill rotWithShape="1">
          <a:blip r:embed="rId3">
            <a:alphaModFix/>
          </a:blip>
          <a:srcRect b="0" l="0" r="0" t="0"/>
          <a:stretch/>
        </p:blipFill>
        <p:spPr>
          <a:xfrm>
            <a:off x="1599506" y="4327979"/>
            <a:ext cx="348731" cy="34873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3"/>
          <p:cNvSpPr txBox="1"/>
          <p:nvPr/>
        </p:nvSpPr>
        <p:spPr>
          <a:xfrm>
            <a:off x="837938" y="1380000"/>
            <a:ext cx="7009200" cy="777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Tahoma"/>
                <a:ea typeface="Tahoma"/>
                <a:cs typeface="Tahoma"/>
                <a:sym typeface="Tahoma"/>
              </a:rPr>
              <a:t>What specific factors within the household and within interpersonal relationships are affecting different ‘root systems’ in our Problem Tree?</a:t>
            </a:r>
            <a:endParaRPr b="0" i="0" sz="1300" u="none" cap="none" strike="noStrike">
              <a:solidFill>
                <a:srgbClr val="000000"/>
              </a:solidFill>
              <a:latin typeface="Tahoma"/>
              <a:ea typeface="Tahoma"/>
              <a:cs typeface="Tahoma"/>
              <a:sym typeface="Tahoma"/>
            </a:endParaRPr>
          </a:p>
        </p:txBody>
      </p:sp>
      <p:sp>
        <p:nvSpPr>
          <p:cNvPr id="441" name="Google Shape;441;p33"/>
          <p:cNvSpPr txBox="1"/>
          <p:nvPr/>
        </p:nvSpPr>
        <p:spPr>
          <a:xfrm>
            <a:off x="837938" y="2528725"/>
            <a:ext cx="7800900" cy="777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Tahoma"/>
                <a:ea typeface="Tahoma"/>
                <a:cs typeface="Tahoma"/>
                <a:sym typeface="Tahoma"/>
              </a:rPr>
              <a:t>How do community institutions and social norms at the community level either support equality or create barriers to the fulfillment of rights? </a:t>
            </a:r>
            <a:endParaRPr b="0" i="0" sz="1300" u="none" cap="none" strike="noStrike">
              <a:solidFill>
                <a:srgbClr val="000000"/>
              </a:solidFill>
              <a:latin typeface="Tahoma"/>
              <a:ea typeface="Tahoma"/>
              <a:cs typeface="Tahoma"/>
              <a:sym typeface="Tahoma"/>
            </a:endParaRPr>
          </a:p>
        </p:txBody>
      </p:sp>
      <p:cxnSp>
        <p:nvCxnSpPr>
          <p:cNvPr id="442" name="Google Shape;442;p33"/>
          <p:cNvCxnSpPr/>
          <p:nvPr/>
        </p:nvCxnSpPr>
        <p:spPr>
          <a:xfrm>
            <a:off x="992788" y="2261813"/>
            <a:ext cx="3970800" cy="0"/>
          </a:xfrm>
          <a:prstGeom prst="straightConnector1">
            <a:avLst/>
          </a:prstGeom>
          <a:noFill/>
          <a:ln cap="flat" cmpd="sng" w="9525">
            <a:solidFill>
              <a:srgbClr val="993365"/>
            </a:solidFill>
            <a:prstDash val="solid"/>
            <a:round/>
            <a:headEnd len="sm" w="sm" type="none"/>
            <a:tailEnd len="sm" w="sm" type="none"/>
          </a:ln>
        </p:spPr>
      </p:cxnSp>
      <p:sp>
        <p:nvSpPr>
          <p:cNvPr id="443" name="Google Shape;443;p33"/>
          <p:cNvSpPr txBox="1"/>
          <p:nvPr>
            <p:ph type="title"/>
          </p:nvPr>
        </p:nvSpPr>
        <p:spPr>
          <a:xfrm>
            <a:off x="-89875" y="447350"/>
            <a:ext cx="6269400" cy="572700"/>
          </a:xfrm>
          <a:prstGeom prst="rect">
            <a:avLst/>
          </a:prstGeom>
          <a:solidFill>
            <a:srgbClr val="3A4888"/>
          </a:solidFill>
          <a:ln cap="flat" cmpd="sng" w="9525">
            <a:solidFill>
              <a:srgbClr val="FFFFFF"/>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sz="3900">
                <a:solidFill>
                  <a:schemeClr val="lt1"/>
                </a:solidFill>
                <a:latin typeface="Roboto"/>
                <a:ea typeface="Roboto"/>
                <a:cs typeface="Roboto"/>
                <a:sym typeface="Roboto"/>
              </a:rPr>
              <a:t>PROBLEM TREE ANALYSIS</a:t>
            </a:r>
            <a:endParaRPr>
              <a:solidFill>
                <a:schemeClr val="lt1"/>
              </a:solidFill>
              <a:latin typeface="Roboto"/>
              <a:ea typeface="Roboto"/>
              <a:cs typeface="Roboto"/>
              <a:sym typeface="Roboto"/>
            </a:endParaRPr>
          </a:p>
        </p:txBody>
      </p:sp>
      <p:sp>
        <p:nvSpPr>
          <p:cNvPr id="444" name="Google Shape;444;p33"/>
          <p:cNvSpPr txBox="1"/>
          <p:nvPr/>
        </p:nvSpPr>
        <p:spPr>
          <a:xfrm>
            <a:off x="837938" y="3674175"/>
            <a:ext cx="7238700" cy="777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Tahoma"/>
                <a:ea typeface="Tahoma"/>
                <a:cs typeface="Tahoma"/>
                <a:sym typeface="Tahoma"/>
              </a:rPr>
              <a:t>How do government institutions and policy influence our problem? What systems-level factors influence this Problem?</a:t>
            </a:r>
            <a:endParaRPr b="0" i="0" sz="1300" u="none" cap="none" strike="noStrike">
              <a:solidFill>
                <a:srgbClr val="000000"/>
              </a:solidFill>
              <a:latin typeface="Tahoma"/>
              <a:ea typeface="Tahoma"/>
              <a:cs typeface="Tahoma"/>
              <a:sym typeface="Tahoma"/>
            </a:endParaRPr>
          </a:p>
        </p:txBody>
      </p:sp>
      <p:pic>
        <p:nvPicPr>
          <p:cNvPr descr="Badge Question Mark" id="445" name="Google Shape;445;p33"/>
          <p:cNvPicPr preferRelativeResize="0"/>
          <p:nvPr/>
        </p:nvPicPr>
        <p:blipFill rotWithShape="1">
          <a:blip r:embed="rId3">
            <a:alphaModFix/>
          </a:blip>
          <a:srcRect b="0" l="0" r="0" t="0"/>
          <a:stretch/>
        </p:blipFill>
        <p:spPr>
          <a:xfrm>
            <a:off x="100175" y="1380000"/>
            <a:ext cx="737763" cy="737763"/>
          </a:xfrm>
          <a:prstGeom prst="rect">
            <a:avLst/>
          </a:prstGeom>
          <a:noFill/>
          <a:ln>
            <a:noFill/>
          </a:ln>
        </p:spPr>
      </p:pic>
      <p:pic>
        <p:nvPicPr>
          <p:cNvPr descr="Badge Question Mark" id="446" name="Google Shape;446;p33"/>
          <p:cNvPicPr preferRelativeResize="0"/>
          <p:nvPr/>
        </p:nvPicPr>
        <p:blipFill rotWithShape="1">
          <a:blip r:embed="rId3">
            <a:alphaModFix/>
          </a:blip>
          <a:srcRect b="0" l="0" r="0" t="0"/>
          <a:stretch/>
        </p:blipFill>
        <p:spPr>
          <a:xfrm>
            <a:off x="100175" y="2476219"/>
            <a:ext cx="737763" cy="737763"/>
          </a:xfrm>
          <a:prstGeom prst="rect">
            <a:avLst/>
          </a:prstGeom>
          <a:noFill/>
          <a:ln>
            <a:noFill/>
          </a:ln>
        </p:spPr>
      </p:pic>
      <p:pic>
        <p:nvPicPr>
          <p:cNvPr descr="Badge Question Mark" id="447" name="Google Shape;447;p33"/>
          <p:cNvPicPr preferRelativeResize="0"/>
          <p:nvPr/>
        </p:nvPicPr>
        <p:blipFill rotWithShape="1">
          <a:blip r:embed="rId3">
            <a:alphaModFix/>
          </a:blip>
          <a:srcRect b="0" l="0" r="0" t="0"/>
          <a:stretch/>
        </p:blipFill>
        <p:spPr>
          <a:xfrm>
            <a:off x="100175" y="3674015"/>
            <a:ext cx="737763" cy="737763"/>
          </a:xfrm>
          <a:prstGeom prst="rect">
            <a:avLst/>
          </a:prstGeom>
          <a:noFill/>
          <a:ln>
            <a:noFill/>
          </a:ln>
        </p:spPr>
      </p:pic>
      <p:cxnSp>
        <p:nvCxnSpPr>
          <p:cNvPr id="448" name="Google Shape;448;p33"/>
          <p:cNvCxnSpPr/>
          <p:nvPr/>
        </p:nvCxnSpPr>
        <p:spPr>
          <a:xfrm>
            <a:off x="992788" y="3526576"/>
            <a:ext cx="3970800" cy="0"/>
          </a:xfrm>
          <a:prstGeom prst="straightConnector1">
            <a:avLst/>
          </a:prstGeom>
          <a:noFill/>
          <a:ln cap="flat" cmpd="sng" w="9525">
            <a:solidFill>
              <a:srgbClr val="993365"/>
            </a:solidFill>
            <a:prstDash val="solid"/>
            <a:round/>
            <a:headEnd len="sm" w="sm" type="none"/>
            <a:tailEnd len="sm" w="sm" type="none"/>
          </a:ln>
        </p:spPr>
      </p:cxnSp>
      <p:cxnSp>
        <p:nvCxnSpPr>
          <p:cNvPr id="449" name="Google Shape;449;p33"/>
          <p:cNvCxnSpPr/>
          <p:nvPr/>
        </p:nvCxnSpPr>
        <p:spPr>
          <a:xfrm>
            <a:off x="966079" y="4629512"/>
            <a:ext cx="3970800" cy="0"/>
          </a:xfrm>
          <a:prstGeom prst="straightConnector1">
            <a:avLst/>
          </a:prstGeom>
          <a:noFill/>
          <a:ln cap="flat" cmpd="sng" w="9525">
            <a:solidFill>
              <a:srgbClr val="993365"/>
            </a:solidFill>
            <a:prstDash val="solid"/>
            <a:round/>
            <a:headEnd len="sm" w="sm" type="none"/>
            <a:tailEnd len="sm" w="sm"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4"/>
          <p:cNvSpPr/>
          <p:nvPr/>
        </p:nvSpPr>
        <p:spPr>
          <a:xfrm>
            <a:off x="2168400" y="1554480"/>
            <a:ext cx="6512700" cy="2866200"/>
          </a:xfrm>
          <a:prstGeom prst="rect">
            <a:avLst/>
          </a:prstGeom>
          <a:noFill/>
          <a:ln cap="flat" cmpd="sng" w="19050">
            <a:solidFill>
              <a:srgbClr val="51153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34"/>
          <p:cNvSpPr txBox="1"/>
          <p:nvPr/>
        </p:nvSpPr>
        <p:spPr>
          <a:xfrm>
            <a:off x="481075" y="1554175"/>
            <a:ext cx="1664400" cy="2871300"/>
          </a:xfrm>
          <a:prstGeom prst="rect">
            <a:avLst/>
          </a:prstGeom>
          <a:solidFill>
            <a:srgbClr val="63763E"/>
          </a:solidFill>
          <a:ln cap="flat" cmpd="sng" w="19050">
            <a:solidFill>
              <a:srgbClr val="27232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 sz="1600" u="none" cap="none" strike="noStrike">
                <a:solidFill>
                  <a:srgbClr val="FFFFFF"/>
                </a:solidFill>
                <a:latin typeface="Tahoma"/>
                <a:ea typeface="Tahoma"/>
                <a:cs typeface="Tahoma"/>
                <a:sym typeface="Tahoma"/>
              </a:rPr>
              <a:t>Strengthening the Problem Tree Analysis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Roboto"/>
              <a:ea typeface="Roboto"/>
              <a:cs typeface="Roboto"/>
              <a:sym typeface="Roboto"/>
            </a:endParaRPr>
          </a:p>
        </p:txBody>
      </p:sp>
      <p:sp>
        <p:nvSpPr>
          <p:cNvPr id="456" name="Google Shape;456;p34"/>
          <p:cNvSpPr txBox="1"/>
          <p:nvPr/>
        </p:nvSpPr>
        <p:spPr>
          <a:xfrm>
            <a:off x="2750375" y="1706575"/>
            <a:ext cx="5554800" cy="75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Tahoma"/>
                <a:ea typeface="Tahoma"/>
                <a:cs typeface="Tahoma"/>
                <a:sym typeface="Tahoma"/>
              </a:rPr>
              <a:t>Have the ‘root causes’ of the Problem been unearthed?</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Roboto"/>
              <a:ea typeface="Roboto"/>
              <a:cs typeface="Roboto"/>
              <a:sym typeface="Roboto"/>
            </a:endParaRPr>
          </a:p>
        </p:txBody>
      </p:sp>
      <p:sp>
        <p:nvSpPr>
          <p:cNvPr id="457" name="Google Shape;457;p34"/>
          <p:cNvSpPr txBox="1"/>
          <p:nvPr/>
        </p:nvSpPr>
        <p:spPr>
          <a:xfrm>
            <a:off x="2750375" y="2263425"/>
            <a:ext cx="6182400" cy="75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Tahoma"/>
                <a:ea typeface="Tahoma"/>
                <a:cs typeface="Tahoma"/>
                <a:sym typeface="Tahoma"/>
              </a:rPr>
              <a:t>Does it reflect a rights-based approach to gender equality?</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Roboto"/>
              <a:ea typeface="Roboto"/>
              <a:cs typeface="Roboto"/>
              <a:sym typeface="Roboto"/>
            </a:endParaRPr>
          </a:p>
        </p:txBody>
      </p:sp>
      <p:sp>
        <p:nvSpPr>
          <p:cNvPr id="458" name="Google Shape;458;p34"/>
          <p:cNvSpPr txBox="1"/>
          <p:nvPr/>
        </p:nvSpPr>
        <p:spPr>
          <a:xfrm>
            <a:off x="2750375" y="2881176"/>
            <a:ext cx="5736600" cy="75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Tahoma"/>
                <a:ea typeface="Tahoma"/>
                <a:cs typeface="Tahoma"/>
                <a:sym typeface="Tahoma"/>
              </a:rPr>
              <a:t>Are factors at all levels being adequately considered in the analysis?</a:t>
            </a:r>
            <a:endParaRPr b="0" i="0" sz="1300" u="none" cap="none" strike="noStrike">
              <a:solidFill>
                <a:srgbClr val="000000"/>
              </a:solidFill>
              <a:latin typeface="Tahoma"/>
              <a:ea typeface="Tahoma"/>
              <a:cs typeface="Tahoma"/>
              <a:sym typeface="Tahoma"/>
            </a:endParaRPr>
          </a:p>
        </p:txBody>
      </p:sp>
      <p:sp>
        <p:nvSpPr>
          <p:cNvPr id="459" name="Google Shape;459;p34"/>
          <p:cNvSpPr txBox="1"/>
          <p:nvPr/>
        </p:nvSpPr>
        <p:spPr>
          <a:xfrm>
            <a:off x="2750375" y="3665876"/>
            <a:ext cx="5736600" cy="75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Tahoma"/>
                <a:ea typeface="Tahoma"/>
                <a:cs typeface="Tahoma"/>
                <a:sym typeface="Tahoma"/>
              </a:rPr>
              <a:t>Has the role of men and boys been articulated explicitly?</a:t>
            </a:r>
            <a:endParaRPr b="0" i="0" sz="1300" u="none" cap="none" strike="noStrike">
              <a:solidFill>
                <a:srgbClr val="000000"/>
              </a:solidFill>
              <a:latin typeface="Tahoma"/>
              <a:ea typeface="Tahoma"/>
              <a:cs typeface="Tahoma"/>
              <a:sym typeface="Tahoma"/>
            </a:endParaRPr>
          </a:p>
        </p:txBody>
      </p:sp>
      <p:sp>
        <p:nvSpPr>
          <p:cNvPr id="460" name="Google Shape;460;p34"/>
          <p:cNvSpPr txBox="1"/>
          <p:nvPr/>
        </p:nvSpPr>
        <p:spPr>
          <a:xfrm>
            <a:off x="-71650" y="294975"/>
            <a:ext cx="5446200" cy="572700"/>
          </a:xfrm>
          <a:prstGeom prst="rect">
            <a:avLst/>
          </a:prstGeom>
          <a:solidFill>
            <a:srgbClr val="63763E"/>
          </a:solidFill>
          <a:ln cap="flat" cmpd="sng" w="9525">
            <a:solidFill>
              <a:srgbClr val="FFFFFF"/>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chemeClr val="dk1"/>
              </a:buClr>
              <a:buSzPts val="2800"/>
              <a:buFont typeface="Arial"/>
              <a:buNone/>
            </a:pPr>
            <a:r>
              <a:rPr b="0" i="0" lang="en" sz="3900" u="none" cap="none" strike="noStrike">
                <a:solidFill>
                  <a:schemeClr val="lt1"/>
                </a:solidFill>
                <a:latin typeface="Roboto"/>
                <a:ea typeface="Roboto"/>
                <a:cs typeface="Roboto"/>
                <a:sym typeface="Roboto"/>
              </a:rPr>
              <a:t>DIG IN!</a:t>
            </a:r>
            <a:endParaRPr b="0" i="0" sz="2800" u="none" cap="none" strike="noStrike">
              <a:solidFill>
                <a:schemeClr val="lt1"/>
              </a:solidFill>
              <a:latin typeface="Roboto"/>
              <a:ea typeface="Roboto"/>
              <a:cs typeface="Roboto"/>
              <a:sym typeface="Roboto"/>
            </a:endParaRPr>
          </a:p>
        </p:txBody>
      </p:sp>
      <p:pic>
        <p:nvPicPr>
          <p:cNvPr descr="Badge Question Mark" id="461" name="Google Shape;461;p34"/>
          <p:cNvPicPr preferRelativeResize="0"/>
          <p:nvPr/>
        </p:nvPicPr>
        <p:blipFill rotWithShape="1">
          <a:blip r:embed="rId3">
            <a:alphaModFix/>
          </a:blip>
          <a:srcRect b="0" l="0" r="0" t="0"/>
          <a:stretch/>
        </p:blipFill>
        <p:spPr>
          <a:xfrm>
            <a:off x="2251455" y="1688458"/>
            <a:ext cx="498920" cy="498920"/>
          </a:xfrm>
          <a:prstGeom prst="rect">
            <a:avLst/>
          </a:prstGeom>
          <a:noFill/>
          <a:ln>
            <a:noFill/>
          </a:ln>
        </p:spPr>
      </p:pic>
      <p:pic>
        <p:nvPicPr>
          <p:cNvPr descr="Badge Question Mark" id="462" name="Google Shape;462;p34"/>
          <p:cNvPicPr preferRelativeResize="0"/>
          <p:nvPr/>
        </p:nvPicPr>
        <p:blipFill rotWithShape="1">
          <a:blip r:embed="rId3">
            <a:alphaModFix/>
          </a:blip>
          <a:srcRect b="0" l="0" r="0" t="0"/>
          <a:stretch/>
        </p:blipFill>
        <p:spPr>
          <a:xfrm>
            <a:off x="2251455" y="2217301"/>
            <a:ext cx="498920" cy="498920"/>
          </a:xfrm>
          <a:prstGeom prst="rect">
            <a:avLst/>
          </a:prstGeom>
          <a:noFill/>
          <a:ln>
            <a:noFill/>
          </a:ln>
        </p:spPr>
      </p:pic>
      <p:pic>
        <p:nvPicPr>
          <p:cNvPr descr="Badge Question Mark" id="463" name="Google Shape;463;p34"/>
          <p:cNvPicPr preferRelativeResize="0"/>
          <p:nvPr/>
        </p:nvPicPr>
        <p:blipFill rotWithShape="1">
          <a:blip r:embed="rId3">
            <a:alphaModFix/>
          </a:blip>
          <a:srcRect b="0" l="0" r="0" t="0"/>
          <a:stretch/>
        </p:blipFill>
        <p:spPr>
          <a:xfrm>
            <a:off x="2239993" y="2987580"/>
            <a:ext cx="498920" cy="498920"/>
          </a:xfrm>
          <a:prstGeom prst="rect">
            <a:avLst/>
          </a:prstGeom>
          <a:noFill/>
          <a:ln>
            <a:noFill/>
          </a:ln>
        </p:spPr>
      </p:pic>
      <p:pic>
        <p:nvPicPr>
          <p:cNvPr descr="Badge Question Mark" id="464" name="Google Shape;464;p34"/>
          <p:cNvPicPr preferRelativeResize="0"/>
          <p:nvPr/>
        </p:nvPicPr>
        <p:blipFill rotWithShape="1">
          <a:blip r:embed="rId3">
            <a:alphaModFix/>
          </a:blip>
          <a:srcRect b="0" l="0" r="0" t="0"/>
          <a:stretch/>
        </p:blipFill>
        <p:spPr>
          <a:xfrm>
            <a:off x="2251455" y="3635976"/>
            <a:ext cx="498920" cy="49892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6"/>
          <p:cNvSpPr/>
          <p:nvPr/>
        </p:nvSpPr>
        <p:spPr>
          <a:xfrm>
            <a:off x="-394225" y="3262125"/>
            <a:ext cx="2283900" cy="2346600"/>
          </a:xfrm>
          <a:prstGeom prst="ellipse">
            <a:avLst/>
          </a:prstGeom>
          <a:gradFill>
            <a:gsLst>
              <a:gs pos="0">
                <a:srgbClr val="FFC982"/>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36"/>
          <p:cNvSpPr/>
          <p:nvPr/>
        </p:nvSpPr>
        <p:spPr>
          <a:xfrm>
            <a:off x="7023700" y="-515325"/>
            <a:ext cx="2283900" cy="2346600"/>
          </a:xfrm>
          <a:prstGeom prst="ellipse">
            <a:avLst/>
          </a:prstGeom>
          <a:gradFill>
            <a:gsLst>
              <a:gs pos="0">
                <a:srgbClr val="272324"/>
              </a:gs>
              <a:gs pos="100000">
                <a:srgbClr val="737373"/>
              </a:gs>
            </a:gsLst>
            <a:lin ang="5400012" scaled="0"/>
          </a:gra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36"/>
          <p:cNvSpPr/>
          <p:nvPr/>
        </p:nvSpPr>
        <p:spPr>
          <a:xfrm>
            <a:off x="379500" y="336750"/>
            <a:ext cx="8385000" cy="4470000"/>
          </a:xfrm>
          <a:prstGeom prst="rect">
            <a:avLst/>
          </a:prstGeom>
          <a:noFill/>
          <a:ln cap="flat" cmpd="sng" w="19050">
            <a:solidFill>
              <a:srgbClr val="4C11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36"/>
          <p:cNvSpPr txBox="1"/>
          <p:nvPr>
            <p:ph type="title"/>
          </p:nvPr>
        </p:nvSpPr>
        <p:spPr>
          <a:xfrm>
            <a:off x="311700" y="19222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rgbClr val="993365"/>
                </a:solidFill>
                <a:latin typeface="Helvetica Neue"/>
                <a:ea typeface="Helvetica Neue"/>
                <a:cs typeface="Helvetica Neue"/>
                <a:sym typeface="Helvetica Neue"/>
              </a:rPr>
              <a:t>Session 10: </a:t>
            </a:r>
            <a:endParaRPr/>
          </a:p>
          <a:p>
            <a:pPr indent="0" lvl="0" marL="0" rtl="0" algn="ctr">
              <a:lnSpc>
                <a:spcPct val="100000"/>
              </a:lnSpc>
              <a:spcBef>
                <a:spcPts val="0"/>
              </a:spcBef>
              <a:spcAft>
                <a:spcPts val="0"/>
              </a:spcAft>
              <a:buSzPts val="3600"/>
              <a:buNone/>
            </a:pPr>
            <a:r>
              <a:t/>
            </a:r>
            <a:endParaRPr b="1">
              <a:solidFill>
                <a:srgbClr val="FFFFFF"/>
              </a:solidFill>
              <a:highlight>
                <a:srgbClr val="4C1130"/>
              </a:highlight>
              <a:latin typeface="Open Sans"/>
              <a:ea typeface="Open Sans"/>
              <a:cs typeface="Open Sans"/>
              <a:sym typeface="Open Sans"/>
            </a:endParaRPr>
          </a:p>
        </p:txBody>
      </p:sp>
      <p:sp>
        <p:nvSpPr>
          <p:cNvPr id="473" name="Google Shape;473;p36"/>
          <p:cNvSpPr txBox="1"/>
          <p:nvPr/>
        </p:nvSpPr>
        <p:spPr>
          <a:xfrm>
            <a:off x="662550" y="2343150"/>
            <a:ext cx="7818900" cy="562500"/>
          </a:xfrm>
          <a:prstGeom prst="rect">
            <a:avLst/>
          </a:prstGeom>
          <a:solidFill>
            <a:srgbClr val="9933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0" i="0" lang="en" sz="2900" u="none" cap="none" strike="noStrike">
                <a:solidFill>
                  <a:schemeClr val="lt1"/>
                </a:solidFill>
                <a:latin typeface="Helvetica Neue"/>
                <a:ea typeface="Helvetica Neue"/>
                <a:cs typeface="Helvetica Neue"/>
                <a:sym typeface="Helvetica Neue"/>
              </a:rPr>
              <a:t>Towards Design for Gender Equality: </a:t>
            </a:r>
            <a:endParaRPr b="0" i="0" sz="700" u="none" cap="none" strike="noStrike">
              <a:solidFill>
                <a:srgbClr val="000000"/>
              </a:solidFill>
              <a:latin typeface="Helvetica Neue"/>
              <a:ea typeface="Helvetica Neue"/>
              <a:cs typeface="Helvetica Neue"/>
              <a:sym typeface="Helvetica Neue"/>
            </a:endParaRPr>
          </a:p>
        </p:txBody>
      </p:sp>
      <p:sp>
        <p:nvSpPr>
          <p:cNvPr id="474" name="Google Shape;474;p36"/>
          <p:cNvSpPr txBox="1"/>
          <p:nvPr/>
        </p:nvSpPr>
        <p:spPr>
          <a:xfrm>
            <a:off x="1043500" y="2905650"/>
            <a:ext cx="7193400" cy="49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993365"/>
                </a:solidFill>
                <a:latin typeface="Helvetica Neue"/>
                <a:ea typeface="Helvetica Neue"/>
                <a:cs typeface="Helvetica Neue"/>
                <a:sym typeface="Helvetica Neue"/>
              </a:rPr>
              <a:t>Gender Aware and Gender Transformative Theories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 sz="2000" u="none" cap="none" strike="noStrike">
                <a:solidFill>
                  <a:srgbClr val="993365"/>
                </a:solidFill>
                <a:latin typeface="Helvetica Neue"/>
                <a:ea typeface="Helvetica Neue"/>
                <a:cs typeface="Helvetica Neue"/>
                <a:sym typeface="Helvetica Neue"/>
              </a:rPr>
              <a:t>of Change and Logic Models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95"/>
          <p:cNvSpPr/>
          <p:nvPr/>
        </p:nvSpPr>
        <p:spPr>
          <a:xfrm>
            <a:off x="0" y="0"/>
            <a:ext cx="3063300" cy="5139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9E0B0F"/>
              </a:highlight>
              <a:latin typeface="Arial"/>
              <a:ea typeface="Arial"/>
              <a:cs typeface="Arial"/>
              <a:sym typeface="Arial"/>
            </a:endParaRPr>
          </a:p>
        </p:txBody>
      </p:sp>
      <p:pic>
        <p:nvPicPr>
          <p:cNvPr id="480" name="Google Shape;480;p95"/>
          <p:cNvPicPr preferRelativeResize="0"/>
          <p:nvPr/>
        </p:nvPicPr>
        <p:blipFill rotWithShape="1">
          <a:blip r:embed="rId3">
            <a:alphaModFix/>
          </a:blip>
          <a:srcRect b="0" l="0" r="0" t="0"/>
          <a:stretch/>
        </p:blipFill>
        <p:spPr>
          <a:xfrm>
            <a:off x="1877440" y="2493930"/>
            <a:ext cx="994311" cy="994313"/>
          </a:xfrm>
          <a:prstGeom prst="rect">
            <a:avLst/>
          </a:prstGeom>
          <a:noFill/>
          <a:ln>
            <a:noFill/>
          </a:ln>
        </p:spPr>
      </p:pic>
      <p:sp>
        <p:nvSpPr>
          <p:cNvPr id="481" name="Google Shape;481;p95"/>
          <p:cNvSpPr txBox="1"/>
          <p:nvPr>
            <p:ph type="title"/>
          </p:nvPr>
        </p:nvSpPr>
        <p:spPr>
          <a:xfrm>
            <a:off x="389426" y="346015"/>
            <a:ext cx="5691276" cy="994313"/>
          </a:xfrm>
          <a:prstGeom prst="rect">
            <a:avLst/>
          </a:prstGeom>
          <a:noFill/>
          <a:ln cap="flat" cmpd="sng" w="28575">
            <a:solidFill>
              <a:srgbClr val="B5CB8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4000">
                <a:solidFill>
                  <a:schemeClr val="lt1"/>
                </a:solidFill>
                <a:latin typeface="Helvetica Neue"/>
                <a:ea typeface="Helvetica Neue"/>
                <a:cs typeface="Helvetica Neue"/>
                <a:sym typeface="Helvetica Neue"/>
              </a:rPr>
              <a:t>Learning</a:t>
            </a:r>
            <a:r>
              <a:rPr lang="en" sz="4000">
                <a:solidFill>
                  <a:srgbClr val="272324"/>
                </a:solidFill>
                <a:latin typeface="Helvetica Neue"/>
                <a:ea typeface="Helvetica Neue"/>
                <a:cs typeface="Helvetica Neue"/>
                <a:sym typeface="Helvetica Neue"/>
              </a:rPr>
              <a:t> </a:t>
            </a:r>
            <a:r>
              <a:rPr lang="en" sz="4000">
                <a:solidFill>
                  <a:srgbClr val="63763E"/>
                </a:solidFill>
                <a:latin typeface="Helvetica Neue"/>
                <a:ea typeface="Helvetica Neue"/>
                <a:cs typeface="Helvetica Neue"/>
                <a:sym typeface="Helvetica Neue"/>
              </a:rPr>
              <a:t>Objectives</a:t>
            </a:r>
            <a:endParaRPr/>
          </a:p>
        </p:txBody>
      </p:sp>
      <p:sp>
        <p:nvSpPr>
          <p:cNvPr id="482" name="Google Shape;482;p95"/>
          <p:cNvSpPr txBox="1"/>
          <p:nvPr/>
        </p:nvSpPr>
        <p:spPr>
          <a:xfrm>
            <a:off x="3339916" y="2493930"/>
            <a:ext cx="4959693" cy="11088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Tahoma"/>
                <a:ea typeface="Tahoma"/>
                <a:cs typeface="Tahoma"/>
                <a:sym typeface="Tahoma"/>
              </a:rPr>
              <a:t>To gain practical experience building a Logic Model with gender equality outcomes.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96"/>
          <p:cNvSpPr/>
          <p:nvPr/>
        </p:nvSpPr>
        <p:spPr>
          <a:xfrm>
            <a:off x="6947500" y="-515325"/>
            <a:ext cx="2283900" cy="23466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96"/>
          <p:cNvSpPr txBox="1"/>
          <p:nvPr>
            <p:ph type="title"/>
          </p:nvPr>
        </p:nvSpPr>
        <p:spPr>
          <a:xfrm>
            <a:off x="6082875" y="445025"/>
            <a:ext cx="2699400" cy="572700"/>
          </a:xfrm>
          <a:prstGeom prst="rect">
            <a:avLst/>
          </a:prstGeom>
          <a:noFill/>
          <a:ln cap="flat" cmpd="sng" w="19050">
            <a:solidFill>
              <a:srgbClr val="993365"/>
            </a:solidFill>
            <a:prstDash val="solid"/>
            <a:round/>
            <a:headEnd len="sm" w="sm" type="none"/>
            <a:tailEnd len="sm" w="sm" type="none"/>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sz="3000">
                <a:solidFill>
                  <a:srgbClr val="3A4888"/>
                </a:solidFill>
                <a:latin typeface="Proxima Nova"/>
                <a:ea typeface="Proxima Nova"/>
                <a:cs typeface="Proxima Nova"/>
                <a:sym typeface="Proxima Nova"/>
              </a:rPr>
              <a:t>Key</a:t>
            </a:r>
            <a:r>
              <a:rPr lang="en" sz="3000">
                <a:latin typeface="Proxima Nova"/>
                <a:ea typeface="Proxima Nova"/>
                <a:cs typeface="Proxima Nova"/>
                <a:sym typeface="Proxima Nova"/>
              </a:rPr>
              <a:t> </a:t>
            </a:r>
            <a:r>
              <a:rPr lang="en" sz="3000">
                <a:solidFill>
                  <a:srgbClr val="FFFFFF"/>
                </a:solidFill>
                <a:latin typeface="Proxima Nova"/>
                <a:ea typeface="Proxima Nova"/>
                <a:cs typeface="Proxima Nova"/>
                <a:sym typeface="Proxima Nova"/>
              </a:rPr>
              <a:t>Messages</a:t>
            </a:r>
            <a:endParaRPr sz="3000">
              <a:solidFill>
                <a:srgbClr val="FFFFFF"/>
              </a:solidFill>
              <a:latin typeface="Proxima Nova"/>
              <a:ea typeface="Proxima Nova"/>
              <a:cs typeface="Proxima Nova"/>
              <a:sym typeface="Proxima Nova"/>
            </a:endParaRPr>
          </a:p>
        </p:txBody>
      </p:sp>
      <p:cxnSp>
        <p:nvCxnSpPr>
          <p:cNvPr id="489" name="Google Shape;489;p96"/>
          <p:cNvCxnSpPr/>
          <p:nvPr/>
        </p:nvCxnSpPr>
        <p:spPr>
          <a:xfrm flipH="1" rot="10800000">
            <a:off x="0" y="772250"/>
            <a:ext cx="6044100" cy="6900"/>
          </a:xfrm>
          <a:prstGeom prst="straightConnector1">
            <a:avLst/>
          </a:prstGeom>
          <a:noFill/>
          <a:ln cap="flat" cmpd="sng" w="38100">
            <a:solidFill>
              <a:srgbClr val="993365"/>
            </a:solidFill>
            <a:prstDash val="solid"/>
            <a:round/>
            <a:headEnd len="sm" w="sm" type="none"/>
            <a:tailEnd len="sm" w="sm" type="none"/>
          </a:ln>
        </p:spPr>
      </p:cxnSp>
      <p:pic>
        <p:nvPicPr>
          <p:cNvPr descr="Badge Tick1" id="490" name="Google Shape;490;p96"/>
          <p:cNvPicPr preferRelativeResize="0"/>
          <p:nvPr/>
        </p:nvPicPr>
        <p:blipFill rotWithShape="1">
          <a:blip r:embed="rId3">
            <a:alphaModFix/>
          </a:blip>
          <a:srcRect b="0" l="0" r="0" t="0"/>
          <a:stretch/>
        </p:blipFill>
        <p:spPr>
          <a:xfrm>
            <a:off x="430683" y="1808071"/>
            <a:ext cx="763679" cy="763679"/>
          </a:xfrm>
          <a:prstGeom prst="rect">
            <a:avLst/>
          </a:prstGeom>
          <a:noFill/>
          <a:ln>
            <a:noFill/>
          </a:ln>
        </p:spPr>
      </p:pic>
      <p:graphicFrame>
        <p:nvGraphicFramePr>
          <p:cNvPr id="491" name="Google Shape;491;p96"/>
          <p:cNvGraphicFramePr/>
          <p:nvPr/>
        </p:nvGraphicFramePr>
        <p:xfrm>
          <a:off x="546191" y="1815462"/>
          <a:ext cx="3000000" cy="3000000"/>
        </p:xfrm>
        <a:graphic>
          <a:graphicData uri="http://schemas.openxmlformats.org/drawingml/2006/table">
            <a:tbl>
              <a:tblPr>
                <a:noFill/>
                <a:tableStyleId>{23D12E3D-5F4F-45B3-B723-6F3C3F4F0884}</a:tableStyleId>
              </a:tblPr>
              <a:tblGrid>
                <a:gridCol w="748000"/>
                <a:gridCol w="6491000"/>
              </a:tblGrid>
              <a:tr h="381000">
                <a:tc>
                  <a:txBody>
                    <a:bodyPr/>
                    <a:lstStyle/>
                    <a:p>
                      <a:pPr indent="0" lvl="0" marL="0" marR="0" rtl="0" algn="l">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8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latin typeface="Tahoma"/>
                          <a:ea typeface="Tahoma"/>
                          <a:cs typeface="Tahoma"/>
                          <a:sym typeface="Tahoma"/>
                        </a:rPr>
                        <a:t>A logic model or Theory of Change is a response to a good Problem Analysis.</a:t>
                      </a:r>
                      <a:endParaRPr sz="14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400" u="none" cap="none" strike="noStrike">
                        <a:solidFill>
                          <a:schemeClr val="dk1"/>
                        </a:solidFill>
                        <a:latin typeface="Tahoma"/>
                        <a:ea typeface="Tahoma"/>
                        <a:cs typeface="Tahoma"/>
                        <a:sym typeface="Tahom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8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latin typeface="Tahoma"/>
                          <a:ea typeface="Tahoma"/>
                          <a:cs typeface="Tahoma"/>
                          <a:sym typeface="Tahoma"/>
                        </a:rPr>
                        <a:t>Every logic model should be at least gender aware, and many can be gender transformative.</a:t>
                      </a:r>
                      <a:endParaRPr sz="14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400" u="none" cap="none" strike="noStrike">
                        <a:solidFill>
                          <a:schemeClr val="dk1"/>
                        </a:solidFill>
                        <a:latin typeface="Tahoma"/>
                        <a:ea typeface="Tahoma"/>
                        <a:cs typeface="Tahoma"/>
                        <a:sym typeface="Tahom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pic>
        <p:nvPicPr>
          <p:cNvPr descr="Badge Tick1" id="492" name="Google Shape;492;p96"/>
          <p:cNvPicPr preferRelativeResize="0"/>
          <p:nvPr/>
        </p:nvPicPr>
        <p:blipFill rotWithShape="1">
          <a:blip r:embed="rId3">
            <a:alphaModFix/>
          </a:blip>
          <a:srcRect b="0" l="0" r="0" t="0"/>
          <a:stretch/>
        </p:blipFill>
        <p:spPr>
          <a:xfrm>
            <a:off x="430682" y="2727102"/>
            <a:ext cx="763679" cy="76367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9"/>
          <p:cNvSpPr/>
          <p:nvPr/>
        </p:nvSpPr>
        <p:spPr>
          <a:xfrm>
            <a:off x="0" y="0"/>
            <a:ext cx="4203900" cy="5143500"/>
          </a:xfrm>
          <a:prstGeom prst="rect">
            <a:avLst/>
          </a:prstGeom>
          <a:solidFill>
            <a:srgbClr val="99336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9E0B0F"/>
              </a:highlight>
              <a:latin typeface="Arial"/>
              <a:ea typeface="Arial"/>
              <a:cs typeface="Arial"/>
              <a:sym typeface="Arial"/>
            </a:endParaRPr>
          </a:p>
        </p:txBody>
      </p:sp>
      <p:sp>
        <p:nvSpPr>
          <p:cNvPr id="498" name="Google Shape;498;p39"/>
          <p:cNvSpPr txBox="1"/>
          <p:nvPr>
            <p:ph type="title"/>
          </p:nvPr>
        </p:nvSpPr>
        <p:spPr>
          <a:xfrm>
            <a:off x="135300" y="1169425"/>
            <a:ext cx="3933300" cy="169365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3700">
                <a:solidFill>
                  <a:srgbClr val="FFFFFF"/>
                </a:solidFill>
                <a:latin typeface="Helvetica Neue"/>
                <a:ea typeface="Helvetica Neue"/>
                <a:cs typeface="Helvetica Neue"/>
                <a:sym typeface="Helvetica Neue"/>
              </a:rPr>
              <a:t>Results Based Management</a:t>
            </a:r>
            <a:endParaRPr sz="3700">
              <a:solidFill>
                <a:srgbClr val="FFFFFF"/>
              </a:solidFill>
              <a:latin typeface="Helvetica Neue"/>
              <a:ea typeface="Helvetica Neue"/>
              <a:cs typeface="Helvetica Neue"/>
              <a:sym typeface="Helvetica Neue"/>
            </a:endParaRPr>
          </a:p>
        </p:txBody>
      </p:sp>
      <p:sp>
        <p:nvSpPr>
          <p:cNvPr id="499" name="Google Shape;499;p39"/>
          <p:cNvSpPr/>
          <p:nvPr/>
        </p:nvSpPr>
        <p:spPr>
          <a:xfrm>
            <a:off x="4633925" y="509575"/>
            <a:ext cx="3933300" cy="3821700"/>
          </a:xfrm>
          <a:prstGeom prst="ellipse">
            <a:avLst/>
          </a:prstGeom>
          <a:noFill/>
          <a:ln cap="flat" cmpd="sng" w="28575">
            <a:solidFill>
              <a:srgbClr val="3A4888"/>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marR="0" rtl="0" algn="l">
              <a:lnSpc>
                <a:spcPct val="114000"/>
              </a:lnSpc>
              <a:spcBef>
                <a:spcPts val="1200"/>
              </a:spcBef>
              <a:spcAft>
                <a:spcPts val="1200"/>
              </a:spcAft>
              <a:buClr>
                <a:schemeClr val="dk1"/>
              </a:buClr>
              <a:buSzPts val="1100"/>
              <a:buFont typeface="Arial"/>
              <a:buNone/>
            </a:pPr>
            <a:r>
              <a:t/>
            </a:r>
            <a:endParaRPr b="0" i="0" sz="1900" u="none" cap="none" strike="noStrike">
              <a:solidFill>
                <a:schemeClr val="dk1"/>
              </a:solidFill>
              <a:latin typeface="Open Sans"/>
              <a:ea typeface="Open Sans"/>
              <a:cs typeface="Open Sans"/>
              <a:sym typeface="Open Sans"/>
            </a:endParaRPr>
          </a:p>
        </p:txBody>
      </p:sp>
      <p:sp>
        <p:nvSpPr>
          <p:cNvPr id="500" name="Google Shape;500;p39"/>
          <p:cNvSpPr/>
          <p:nvPr/>
        </p:nvSpPr>
        <p:spPr>
          <a:xfrm>
            <a:off x="6028975" y="3758075"/>
            <a:ext cx="1206900" cy="1206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39"/>
          <p:cNvSpPr txBox="1"/>
          <p:nvPr/>
        </p:nvSpPr>
        <p:spPr>
          <a:xfrm>
            <a:off x="4861475" y="1169425"/>
            <a:ext cx="3478200" cy="2658300"/>
          </a:xfrm>
          <a:prstGeom prst="rect">
            <a:avLst/>
          </a:prstGeom>
          <a:noFill/>
          <a:ln>
            <a:noFill/>
          </a:ln>
        </p:spPr>
        <p:txBody>
          <a:bodyPr anchorCtr="0" anchor="ctr" bIns="91425" lIns="91425" spcFirstLastPara="1" rIns="91425" wrap="square" tIns="91425">
            <a:noAutofit/>
          </a:bodyPr>
          <a:lstStyle/>
          <a:p>
            <a:pPr indent="0" lvl="0" marL="0" marR="0" rtl="0" algn="ctr">
              <a:lnSpc>
                <a:spcPct val="114000"/>
              </a:lnSpc>
              <a:spcBef>
                <a:spcPts val="1200"/>
              </a:spcBef>
              <a:spcAft>
                <a:spcPts val="1200"/>
              </a:spcAft>
              <a:buClr>
                <a:schemeClr val="dk1"/>
              </a:buClr>
              <a:buSzPts val="1100"/>
              <a:buFont typeface="Arial"/>
              <a:buNone/>
            </a:pPr>
            <a:r>
              <a:rPr b="0" i="0" lang="en" sz="1600" u="none" cap="none" strike="noStrike">
                <a:solidFill>
                  <a:schemeClr val="dk1"/>
                </a:solidFill>
                <a:latin typeface="Tahoma"/>
                <a:ea typeface="Tahoma"/>
                <a:cs typeface="Tahoma"/>
                <a:sym typeface="Tahoma"/>
              </a:rPr>
              <a:t>A widely recognized approach to program/project management that emerged as a response to what was seen as an over-emphasis in development programming on activities rather than end results.</a:t>
            </a:r>
            <a:endParaRPr b="0" i="0" sz="600" u="none" cap="none" strike="noStrike">
              <a:solidFill>
                <a:srgbClr val="000000"/>
              </a:solidFill>
              <a:latin typeface="Tahoma"/>
              <a:ea typeface="Tahoma"/>
              <a:cs typeface="Tahoma"/>
              <a:sym typeface="Tahoma"/>
            </a:endParaRPr>
          </a:p>
        </p:txBody>
      </p:sp>
      <p:pic>
        <p:nvPicPr>
          <p:cNvPr descr="Open quotation mark" id="502" name="Google Shape;502;p39"/>
          <p:cNvPicPr preferRelativeResize="0"/>
          <p:nvPr/>
        </p:nvPicPr>
        <p:blipFill rotWithShape="1">
          <a:blip r:embed="rId3">
            <a:alphaModFix/>
          </a:blip>
          <a:srcRect b="0" l="0" r="0" t="0"/>
          <a:stretch/>
        </p:blipFill>
        <p:spPr>
          <a:xfrm rot="10800000">
            <a:off x="5639345" y="3338195"/>
            <a:ext cx="1986159" cy="1986159"/>
          </a:xfrm>
          <a:prstGeom prst="rect">
            <a:avLst/>
          </a:prstGeom>
          <a:noFill/>
          <a:ln>
            <a:noFill/>
          </a:ln>
        </p:spPr>
      </p:pic>
      <p:pic>
        <p:nvPicPr>
          <p:cNvPr descr="Presentation with org chart" id="503" name="Google Shape;503;p39"/>
          <p:cNvPicPr preferRelativeResize="0"/>
          <p:nvPr/>
        </p:nvPicPr>
        <p:blipFill rotWithShape="1">
          <a:blip r:embed="rId4">
            <a:alphaModFix/>
          </a:blip>
          <a:srcRect b="0" l="0" r="0" t="0"/>
          <a:stretch/>
        </p:blipFill>
        <p:spPr>
          <a:xfrm>
            <a:off x="950841" y="2269954"/>
            <a:ext cx="2302217" cy="230221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40"/>
          <p:cNvSpPr/>
          <p:nvPr/>
        </p:nvSpPr>
        <p:spPr>
          <a:xfrm>
            <a:off x="-2063868" y="-400050"/>
            <a:ext cx="5943600" cy="5943600"/>
          </a:xfrm>
          <a:prstGeom prst="ellipse">
            <a:avLst/>
          </a:prstGeom>
          <a:solidFill>
            <a:srgbClr val="993365"/>
          </a:solidFill>
          <a:ln cap="flat" cmpd="sng" w="19050">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40"/>
          <p:cNvSpPr txBox="1"/>
          <p:nvPr/>
        </p:nvSpPr>
        <p:spPr>
          <a:xfrm>
            <a:off x="3700650" y="548385"/>
            <a:ext cx="5150388" cy="74764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200"/>
              </a:spcBef>
              <a:spcAft>
                <a:spcPts val="0"/>
              </a:spcAft>
              <a:buClr>
                <a:srgbClr val="000000"/>
              </a:buClr>
              <a:buSzPts val="1000"/>
              <a:buFont typeface="Arial"/>
              <a:buNone/>
            </a:pPr>
            <a:r>
              <a:rPr b="1" i="0" lang="en" sz="1600" u="none" cap="none" strike="noStrike">
                <a:solidFill>
                  <a:srgbClr val="3A4888"/>
                </a:solidFill>
                <a:latin typeface="Tahoma"/>
                <a:ea typeface="Tahoma"/>
                <a:cs typeface="Tahoma"/>
                <a:sym typeface="Tahoma"/>
              </a:rPr>
              <a:t>The framework for RBM follows three principles, each with an associated tool:</a:t>
            </a:r>
            <a:endParaRPr b="1" i="0" sz="1600" u="none" cap="none" strike="noStrike">
              <a:solidFill>
                <a:srgbClr val="3A4888"/>
              </a:solidFill>
              <a:latin typeface="Tahoma"/>
              <a:ea typeface="Tahoma"/>
              <a:cs typeface="Tahoma"/>
              <a:sym typeface="Tahoma"/>
            </a:endParaRPr>
          </a:p>
        </p:txBody>
      </p:sp>
      <p:sp>
        <p:nvSpPr>
          <p:cNvPr id="510" name="Google Shape;510;p40"/>
          <p:cNvSpPr txBox="1"/>
          <p:nvPr/>
        </p:nvSpPr>
        <p:spPr>
          <a:xfrm>
            <a:off x="824101" y="1576007"/>
            <a:ext cx="2882400" cy="15390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3400"/>
              <a:buFont typeface="Arial"/>
              <a:buNone/>
            </a:pPr>
            <a:r>
              <a:rPr b="0" i="0" lang="en" sz="3400" u="none" cap="none" strike="noStrike">
                <a:solidFill>
                  <a:srgbClr val="FFFFFF"/>
                </a:solidFill>
                <a:latin typeface="Helvetica Neue"/>
                <a:ea typeface="Helvetica Neue"/>
                <a:cs typeface="Helvetica Neue"/>
                <a:sym typeface="Helvetica Neue"/>
              </a:rPr>
              <a:t>Results Based Management</a:t>
            </a:r>
            <a:endParaRPr b="0" i="0" sz="3400" u="none" cap="none" strike="noStrike">
              <a:solidFill>
                <a:srgbClr val="FFFFFF"/>
              </a:solidFill>
              <a:latin typeface="Helvetica Neue"/>
              <a:ea typeface="Helvetica Neue"/>
              <a:cs typeface="Helvetica Neue"/>
              <a:sym typeface="Helvetica Neue"/>
            </a:endParaRPr>
          </a:p>
        </p:txBody>
      </p:sp>
      <p:pic>
        <p:nvPicPr>
          <p:cNvPr descr="Alterations &amp; Tailoring" id="511" name="Google Shape;511;p40"/>
          <p:cNvPicPr preferRelativeResize="0"/>
          <p:nvPr/>
        </p:nvPicPr>
        <p:blipFill rotWithShape="1">
          <a:blip r:embed="rId3">
            <a:alphaModFix/>
          </a:blip>
          <a:srcRect b="0" l="0" r="0" t="0"/>
          <a:stretch/>
        </p:blipFill>
        <p:spPr>
          <a:xfrm>
            <a:off x="4156389" y="2289384"/>
            <a:ext cx="914400" cy="914400"/>
          </a:xfrm>
          <a:prstGeom prst="rect">
            <a:avLst/>
          </a:prstGeom>
          <a:noFill/>
          <a:ln>
            <a:noFill/>
          </a:ln>
        </p:spPr>
      </p:pic>
      <p:pic>
        <p:nvPicPr>
          <p:cNvPr descr="Playbook" id="512" name="Google Shape;512;p40"/>
          <p:cNvPicPr preferRelativeResize="0"/>
          <p:nvPr/>
        </p:nvPicPr>
        <p:blipFill rotWithShape="1">
          <a:blip r:embed="rId4">
            <a:alphaModFix/>
          </a:blip>
          <a:srcRect b="0" l="0" r="0" t="0"/>
          <a:stretch/>
        </p:blipFill>
        <p:spPr>
          <a:xfrm>
            <a:off x="4156389" y="3335493"/>
            <a:ext cx="914400" cy="914400"/>
          </a:xfrm>
          <a:prstGeom prst="rect">
            <a:avLst/>
          </a:prstGeom>
          <a:noFill/>
          <a:ln>
            <a:noFill/>
          </a:ln>
        </p:spPr>
      </p:pic>
      <p:pic>
        <p:nvPicPr>
          <p:cNvPr descr="Road" id="513" name="Google Shape;513;p40"/>
          <p:cNvPicPr preferRelativeResize="0"/>
          <p:nvPr/>
        </p:nvPicPr>
        <p:blipFill rotWithShape="1">
          <a:blip r:embed="rId5">
            <a:alphaModFix/>
          </a:blip>
          <a:srcRect b="0" l="0" r="0" t="0"/>
          <a:stretch/>
        </p:blipFill>
        <p:spPr>
          <a:xfrm>
            <a:off x="4156389" y="1374984"/>
            <a:ext cx="914400" cy="914400"/>
          </a:xfrm>
          <a:prstGeom prst="rect">
            <a:avLst/>
          </a:prstGeom>
          <a:noFill/>
          <a:ln>
            <a:noFill/>
          </a:ln>
        </p:spPr>
      </p:pic>
      <p:sp>
        <p:nvSpPr>
          <p:cNvPr id="514" name="Google Shape;514;p40"/>
          <p:cNvSpPr txBox="1"/>
          <p:nvPr/>
        </p:nvSpPr>
        <p:spPr>
          <a:xfrm>
            <a:off x="5070978" y="1436292"/>
            <a:ext cx="3780249"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ahoma"/>
                <a:ea typeface="Tahoma"/>
                <a:cs typeface="Tahoma"/>
                <a:sym typeface="Tahoma"/>
              </a:rPr>
              <a:t>Knowing where you want to be, and plotting your path (</a:t>
            </a:r>
            <a:r>
              <a:rPr b="1" i="0" lang="en" sz="1400" u="none" cap="none" strike="noStrike">
                <a:solidFill>
                  <a:srgbClr val="000000"/>
                </a:solidFill>
                <a:latin typeface="Tahoma"/>
                <a:ea typeface="Tahoma"/>
                <a:cs typeface="Tahoma"/>
                <a:sym typeface="Tahoma"/>
              </a:rPr>
              <a:t>Logic Model </a:t>
            </a:r>
            <a:r>
              <a:rPr b="0" i="0" lang="en" sz="1400" u="none" cap="none" strike="noStrike">
                <a:solidFill>
                  <a:srgbClr val="000000"/>
                </a:solidFill>
                <a:latin typeface="Tahoma"/>
                <a:ea typeface="Tahoma"/>
                <a:cs typeface="Tahoma"/>
                <a:sym typeface="Tahoma"/>
              </a:rPr>
              <a:t>and Theory of Change)</a:t>
            </a:r>
            <a:endParaRPr b="0" i="0" sz="1400" u="none" cap="none" strike="noStrike">
              <a:solidFill>
                <a:srgbClr val="000000"/>
              </a:solidFill>
              <a:latin typeface="Arial"/>
              <a:ea typeface="Arial"/>
              <a:cs typeface="Arial"/>
              <a:sym typeface="Arial"/>
            </a:endParaRPr>
          </a:p>
        </p:txBody>
      </p:sp>
      <p:sp>
        <p:nvSpPr>
          <p:cNvPr id="515" name="Google Shape;515;p40"/>
          <p:cNvSpPr/>
          <p:nvPr/>
        </p:nvSpPr>
        <p:spPr>
          <a:xfrm>
            <a:off x="5070790" y="2332863"/>
            <a:ext cx="364003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ahoma"/>
                <a:ea typeface="Tahoma"/>
                <a:cs typeface="Tahoma"/>
                <a:sym typeface="Tahoma"/>
              </a:rPr>
              <a:t>Knowing where you are along the journey (</a:t>
            </a:r>
            <a:r>
              <a:rPr b="1" i="0" lang="en" sz="1400" u="none" cap="none" strike="noStrike">
                <a:solidFill>
                  <a:srgbClr val="000000"/>
                </a:solidFill>
                <a:latin typeface="Tahoma"/>
                <a:ea typeface="Tahoma"/>
                <a:cs typeface="Tahoma"/>
                <a:sym typeface="Tahoma"/>
              </a:rPr>
              <a:t>Performance Measurement Framework</a:t>
            </a:r>
            <a:r>
              <a:rPr b="0" i="0" lang="en" sz="1400" u="none" cap="none" strike="noStrike">
                <a:solidFill>
                  <a:srgbClr val="000000"/>
                </a:solidFill>
                <a:latin typeface="Tahoma"/>
                <a:ea typeface="Tahoma"/>
                <a:cs typeface="Tahoma"/>
                <a:sym typeface="Tahoma"/>
              </a:rPr>
              <a:t>)</a:t>
            </a:r>
            <a:endParaRPr b="0" i="0" sz="1400" u="none" cap="none" strike="noStrike">
              <a:solidFill>
                <a:srgbClr val="000000"/>
              </a:solidFill>
              <a:latin typeface="Arial"/>
              <a:ea typeface="Arial"/>
              <a:cs typeface="Arial"/>
              <a:sym typeface="Arial"/>
            </a:endParaRPr>
          </a:p>
        </p:txBody>
      </p:sp>
      <p:sp>
        <p:nvSpPr>
          <p:cNvPr id="516" name="Google Shape;516;p40"/>
          <p:cNvSpPr/>
          <p:nvPr/>
        </p:nvSpPr>
        <p:spPr>
          <a:xfrm>
            <a:off x="5070789" y="3387341"/>
            <a:ext cx="3780249"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ahoma"/>
                <a:ea typeface="Tahoma"/>
                <a:cs typeface="Tahoma"/>
                <a:sym typeface="Tahoma"/>
              </a:rPr>
              <a:t>Monitoring and adjusting what you do to ensure you reach your destination (</a:t>
            </a:r>
            <a:r>
              <a:rPr b="1" i="0" lang="en" sz="1400" u="none" cap="none" strike="noStrike">
                <a:solidFill>
                  <a:srgbClr val="000000"/>
                </a:solidFill>
                <a:latin typeface="Tahoma"/>
                <a:ea typeface="Tahoma"/>
                <a:cs typeface="Tahoma"/>
                <a:sym typeface="Tahoma"/>
              </a:rPr>
              <a:t>Evidence Based </a:t>
            </a:r>
            <a:r>
              <a:rPr b="0" i="0" lang="en" sz="1400" u="none" cap="none" strike="noStrike">
                <a:solidFill>
                  <a:srgbClr val="000000"/>
                </a:solidFill>
                <a:latin typeface="Tahoma"/>
                <a:ea typeface="Tahoma"/>
                <a:cs typeface="Tahoma"/>
                <a:sym typeface="Tahoma"/>
              </a:rPr>
              <a:t>Planning and Management).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41"/>
          <p:cNvSpPr txBox="1"/>
          <p:nvPr>
            <p:ph idx="1" type="body"/>
          </p:nvPr>
        </p:nvSpPr>
        <p:spPr>
          <a:xfrm>
            <a:off x="330812" y="1306810"/>
            <a:ext cx="2839118" cy="3406926"/>
          </a:xfrm>
          <a:prstGeom prst="rect">
            <a:avLst/>
          </a:prstGeom>
          <a:noFill/>
          <a:ln cap="flat" cmpd="sng" w="28575">
            <a:solidFill>
              <a:srgbClr val="3A4888"/>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sz="1200">
                <a:solidFill>
                  <a:schemeClr val="dk1"/>
                </a:solidFill>
                <a:latin typeface="Tahoma"/>
                <a:ea typeface="Tahoma"/>
                <a:cs typeface="Tahoma"/>
                <a:sym typeface="Tahoma"/>
              </a:rPr>
              <a:t>A </a:t>
            </a:r>
            <a:r>
              <a:rPr b="1" lang="en" sz="1200">
                <a:solidFill>
                  <a:schemeClr val="dk1"/>
                </a:solidFill>
                <a:latin typeface="Tahoma"/>
                <a:ea typeface="Tahoma"/>
                <a:cs typeface="Tahoma"/>
                <a:sym typeface="Tahoma"/>
              </a:rPr>
              <a:t>logic model</a:t>
            </a:r>
            <a:r>
              <a:rPr lang="en" sz="1200">
                <a:solidFill>
                  <a:schemeClr val="dk1"/>
                </a:solidFill>
                <a:latin typeface="Tahoma"/>
                <a:ea typeface="Tahoma"/>
                <a:cs typeface="Tahoma"/>
                <a:sym typeface="Tahoma"/>
              </a:rPr>
              <a:t> is a visual depiction of the theory of change for a specific project, reflecting the series of changes that are critical to achieving project outcomes. It depicts the logical connections between the planned outputs and the expected outcomes that the project aims to achieve or contribute to. The Logic Model’s pyramid structure enables us to illustrate the complex nature of a program or project. Different intermediate outcomes represent different “pathways” leading to the same ultimate outcome.</a:t>
            </a:r>
            <a:endParaRPr sz="1200">
              <a:latin typeface="Tahoma"/>
              <a:ea typeface="Tahoma"/>
              <a:cs typeface="Tahoma"/>
              <a:sym typeface="Tahoma"/>
            </a:endParaRPr>
          </a:p>
        </p:txBody>
      </p:sp>
      <p:sp>
        <p:nvSpPr>
          <p:cNvPr id="522" name="Google Shape;522;p41"/>
          <p:cNvSpPr txBox="1"/>
          <p:nvPr>
            <p:ph type="title"/>
          </p:nvPr>
        </p:nvSpPr>
        <p:spPr>
          <a:xfrm>
            <a:off x="-89875" y="447350"/>
            <a:ext cx="4173000" cy="572700"/>
          </a:xfrm>
          <a:prstGeom prst="rect">
            <a:avLst/>
          </a:prstGeom>
          <a:solidFill>
            <a:srgbClr val="3A4888"/>
          </a:solidFill>
          <a:ln cap="flat" cmpd="sng" w="9525">
            <a:solidFill>
              <a:schemeClr val="lt1"/>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sz="3900">
                <a:solidFill>
                  <a:schemeClr val="lt1"/>
                </a:solidFill>
                <a:latin typeface="Helvetica Neue"/>
                <a:ea typeface="Helvetica Neue"/>
                <a:cs typeface="Helvetica Neue"/>
                <a:sym typeface="Helvetica Neue"/>
              </a:rPr>
              <a:t>LOGIC MODEL</a:t>
            </a:r>
            <a:endParaRPr>
              <a:solidFill>
                <a:schemeClr val="lt1"/>
              </a:solidFill>
              <a:latin typeface="Helvetica Neue"/>
              <a:ea typeface="Helvetica Neue"/>
              <a:cs typeface="Helvetica Neue"/>
              <a:sym typeface="Helvetica Neue"/>
            </a:endParaRPr>
          </a:p>
        </p:txBody>
      </p:sp>
      <p:grpSp>
        <p:nvGrpSpPr>
          <p:cNvPr id="523" name="Google Shape;523;p41"/>
          <p:cNvGrpSpPr/>
          <p:nvPr/>
        </p:nvGrpSpPr>
        <p:grpSpPr>
          <a:xfrm>
            <a:off x="3320249" y="1767860"/>
            <a:ext cx="5745178" cy="2928290"/>
            <a:chOff x="0" y="0"/>
            <a:chExt cx="3558540" cy="1813560"/>
          </a:xfrm>
        </p:grpSpPr>
        <p:sp>
          <p:nvSpPr>
            <p:cNvPr id="524" name="Google Shape;524;p41"/>
            <p:cNvSpPr/>
            <p:nvPr/>
          </p:nvSpPr>
          <p:spPr>
            <a:xfrm>
              <a:off x="0" y="0"/>
              <a:ext cx="3558525" cy="181355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id="525" name="Google Shape;525;p41"/>
            <p:cNvPicPr preferRelativeResize="0"/>
            <p:nvPr/>
          </p:nvPicPr>
          <p:blipFill rotWithShape="1">
            <a:blip r:embed="rId3">
              <a:alphaModFix/>
            </a:blip>
            <a:srcRect b="0" l="0" r="0" t="0"/>
            <a:stretch/>
          </p:blipFill>
          <p:spPr>
            <a:xfrm>
              <a:off x="396240" y="0"/>
              <a:ext cx="3162300" cy="1813560"/>
            </a:xfrm>
            <a:prstGeom prst="rect">
              <a:avLst/>
            </a:prstGeom>
            <a:noFill/>
            <a:ln>
              <a:noFill/>
            </a:ln>
          </p:spPr>
        </p:pic>
        <p:sp>
          <p:nvSpPr>
            <p:cNvPr id="526" name="Google Shape;526;p41"/>
            <p:cNvSpPr/>
            <p:nvPr/>
          </p:nvSpPr>
          <p:spPr>
            <a:xfrm rot="10800000">
              <a:off x="15240" y="1169670"/>
              <a:ext cx="373380" cy="472440"/>
            </a:xfrm>
            <a:prstGeom prst="curvedLeftArrow">
              <a:avLst>
                <a:gd fmla="val 25000" name="adj1"/>
                <a:gd fmla="val 50000"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27" name="Google Shape;527;p41"/>
            <p:cNvSpPr/>
            <p:nvPr/>
          </p:nvSpPr>
          <p:spPr>
            <a:xfrm rot="10800000">
              <a:off x="0" y="681990"/>
              <a:ext cx="381000" cy="438150"/>
            </a:xfrm>
            <a:prstGeom prst="curvedLeftArrow">
              <a:avLst>
                <a:gd fmla="val 20852" name="adj1"/>
                <a:gd fmla="val 52057"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28" name="Google Shape;528;p41"/>
            <p:cNvSpPr/>
            <p:nvPr/>
          </p:nvSpPr>
          <p:spPr>
            <a:xfrm>
              <a:off x="693420" y="171450"/>
              <a:ext cx="320040" cy="281940"/>
            </a:xfrm>
            <a:prstGeom prst="bentArrow">
              <a:avLst>
                <a:gd fmla="val 25000" name="adj1"/>
                <a:gd fmla="val 25000" name="adj2"/>
                <a:gd fmla="val 25000" name="adj3"/>
                <a:gd fmla="val 43750" name="adj4"/>
              </a:avLst>
            </a:prstGeom>
            <a:solidFill>
              <a:schemeClr val="accent1"/>
            </a:solidFill>
            <a:ln cap="flat" cmpd="sng" w="12700">
              <a:solidFill>
                <a:srgbClr val="31538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79"/>
          <p:cNvSpPr/>
          <p:nvPr/>
        </p:nvSpPr>
        <p:spPr>
          <a:xfrm>
            <a:off x="0" y="0"/>
            <a:ext cx="3063300" cy="5139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9E0B0F"/>
              </a:highlight>
              <a:latin typeface="Arial"/>
              <a:ea typeface="Arial"/>
              <a:cs typeface="Arial"/>
              <a:sym typeface="Arial"/>
            </a:endParaRPr>
          </a:p>
        </p:txBody>
      </p:sp>
      <p:pic>
        <p:nvPicPr>
          <p:cNvPr id="79" name="Google Shape;79;p79"/>
          <p:cNvPicPr preferRelativeResize="0"/>
          <p:nvPr/>
        </p:nvPicPr>
        <p:blipFill rotWithShape="1">
          <a:blip r:embed="rId3">
            <a:alphaModFix/>
          </a:blip>
          <a:srcRect b="0" l="0" r="0" t="0"/>
          <a:stretch/>
        </p:blipFill>
        <p:spPr>
          <a:xfrm>
            <a:off x="1877440" y="2493930"/>
            <a:ext cx="994311" cy="994313"/>
          </a:xfrm>
          <a:prstGeom prst="rect">
            <a:avLst/>
          </a:prstGeom>
          <a:noFill/>
          <a:ln>
            <a:noFill/>
          </a:ln>
        </p:spPr>
      </p:pic>
      <p:sp>
        <p:nvSpPr>
          <p:cNvPr id="80" name="Google Shape;80;p79"/>
          <p:cNvSpPr txBox="1"/>
          <p:nvPr>
            <p:ph type="title"/>
          </p:nvPr>
        </p:nvSpPr>
        <p:spPr>
          <a:xfrm>
            <a:off x="389426" y="346015"/>
            <a:ext cx="5691276" cy="994313"/>
          </a:xfrm>
          <a:prstGeom prst="rect">
            <a:avLst/>
          </a:prstGeom>
          <a:noFill/>
          <a:ln cap="flat" cmpd="sng" w="28575">
            <a:solidFill>
              <a:srgbClr val="B5CB8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4000">
                <a:solidFill>
                  <a:schemeClr val="lt1"/>
                </a:solidFill>
                <a:latin typeface="Helvetica Neue"/>
                <a:ea typeface="Helvetica Neue"/>
                <a:cs typeface="Helvetica Neue"/>
                <a:sym typeface="Helvetica Neue"/>
              </a:rPr>
              <a:t>Learning</a:t>
            </a:r>
            <a:r>
              <a:rPr lang="en" sz="4000">
                <a:solidFill>
                  <a:srgbClr val="272324"/>
                </a:solidFill>
                <a:latin typeface="Helvetica Neue"/>
                <a:ea typeface="Helvetica Neue"/>
                <a:cs typeface="Helvetica Neue"/>
                <a:sym typeface="Helvetica Neue"/>
              </a:rPr>
              <a:t> </a:t>
            </a:r>
            <a:r>
              <a:rPr lang="en" sz="4000">
                <a:solidFill>
                  <a:srgbClr val="63763E"/>
                </a:solidFill>
                <a:latin typeface="Helvetica Neue"/>
                <a:ea typeface="Helvetica Neue"/>
                <a:cs typeface="Helvetica Neue"/>
                <a:sym typeface="Helvetica Neue"/>
              </a:rPr>
              <a:t>Objectives</a:t>
            </a:r>
            <a:endParaRPr/>
          </a:p>
        </p:txBody>
      </p:sp>
      <p:sp>
        <p:nvSpPr>
          <p:cNvPr id="81" name="Google Shape;81;p79"/>
          <p:cNvSpPr txBox="1"/>
          <p:nvPr/>
        </p:nvSpPr>
        <p:spPr>
          <a:xfrm>
            <a:off x="3339916" y="2493930"/>
            <a:ext cx="4959693" cy="11088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Tahoma"/>
                <a:ea typeface="Tahoma"/>
                <a:cs typeface="Tahoma"/>
                <a:sym typeface="Tahoma"/>
              </a:rPr>
              <a:t>To understand the basic points of the project cycle that will be used for the training, and how it applies to their work.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descr="A screenshot of a social media post&#10;&#10;Description automatically generated" id="533" name="Google Shape;533;p97"/>
          <p:cNvPicPr preferRelativeResize="0"/>
          <p:nvPr/>
        </p:nvPicPr>
        <p:blipFill rotWithShape="1">
          <a:blip r:embed="rId3">
            <a:alphaModFix/>
          </a:blip>
          <a:srcRect b="0" l="0" r="0" t="0"/>
          <a:stretch/>
        </p:blipFill>
        <p:spPr>
          <a:xfrm>
            <a:off x="543243" y="133350"/>
            <a:ext cx="8057515" cy="4876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id="538" name="Google Shape;538;g240728dd88f_0_308"/>
          <p:cNvPicPr preferRelativeResize="0"/>
          <p:nvPr/>
        </p:nvPicPr>
        <p:blipFill rotWithShape="1">
          <a:blip r:embed="rId3">
            <a:alphaModFix/>
          </a:blip>
          <a:srcRect b="0" l="0" r="0" t="0"/>
          <a:stretch/>
        </p:blipFill>
        <p:spPr>
          <a:xfrm>
            <a:off x="152400" y="152400"/>
            <a:ext cx="8839204" cy="466993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pic>
        <p:nvPicPr>
          <p:cNvPr id="543" name="Google Shape;543;g24093eb9485_0_0"/>
          <p:cNvPicPr preferRelativeResize="0"/>
          <p:nvPr/>
        </p:nvPicPr>
        <p:blipFill rotWithShape="1">
          <a:blip r:embed="rId3">
            <a:alphaModFix/>
          </a:blip>
          <a:srcRect b="0" l="0" r="0" t="0"/>
          <a:stretch/>
        </p:blipFill>
        <p:spPr>
          <a:xfrm>
            <a:off x="152400" y="152400"/>
            <a:ext cx="5207580" cy="483869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42"/>
          <p:cNvSpPr txBox="1"/>
          <p:nvPr>
            <p:ph type="title"/>
          </p:nvPr>
        </p:nvSpPr>
        <p:spPr>
          <a:xfrm>
            <a:off x="273225" y="166782"/>
            <a:ext cx="8376000" cy="805842"/>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200">
                <a:solidFill>
                  <a:srgbClr val="272324"/>
                </a:solidFill>
                <a:latin typeface="Helvetica Neue"/>
                <a:ea typeface="Helvetica Neue"/>
                <a:cs typeface="Helvetica Neue"/>
                <a:sym typeface="Helvetica Neue"/>
              </a:rPr>
              <a:t>WHAT ELEMENTS </a:t>
            </a:r>
            <a:endParaRPr sz="2200">
              <a:solidFill>
                <a:srgbClr val="272324"/>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2200">
                <a:solidFill>
                  <a:srgbClr val="272324"/>
                </a:solidFill>
                <a:latin typeface="Helvetica Neue"/>
                <a:ea typeface="Helvetica Neue"/>
                <a:cs typeface="Helvetica Neue"/>
                <a:sym typeface="Helvetica Neue"/>
              </a:rPr>
              <a:t>DOES A GENDER EQUALITY OUTCOME STATEMENT HAVE?</a:t>
            </a:r>
            <a:endParaRPr i="1" sz="2200">
              <a:solidFill>
                <a:srgbClr val="272324"/>
              </a:solidFill>
              <a:latin typeface="Helvetica Neue"/>
              <a:ea typeface="Helvetica Neue"/>
              <a:cs typeface="Helvetica Neue"/>
              <a:sym typeface="Helvetica Neue"/>
            </a:endParaRPr>
          </a:p>
        </p:txBody>
      </p:sp>
      <p:graphicFrame>
        <p:nvGraphicFramePr>
          <p:cNvPr id="549" name="Google Shape;549;p42"/>
          <p:cNvGraphicFramePr/>
          <p:nvPr/>
        </p:nvGraphicFramePr>
        <p:xfrm>
          <a:off x="952500" y="1402750"/>
          <a:ext cx="3000000" cy="3000000"/>
        </p:xfrm>
        <a:graphic>
          <a:graphicData uri="http://schemas.openxmlformats.org/drawingml/2006/table">
            <a:tbl>
              <a:tblPr>
                <a:noFill/>
                <a:tableStyleId>{23D12E3D-5F4F-45B3-B723-6F3C3F4F0884}</a:tableStyleId>
              </a:tblPr>
              <a:tblGrid>
                <a:gridCol w="382850"/>
                <a:gridCol w="6856150"/>
              </a:tblGrid>
              <a:tr h="8686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Tahoma"/>
                        <a:ea typeface="Tahoma"/>
                        <a:cs typeface="Tahoma"/>
                        <a:sym typeface="Tahoma"/>
                      </a:endParaRPr>
                    </a:p>
                  </a:txBody>
                  <a:tcPr marT="91425" marB="91425" marR="91425" marL="91425">
                    <a:lnR cap="flat" cmpd="sng" w="9525">
                      <a:solidFill>
                        <a:srgbClr val="96A971"/>
                      </a:solidFill>
                      <a:prstDash val="solid"/>
                      <a:round/>
                      <a:headEnd len="sm" w="sm" type="none"/>
                      <a:tailEnd len="sm" w="sm" type="none"/>
                    </a:lnR>
                    <a:solidFill>
                      <a:srgbClr val="96A971"/>
                    </a:solidFill>
                  </a:tcPr>
                </a:tc>
                <a:tc>
                  <a:txBody>
                    <a:bodyPr/>
                    <a:lstStyle/>
                    <a:p>
                      <a:pPr indent="0" lvl="0" marL="0" marR="0" rtl="0" algn="l">
                        <a:lnSpc>
                          <a:spcPct val="115000"/>
                        </a:lnSpc>
                        <a:spcBef>
                          <a:spcPts val="0"/>
                        </a:spcBef>
                        <a:spcAft>
                          <a:spcPts val="0"/>
                        </a:spcAft>
                        <a:buClr>
                          <a:srgbClr val="000000"/>
                        </a:buClr>
                        <a:buSzPts val="500"/>
                        <a:buFont typeface="Arial"/>
                        <a:buNone/>
                      </a:pPr>
                      <a:r>
                        <a:t/>
                      </a:r>
                      <a:endParaRPr sz="500" u="none" cap="none" strike="noStrike">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400" u="none" cap="none" strike="noStrike">
                          <a:latin typeface="Tahoma"/>
                          <a:ea typeface="Tahoma"/>
                          <a:cs typeface="Tahoma"/>
                          <a:sym typeface="Tahoma"/>
                        </a:rPr>
                        <a:t>GE outcome statements explicitly describe an improvement or positive change related to gender equality.</a:t>
                      </a:r>
                      <a:endParaRPr sz="1400" u="none" cap="none" strike="noStrike">
                        <a:latin typeface="Tahoma"/>
                        <a:ea typeface="Tahoma"/>
                        <a:cs typeface="Tahoma"/>
                        <a:sym typeface="Tahoma"/>
                      </a:endParaRPr>
                    </a:p>
                    <a:p>
                      <a:pPr indent="0" lvl="0" marL="0" marR="0" rtl="0" algn="l">
                        <a:lnSpc>
                          <a:spcPct val="115000"/>
                        </a:lnSpc>
                        <a:spcBef>
                          <a:spcPts val="0"/>
                        </a:spcBef>
                        <a:spcAft>
                          <a:spcPts val="0"/>
                        </a:spcAft>
                        <a:buClr>
                          <a:srgbClr val="000000"/>
                        </a:buClr>
                        <a:buSzPts val="500"/>
                        <a:buFont typeface="Arial"/>
                        <a:buNone/>
                      </a:pPr>
                      <a:r>
                        <a:t/>
                      </a:r>
                      <a:endParaRPr sz="500" u="none" cap="none" strike="noStrike">
                        <a:latin typeface="Tahoma"/>
                        <a:ea typeface="Tahoma"/>
                        <a:cs typeface="Tahoma"/>
                        <a:sym typeface="Tahoma"/>
                      </a:endParaRPr>
                    </a:p>
                  </a:txBody>
                  <a:tcPr marT="91425" marB="91425" marR="91425" marL="91425" anchor="ctr">
                    <a:lnL cap="flat" cmpd="sng" w="9525">
                      <a:solidFill>
                        <a:srgbClr val="96A971"/>
                      </a:solidFill>
                      <a:prstDash val="solid"/>
                      <a:round/>
                      <a:headEnd len="sm" w="sm" type="none"/>
                      <a:tailEnd len="sm" w="sm" type="none"/>
                    </a:lnL>
                    <a:lnR cap="flat" cmpd="sng" w="9525">
                      <a:solidFill>
                        <a:srgbClr val="96A971"/>
                      </a:solidFill>
                      <a:prstDash val="solid"/>
                      <a:round/>
                      <a:headEnd len="sm" w="sm" type="none"/>
                      <a:tailEnd len="sm" w="sm" type="none"/>
                    </a:lnR>
                    <a:lnT cap="flat" cmpd="sng" w="9525">
                      <a:solidFill>
                        <a:srgbClr val="96A971"/>
                      </a:solidFill>
                      <a:prstDash val="solid"/>
                      <a:round/>
                      <a:headEnd len="sm" w="sm" type="none"/>
                      <a:tailEnd len="sm" w="sm" type="none"/>
                    </a:lnT>
                    <a:lnB cap="flat" cmpd="sng" w="9525">
                      <a:solidFill>
                        <a:srgbClr val="96A971"/>
                      </a:solidFill>
                      <a:prstDash val="solid"/>
                      <a:round/>
                      <a:headEnd len="sm" w="sm" type="none"/>
                      <a:tailEnd len="sm" w="sm" type="none"/>
                    </a:lnB>
                  </a:tcPr>
                </a:tc>
              </a:tr>
            </a:tbl>
          </a:graphicData>
        </a:graphic>
      </p:graphicFrame>
      <p:cxnSp>
        <p:nvCxnSpPr>
          <p:cNvPr id="550" name="Google Shape;550;p42"/>
          <p:cNvCxnSpPr/>
          <p:nvPr/>
        </p:nvCxnSpPr>
        <p:spPr>
          <a:xfrm flipH="1" rot="10800000">
            <a:off x="0" y="972624"/>
            <a:ext cx="8649225" cy="6901"/>
          </a:xfrm>
          <a:prstGeom prst="straightConnector1">
            <a:avLst/>
          </a:prstGeom>
          <a:noFill/>
          <a:ln cap="flat" cmpd="sng" w="38100">
            <a:solidFill>
              <a:srgbClr val="3A4888"/>
            </a:solidFill>
            <a:prstDash val="solid"/>
            <a:round/>
            <a:headEnd len="sm" w="sm" type="none"/>
            <a:tailEnd len="sm" w="sm" type="none"/>
          </a:ln>
        </p:spPr>
      </p:cxnSp>
      <p:graphicFrame>
        <p:nvGraphicFramePr>
          <p:cNvPr id="551" name="Google Shape;551;p42"/>
          <p:cNvGraphicFramePr/>
          <p:nvPr/>
        </p:nvGraphicFramePr>
        <p:xfrm>
          <a:off x="952500" y="2390375"/>
          <a:ext cx="3000000" cy="3000000"/>
        </p:xfrm>
        <a:graphic>
          <a:graphicData uri="http://schemas.openxmlformats.org/drawingml/2006/table">
            <a:tbl>
              <a:tblPr>
                <a:noFill/>
                <a:tableStyleId>{23D12E3D-5F4F-45B3-B723-6F3C3F4F0884}</a:tableStyleId>
              </a:tblPr>
              <a:tblGrid>
                <a:gridCol w="382850"/>
                <a:gridCol w="6856150"/>
              </a:tblGrid>
              <a:tr h="8686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491A36"/>
                      </a:solidFill>
                      <a:prstDash val="solid"/>
                      <a:round/>
                      <a:headEnd len="sm" w="sm" type="none"/>
                      <a:tailEnd len="sm" w="sm" type="none"/>
                    </a:lnR>
                    <a:solidFill>
                      <a:srgbClr val="99336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ahoma"/>
                          <a:ea typeface="Tahoma"/>
                          <a:cs typeface="Tahoma"/>
                          <a:sym typeface="Tahoma"/>
                        </a:rPr>
                        <a:t>GE outcomes statements do not merely refer to ‘women and men’ or add ‘including girls’ to the stated result.</a:t>
                      </a:r>
                      <a:endParaRPr sz="1400" u="none" cap="none" strike="noStrike">
                        <a:latin typeface="Tahoma"/>
                        <a:ea typeface="Tahoma"/>
                        <a:cs typeface="Tahoma"/>
                        <a:sym typeface="Tahoma"/>
                      </a:endParaRPr>
                    </a:p>
                  </a:txBody>
                  <a:tcPr marT="91425" marB="91425" marR="91425" marL="91425" anchor="ctr">
                    <a:lnL cap="flat" cmpd="sng" w="9525">
                      <a:solidFill>
                        <a:srgbClr val="491A36"/>
                      </a:solidFill>
                      <a:prstDash val="solid"/>
                      <a:round/>
                      <a:headEnd len="sm" w="sm" type="none"/>
                      <a:tailEnd len="sm" w="sm" type="none"/>
                    </a:lnL>
                    <a:lnR cap="flat" cmpd="sng" w="9525">
                      <a:solidFill>
                        <a:srgbClr val="491A36"/>
                      </a:solidFill>
                      <a:prstDash val="solid"/>
                      <a:round/>
                      <a:headEnd len="sm" w="sm" type="none"/>
                      <a:tailEnd len="sm" w="sm" type="none"/>
                    </a:lnR>
                    <a:lnT cap="flat" cmpd="sng" w="9525">
                      <a:solidFill>
                        <a:srgbClr val="491A36"/>
                      </a:solidFill>
                      <a:prstDash val="solid"/>
                      <a:round/>
                      <a:headEnd len="sm" w="sm" type="none"/>
                      <a:tailEnd len="sm" w="sm" type="none"/>
                    </a:lnT>
                    <a:lnB cap="flat" cmpd="sng" w="9525">
                      <a:solidFill>
                        <a:srgbClr val="491A36"/>
                      </a:solidFill>
                      <a:prstDash val="solid"/>
                      <a:round/>
                      <a:headEnd len="sm" w="sm" type="none"/>
                      <a:tailEnd len="sm" w="sm" type="none"/>
                    </a:lnB>
                  </a:tcPr>
                </a:tc>
              </a:tr>
            </a:tbl>
          </a:graphicData>
        </a:graphic>
      </p:graphicFrame>
      <p:sp>
        <p:nvSpPr>
          <p:cNvPr id="552" name="Google Shape;552;p42"/>
          <p:cNvSpPr/>
          <p:nvPr/>
        </p:nvSpPr>
        <p:spPr>
          <a:xfrm>
            <a:off x="778650" y="3522142"/>
            <a:ext cx="7586700" cy="470993"/>
          </a:xfrm>
          <a:prstGeom prst="bracePair">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Tahoma"/>
                <a:ea typeface="Tahoma"/>
                <a:cs typeface="Tahoma"/>
                <a:sym typeface="Tahoma"/>
              </a:rPr>
              <a:t>Improved </a:t>
            </a:r>
            <a:r>
              <a:rPr b="1" i="0" lang="en" sz="1400" u="none" cap="none" strike="noStrike">
                <a:solidFill>
                  <a:srgbClr val="FFFFFF"/>
                </a:solidFill>
                <a:latin typeface="Tahoma"/>
                <a:ea typeface="Tahoma"/>
                <a:cs typeface="Tahoma"/>
                <a:sym typeface="Tahoma"/>
              </a:rPr>
              <a:t>access</a:t>
            </a:r>
            <a:r>
              <a:rPr b="0" i="0" lang="en" sz="1400" u="none" cap="none" strike="noStrike">
                <a:solidFill>
                  <a:srgbClr val="FFFFFF"/>
                </a:solidFill>
                <a:latin typeface="Tahoma"/>
                <a:ea typeface="Tahoma"/>
                <a:cs typeface="Tahoma"/>
                <a:sym typeface="Tahoma"/>
              </a:rPr>
              <a:t>, especially for adolescent girls, to nutritionally diverse food sources.</a:t>
            </a:r>
            <a:endParaRPr b="0" i="0" sz="1400" u="none" cap="none" strike="noStrike">
              <a:solidFill>
                <a:srgbClr val="FFFFFF"/>
              </a:solidFill>
              <a:latin typeface="Tahoma"/>
              <a:ea typeface="Tahoma"/>
              <a:cs typeface="Tahoma"/>
              <a:sym typeface="Tahoma"/>
            </a:endParaRPr>
          </a:p>
        </p:txBody>
      </p:sp>
      <p:sp>
        <p:nvSpPr>
          <p:cNvPr id="553" name="Google Shape;553;p42"/>
          <p:cNvSpPr/>
          <p:nvPr/>
        </p:nvSpPr>
        <p:spPr>
          <a:xfrm>
            <a:off x="755850" y="4061974"/>
            <a:ext cx="7632300" cy="745165"/>
          </a:xfrm>
          <a:prstGeom prst="bracePair">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Tahoma"/>
                <a:ea typeface="Tahoma"/>
                <a:cs typeface="Tahoma"/>
                <a:sym typeface="Tahoma"/>
              </a:rPr>
              <a:t>Increased </a:t>
            </a:r>
            <a:r>
              <a:rPr b="1" i="0" lang="en" sz="1400" u="none" cap="none" strike="noStrike">
                <a:solidFill>
                  <a:srgbClr val="FFFFFF"/>
                </a:solidFill>
                <a:latin typeface="Tahoma"/>
                <a:ea typeface="Tahoma"/>
                <a:cs typeface="Tahoma"/>
                <a:sym typeface="Tahoma"/>
              </a:rPr>
              <a:t>decision-making power </a:t>
            </a:r>
            <a:r>
              <a:rPr b="0" i="0" lang="en" sz="1400" u="none" cap="none" strike="noStrike">
                <a:solidFill>
                  <a:srgbClr val="FFFFFF"/>
                </a:solidFill>
                <a:latin typeface="Tahoma"/>
                <a:ea typeface="Tahoma"/>
                <a:cs typeface="Tahoma"/>
                <a:sym typeface="Tahoma"/>
              </a:rPr>
              <a:t>at the household level for adolescents, especially girls, </a:t>
            </a:r>
            <a:endParaRPr b="0" i="0" sz="1400" u="none" cap="none" strike="noStrike">
              <a:solidFill>
                <a:srgbClr val="FFFFFF"/>
              </a:solidFill>
              <a:latin typeface="Tahoma"/>
              <a:ea typeface="Tahoma"/>
              <a:cs typeface="Tahoma"/>
              <a:sym typeface="Tahoma"/>
            </a:endParaRPr>
          </a:p>
          <a:p>
            <a:pPr indent="0" lvl="0" marL="0" marR="0" rtl="0" algn="ctr">
              <a:lnSpc>
                <a:spcPct val="100000"/>
              </a:lnSpc>
              <a:spcBef>
                <a:spcPts val="0"/>
              </a:spcBef>
              <a:spcAft>
                <a:spcPts val="0"/>
              </a:spcAft>
              <a:buClr>
                <a:schemeClr val="dk1"/>
              </a:buClr>
              <a:buSzPts val="1100"/>
              <a:buFont typeface="Arial"/>
              <a:buNone/>
            </a:pPr>
            <a:r>
              <a:rPr b="0" i="0" lang="en" sz="1400" u="none" cap="none" strike="noStrike">
                <a:solidFill>
                  <a:srgbClr val="FFFFFF"/>
                </a:solidFill>
                <a:latin typeface="Tahoma"/>
                <a:ea typeface="Tahoma"/>
                <a:cs typeface="Tahoma"/>
                <a:sym typeface="Tahoma"/>
              </a:rPr>
              <a:t>related to food purchasing and consumption.</a:t>
            </a:r>
            <a:endParaRPr b="0" i="0" sz="1700" u="none" cap="none" strike="noStrike">
              <a:solidFill>
                <a:srgbClr val="FFFFFF"/>
              </a:solidFill>
              <a:latin typeface="Tahoma"/>
              <a:ea typeface="Tahoma"/>
              <a:cs typeface="Tahoma"/>
              <a:sym typeface="Tahoma"/>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43"/>
          <p:cNvSpPr txBox="1"/>
          <p:nvPr/>
        </p:nvSpPr>
        <p:spPr>
          <a:xfrm>
            <a:off x="1116900" y="1326351"/>
            <a:ext cx="6910200" cy="8769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1200"/>
              </a:spcBef>
              <a:spcAft>
                <a:spcPts val="1200"/>
              </a:spcAft>
              <a:buClr>
                <a:srgbClr val="000000"/>
              </a:buClr>
              <a:buSzPts val="1700"/>
              <a:buFont typeface="Arial"/>
              <a:buNone/>
            </a:pPr>
            <a:r>
              <a:rPr b="0" i="0" lang="en" sz="1700" u="none" cap="none" strike="noStrike">
                <a:solidFill>
                  <a:srgbClr val="FFFFFF"/>
                </a:solidFill>
                <a:latin typeface="Roboto"/>
                <a:ea typeface="Roboto"/>
                <a:cs typeface="Roboto"/>
                <a:sym typeface="Roboto"/>
              </a:rPr>
              <a:t>Because it formalizes the intention of the project to affect positive change towards gender equality.</a:t>
            </a:r>
            <a:endParaRPr b="0" i="0" sz="1300" u="none" cap="none" strike="noStrike">
              <a:solidFill>
                <a:srgbClr val="FFFFFF"/>
              </a:solidFill>
              <a:latin typeface="Roboto"/>
              <a:ea typeface="Roboto"/>
              <a:cs typeface="Roboto"/>
              <a:sym typeface="Roboto"/>
            </a:endParaRPr>
          </a:p>
        </p:txBody>
      </p:sp>
      <p:sp>
        <p:nvSpPr>
          <p:cNvPr id="559" name="Google Shape;559;p43"/>
          <p:cNvSpPr txBox="1"/>
          <p:nvPr>
            <p:ph type="title"/>
          </p:nvPr>
        </p:nvSpPr>
        <p:spPr>
          <a:xfrm>
            <a:off x="272225" y="231950"/>
            <a:ext cx="8143806" cy="549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2200">
                <a:solidFill>
                  <a:srgbClr val="272324"/>
                </a:solidFill>
                <a:latin typeface="Helvetica Neue"/>
                <a:ea typeface="Helvetica Neue"/>
                <a:cs typeface="Helvetica Neue"/>
                <a:sym typeface="Helvetica Neue"/>
              </a:rPr>
              <a:t>WHY IS THIS IMPORTANT THROUGHOUT THE LM?</a:t>
            </a:r>
            <a:endParaRPr sz="2200">
              <a:solidFill>
                <a:srgbClr val="272324"/>
              </a:solidFill>
              <a:latin typeface="Helvetica Neue"/>
              <a:ea typeface="Helvetica Neue"/>
              <a:cs typeface="Helvetica Neue"/>
              <a:sym typeface="Helvetica Neue"/>
            </a:endParaRPr>
          </a:p>
        </p:txBody>
      </p:sp>
      <p:cxnSp>
        <p:nvCxnSpPr>
          <p:cNvPr id="560" name="Google Shape;560;p43"/>
          <p:cNvCxnSpPr/>
          <p:nvPr/>
        </p:nvCxnSpPr>
        <p:spPr>
          <a:xfrm>
            <a:off x="0" y="779150"/>
            <a:ext cx="7430610" cy="0"/>
          </a:xfrm>
          <a:prstGeom prst="straightConnector1">
            <a:avLst/>
          </a:prstGeom>
          <a:noFill/>
          <a:ln cap="flat" cmpd="sng" w="38100">
            <a:solidFill>
              <a:srgbClr val="3A4888"/>
            </a:solidFill>
            <a:prstDash val="solid"/>
            <a:round/>
            <a:headEnd len="sm" w="sm" type="none"/>
            <a:tailEnd len="sm" w="sm" type="none"/>
          </a:ln>
        </p:spPr>
      </p:cxnSp>
      <p:pic>
        <p:nvPicPr>
          <p:cNvPr descr="Scribble" id="561" name="Google Shape;561;p43"/>
          <p:cNvPicPr preferRelativeResize="0"/>
          <p:nvPr/>
        </p:nvPicPr>
        <p:blipFill rotWithShape="1">
          <a:blip r:embed="rId3">
            <a:alphaModFix/>
          </a:blip>
          <a:srcRect b="0" l="0" r="0" t="0"/>
          <a:stretch/>
        </p:blipFill>
        <p:spPr>
          <a:xfrm>
            <a:off x="5970233" y="2358686"/>
            <a:ext cx="3173767" cy="3173767"/>
          </a:xfrm>
          <a:prstGeom prst="rect">
            <a:avLst/>
          </a:prstGeom>
          <a:noFill/>
          <a:ln>
            <a:noFill/>
          </a:ln>
        </p:spPr>
      </p:pic>
      <p:sp>
        <p:nvSpPr>
          <p:cNvPr id="562" name="Google Shape;562;p43"/>
          <p:cNvSpPr txBox="1"/>
          <p:nvPr/>
        </p:nvSpPr>
        <p:spPr>
          <a:xfrm>
            <a:off x="1116900" y="2436100"/>
            <a:ext cx="6910200" cy="10083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1200"/>
              </a:spcBef>
              <a:spcAft>
                <a:spcPts val="1200"/>
              </a:spcAft>
              <a:buClr>
                <a:srgbClr val="000000"/>
              </a:buClr>
              <a:buSzPts val="1700"/>
              <a:buFont typeface="Arial"/>
              <a:buNone/>
            </a:pPr>
            <a:r>
              <a:rPr b="0" i="0" lang="en" sz="1700" u="none" cap="none" strike="noStrike">
                <a:solidFill>
                  <a:srgbClr val="FFFFFF"/>
                </a:solidFill>
                <a:latin typeface="Roboto"/>
                <a:ea typeface="Roboto"/>
                <a:cs typeface="Roboto"/>
                <a:sym typeface="Roboto"/>
              </a:rPr>
              <a:t>Because elements that are included in outcome statements determine the monitoring and evaluation design of a project, the budget of the project, and the management design of a project.  </a:t>
            </a:r>
            <a:endParaRPr b="0" i="0" sz="1700" u="none" cap="none" strike="noStrike">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8"/>
                                        </p:tgtEl>
                                        <p:attrNameLst>
                                          <p:attrName>style.visibility</p:attrName>
                                        </p:attrNameLst>
                                      </p:cBhvr>
                                      <p:to>
                                        <p:strVal val="visible"/>
                                      </p:to>
                                    </p:set>
                                    <p:anim calcmode="lin" valueType="num">
                                      <p:cBhvr additive="base">
                                        <p:cTn dur="1000"/>
                                        <p:tgtEl>
                                          <p:spTgt spid="558"/>
                                        </p:tgtEl>
                                        <p:attrNameLst>
                                          <p:attrName>ppt_w</p:attrName>
                                        </p:attrNameLst>
                                      </p:cBhvr>
                                      <p:tavLst>
                                        <p:tav fmla="" tm="0">
                                          <p:val>
                                            <p:strVal val="0"/>
                                          </p:val>
                                        </p:tav>
                                        <p:tav fmla="" tm="100000">
                                          <p:val>
                                            <p:strVal val="#ppt_w"/>
                                          </p:val>
                                        </p:tav>
                                      </p:tavLst>
                                    </p:anim>
                                    <p:anim calcmode="lin" valueType="num">
                                      <p:cBhvr additive="base">
                                        <p:cTn dur="1000"/>
                                        <p:tgtEl>
                                          <p:spTgt spid="5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2"/>
                                        </p:tgtEl>
                                        <p:attrNameLst>
                                          <p:attrName>style.visibility</p:attrName>
                                        </p:attrNameLst>
                                      </p:cBhvr>
                                      <p:to>
                                        <p:strVal val="visible"/>
                                      </p:to>
                                    </p:set>
                                    <p:anim calcmode="lin" valueType="num">
                                      <p:cBhvr additive="base">
                                        <p:cTn dur="1000"/>
                                        <p:tgtEl>
                                          <p:spTgt spid="562"/>
                                        </p:tgtEl>
                                        <p:attrNameLst>
                                          <p:attrName>ppt_w</p:attrName>
                                        </p:attrNameLst>
                                      </p:cBhvr>
                                      <p:tavLst>
                                        <p:tav fmla="" tm="0">
                                          <p:val>
                                            <p:strVal val="0"/>
                                          </p:val>
                                        </p:tav>
                                        <p:tav fmla="" tm="100000">
                                          <p:val>
                                            <p:strVal val="#ppt_w"/>
                                          </p:val>
                                        </p:tav>
                                      </p:tavLst>
                                    </p:anim>
                                    <p:anim calcmode="lin" valueType="num">
                                      <p:cBhvr additive="base">
                                        <p:cTn dur="1000"/>
                                        <p:tgtEl>
                                          <p:spTgt spid="56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3365"/>
        </a:solidFill>
      </p:bgPr>
    </p:bg>
    <p:spTree>
      <p:nvGrpSpPr>
        <p:cNvPr id="566" name="Shape 566"/>
        <p:cNvGrpSpPr/>
        <p:nvPr/>
      </p:nvGrpSpPr>
      <p:grpSpPr>
        <a:xfrm>
          <a:off x="0" y="0"/>
          <a:ext cx="0" cy="0"/>
          <a:chOff x="0" y="0"/>
          <a:chExt cx="0" cy="0"/>
        </a:xfrm>
      </p:grpSpPr>
      <p:cxnSp>
        <p:nvCxnSpPr>
          <p:cNvPr id="567" name="Google Shape;567;p98"/>
          <p:cNvCxnSpPr/>
          <p:nvPr/>
        </p:nvCxnSpPr>
        <p:spPr>
          <a:xfrm>
            <a:off x="266425" y="971575"/>
            <a:ext cx="6509513" cy="0"/>
          </a:xfrm>
          <a:prstGeom prst="straightConnector1">
            <a:avLst/>
          </a:prstGeom>
          <a:noFill/>
          <a:ln cap="flat" cmpd="sng" w="38100">
            <a:solidFill>
              <a:schemeClr val="lt1"/>
            </a:solidFill>
            <a:prstDash val="solid"/>
            <a:round/>
            <a:headEnd len="sm" w="sm" type="none"/>
            <a:tailEnd len="sm" w="sm" type="none"/>
          </a:ln>
        </p:spPr>
      </p:cxnSp>
      <p:sp>
        <p:nvSpPr>
          <p:cNvPr id="568" name="Google Shape;568;p98"/>
          <p:cNvSpPr/>
          <p:nvPr/>
        </p:nvSpPr>
        <p:spPr>
          <a:xfrm>
            <a:off x="266424" y="379629"/>
            <a:ext cx="2376763" cy="486756"/>
          </a:xfrm>
          <a:prstGeom prst="rect">
            <a:avLst/>
          </a:prstGeom>
          <a:solidFill>
            <a:srgbClr val="3A4888"/>
          </a:solidFill>
          <a:ln cap="flat" cmpd="sng" w="25400">
            <a:solidFill>
              <a:srgbClr val="3A48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569" name="Google Shape;569;p98"/>
          <p:cNvSpPr txBox="1"/>
          <p:nvPr/>
        </p:nvSpPr>
        <p:spPr>
          <a:xfrm>
            <a:off x="333836" y="400785"/>
            <a:ext cx="116952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chemeClr val="lt1"/>
                </a:solidFill>
                <a:latin typeface="Helvetica Neue"/>
                <a:ea typeface="Helvetica Neue"/>
                <a:cs typeface="Helvetica Neue"/>
                <a:sym typeface="Helvetica Neue"/>
              </a:rPr>
              <a:t>Activity 10.1: Logic Models</a:t>
            </a:r>
            <a:endParaRPr b="0" i="0" sz="1400" u="none" cap="none" strike="noStrike">
              <a:solidFill>
                <a:srgbClr val="000000"/>
              </a:solidFill>
              <a:latin typeface="Arial"/>
              <a:ea typeface="Arial"/>
              <a:cs typeface="Arial"/>
              <a:sym typeface="Arial"/>
            </a:endParaRPr>
          </a:p>
        </p:txBody>
      </p:sp>
      <p:grpSp>
        <p:nvGrpSpPr>
          <p:cNvPr id="570" name="Google Shape;570;p98"/>
          <p:cNvGrpSpPr/>
          <p:nvPr/>
        </p:nvGrpSpPr>
        <p:grpSpPr>
          <a:xfrm>
            <a:off x="333837" y="1076766"/>
            <a:ext cx="914408" cy="926800"/>
            <a:chOff x="1549250" y="1659963"/>
            <a:chExt cx="685806" cy="695100"/>
          </a:xfrm>
        </p:grpSpPr>
        <p:sp>
          <p:nvSpPr>
            <p:cNvPr id="571" name="Google Shape;571;p98"/>
            <p:cNvSpPr/>
            <p:nvPr/>
          </p:nvSpPr>
          <p:spPr>
            <a:xfrm>
              <a:off x="1549256" y="16646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1</a:t>
              </a:r>
              <a:endParaRPr b="0" i="0" sz="4800" u="none" cap="none" strike="noStrike">
                <a:solidFill>
                  <a:srgbClr val="FFFFFF"/>
                </a:solidFill>
                <a:latin typeface="Tahoma"/>
                <a:ea typeface="Tahoma"/>
                <a:cs typeface="Tahoma"/>
                <a:sym typeface="Tahoma"/>
              </a:endParaRPr>
            </a:p>
          </p:txBody>
        </p:sp>
        <p:sp>
          <p:nvSpPr>
            <p:cNvPr id="572" name="Google Shape;572;p98"/>
            <p:cNvSpPr txBox="1"/>
            <p:nvPr/>
          </p:nvSpPr>
          <p:spPr>
            <a:xfrm rot="-5400000">
              <a:off x="1373000" y="183621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grpSp>
        <p:nvGrpSpPr>
          <p:cNvPr id="573" name="Google Shape;573;p98"/>
          <p:cNvGrpSpPr/>
          <p:nvPr/>
        </p:nvGrpSpPr>
        <p:grpSpPr>
          <a:xfrm>
            <a:off x="333845" y="2187198"/>
            <a:ext cx="914400" cy="938684"/>
            <a:chOff x="1549250" y="2434400"/>
            <a:chExt cx="685800" cy="704013"/>
          </a:xfrm>
        </p:grpSpPr>
        <p:sp>
          <p:nvSpPr>
            <p:cNvPr id="574" name="Google Shape;574;p98"/>
            <p:cNvSpPr/>
            <p:nvPr/>
          </p:nvSpPr>
          <p:spPr>
            <a:xfrm>
              <a:off x="1549250" y="24344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2</a:t>
              </a:r>
              <a:endParaRPr b="0" i="0" sz="4800" u="none" cap="none" strike="noStrike">
                <a:solidFill>
                  <a:srgbClr val="FFFFFF"/>
                </a:solidFill>
                <a:latin typeface="Tahoma"/>
                <a:ea typeface="Tahoma"/>
                <a:cs typeface="Tahoma"/>
                <a:sym typeface="Tahoma"/>
              </a:endParaRPr>
            </a:p>
          </p:txBody>
        </p:sp>
        <p:sp>
          <p:nvSpPr>
            <p:cNvPr id="575" name="Google Shape;575;p98"/>
            <p:cNvSpPr txBox="1"/>
            <p:nvPr/>
          </p:nvSpPr>
          <p:spPr>
            <a:xfrm rot="-5400000">
              <a:off x="1373000" y="261956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sp>
        <p:nvSpPr>
          <p:cNvPr id="576" name="Google Shape;576;p98"/>
          <p:cNvSpPr txBox="1"/>
          <p:nvPr/>
        </p:nvSpPr>
        <p:spPr>
          <a:xfrm>
            <a:off x="1437465" y="1132765"/>
            <a:ext cx="7372290" cy="738664"/>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Go to </a:t>
            </a:r>
            <a:r>
              <a:rPr b="1" i="0" lang="en" sz="1400" u="none" cap="none" strike="noStrike">
                <a:solidFill>
                  <a:schemeClr val="lt1"/>
                </a:solidFill>
                <a:latin typeface="Tahoma"/>
                <a:ea typeface="Tahoma"/>
                <a:cs typeface="Tahoma"/>
                <a:sym typeface="Tahoma"/>
              </a:rPr>
              <a:t>Activity 10.1 </a:t>
            </a:r>
            <a:r>
              <a:rPr b="0" i="0" lang="en" sz="1400" u="none" cap="none" strike="noStrike">
                <a:solidFill>
                  <a:schemeClr val="lt1"/>
                </a:solidFill>
                <a:latin typeface="Tahoma"/>
                <a:ea typeface="Tahoma"/>
                <a:cs typeface="Tahoma"/>
                <a:sym typeface="Tahoma"/>
              </a:rPr>
              <a:t>in</a:t>
            </a:r>
            <a:r>
              <a:rPr b="1" i="0" lang="en" sz="1400" u="none" cap="none" strike="noStrike">
                <a:solidFill>
                  <a:schemeClr val="lt1"/>
                </a:solidFill>
                <a:latin typeface="Tahoma"/>
                <a:ea typeface="Tahoma"/>
                <a:cs typeface="Tahoma"/>
                <a:sym typeface="Tahoma"/>
              </a:rPr>
              <a:t> </a:t>
            </a:r>
            <a:r>
              <a:rPr b="0" i="0" lang="en" sz="1400" u="none" cap="none" strike="noStrike">
                <a:solidFill>
                  <a:schemeClr val="lt1"/>
                </a:solidFill>
                <a:latin typeface="Tahoma"/>
                <a:ea typeface="Tahoma"/>
                <a:cs typeface="Tahoma"/>
                <a:sym typeface="Tahoma"/>
              </a:rPr>
              <a:t>your </a:t>
            </a:r>
            <a:r>
              <a:rPr b="1" i="0" lang="en" sz="1400" u="none" cap="none" strike="noStrike">
                <a:solidFill>
                  <a:schemeClr val="lt1"/>
                </a:solidFill>
                <a:latin typeface="Tahoma"/>
                <a:ea typeface="Tahoma"/>
                <a:cs typeface="Tahoma"/>
                <a:sym typeface="Tahoma"/>
              </a:rPr>
              <a:t>Participant Resource Package </a:t>
            </a:r>
            <a:r>
              <a:rPr b="0" i="0" lang="en" sz="1400" u="none" cap="none" strike="noStrike">
                <a:solidFill>
                  <a:schemeClr val="lt1"/>
                </a:solidFill>
                <a:latin typeface="Tahoma"/>
                <a:ea typeface="Tahoma"/>
                <a:cs typeface="Tahoma"/>
                <a:sym typeface="Tahoma"/>
              </a:rPr>
              <a:t>where you will find detailed activity instructions. You will be moved back into your “Problem Trees” group from the earlier session. </a:t>
            </a:r>
            <a:endParaRPr b="0" i="0" sz="1400" u="none" cap="none" strike="noStrike">
              <a:solidFill>
                <a:srgbClr val="000000"/>
              </a:solidFill>
              <a:latin typeface="Arial"/>
              <a:ea typeface="Arial"/>
              <a:cs typeface="Arial"/>
              <a:sym typeface="Arial"/>
            </a:endParaRPr>
          </a:p>
        </p:txBody>
      </p:sp>
      <p:sp>
        <p:nvSpPr>
          <p:cNvPr id="577" name="Google Shape;577;p98"/>
          <p:cNvSpPr txBox="1"/>
          <p:nvPr/>
        </p:nvSpPr>
        <p:spPr>
          <a:xfrm>
            <a:off x="1437058" y="2102521"/>
            <a:ext cx="7372697" cy="116955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You will now take your </a:t>
            </a:r>
            <a:r>
              <a:rPr b="1" i="0" lang="en" sz="1400" u="none" cap="none" strike="noStrike">
                <a:solidFill>
                  <a:schemeClr val="lt1"/>
                </a:solidFill>
                <a:latin typeface="Tahoma"/>
                <a:ea typeface="Tahoma"/>
                <a:cs typeface="Tahoma"/>
                <a:sym typeface="Tahoma"/>
              </a:rPr>
              <a:t>problem tree analysis </a:t>
            </a:r>
            <a:r>
              <a:rPr b="0" i="0" lang="en" sz="1400" u="none" cap="none" strike="noStrike">
                <a:solidFill>
                  <a:schemeClr val="lt1"/>
                </a:solidFill>
                <a:latin typeface="Tahoma"/>
                <a:ea typeface="Tahoma"/>
                <a:cs typeface="Tahoma"/>
                <a:sym typeface="Tahoma"/>
              </a:rPr>
              <a:t>and build a logic model that describes a project or program to respond to your problem analysis. You have </a:t>
            </a:r>
            <a:r>
              <a:rPr b="1" i="0" lang="en" sz="1400" u="none" cap="none" strike="noStrike">
                <a:solidFill>
                  <a:schemeClr val="lt1"/>
                </a:solidFill>
                <a:latin typeface="Tahoma"/>
                <a:ea typeface="Tahoma"/>
                <a:cs typeface="Tahoma"/>
                <a:sym typeface="Tahoma"/>
              </a:rPr>
              <a:t>30 minutes </a:t>
            </a:r>
            <a:r>
              <a:rPr b="0" i="0" lang="en" sz="1400" u="none" cap="none" strike="noStrike">
                <a:solidFill>
                  <a:schemeClr val="lt1"/>
                </a:solidFill>
                <a:latin typeface="Tahoma"/>
                <a:ea typeface="Tahoma"/>
                <a:cs typeface="Tahoma"/>
                <a:sym typeface="Tahoma"/>
              </a:rPr>
              <a:t>for this activity. You will be using a blank logic model created on Google Sheets (see Annex 10d)—you can find the links to your group’s Google Sheet and Problem Trees in your Participant Resource Package. </a:t>
            </a:r>
            <a:endParaRPr b="0" i="0" sz="1400" u="none" cap="none" strike="noStrike">
              <a:solidFill>
                <a:srgbClr val="000000"/>
              </a:solidFill>
              <a:latin typeface="Arial"/>
              <a:ea typeface="Arial"/>
              <a:cs typeface="Arial"/>
              <a:sym typeface="Arial"/>
            </a:endParaRPr>
          </a:p>
        </p:txBody>
      </p:sp>
      <p:sp>
        <p:nvSpPr>
          <p:cNvPr id="578" name="Google Shape;578;p98"/>
          <p:cNvSpPr txBox="1"/>
          <p:nvPr/>
        </p:nvSpPr>
        <p:spPr>
          <a:xfrm>
            <a:off x="1437058" y="3465917"/>
            <a:ext cx="7372697" cy="1384995"/>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You will find the Logic Model Handout (</a:t>
            </a:r>
            <a:r>
              <a:rPr b="1" i="0" lang="en" sz="1400" u="none" cap="none" strike="noStrike">
                <a:solidFill>
                  <a:schemeClr val="lt1"/>
                </a:solidFill>
                <a:latin typeface="Tahoma"/>
                <a:ea typeface="Tahoma"/>
                <a:cs typeface="Tahoma"/>
                <a:sym typeface="Tahoma"/>
              </a:rPr>
              <a:t>Annex 10c</a:t>
            </a:r>
            <a:r>
              <a:rPr b="0" i="0" lang="en" sz="1400" u="none" cap="none" strike="noStrike">
                <a:solidFill>
                  <a:schemeClr val="lt1"/>
                </a:solidFill>
                <a:latin typeface="Tahoma"/>
                <a:ea typeface="Tahoma"/>
                <a:cs typeface="Tahoma"/>
                <a:sym typeface="Tahoma"/>
              </a:rPr>
              <a:t>) to refer to in your </a:t>
            </a:r>
            <a:r>
              <a:rPr b="1" i="0" lang="en" sz="1400" u="none" cap="none" strike="noStrike">
                <a:solidFill>
                  <a:schemeClr val="lt1"/>
                </a:solidFill>
                <a:latin typeface="Tahoma"/>
                <a:ea typeface="Tahoma"/>
                <a:cs typeface="Tahoma"/>
                <a:sym typeface="Tahoma"/>
              </a:rPr>
              <a:t>Participant Resource Package.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Only focus on the top three levels of the LM: Ultimate Outcome, Intermediate Outcomes, and Immediate Outcomes—and then identify some activities for only one Immediate Outcome stream. </a:t>
            </a:r>
            <a:endParaRPr b="0" i="0" sz="1400" u="none" cap="none" strike="noStrike">
              <a:solidFill>
                <a:srgbClr val="000000"/>
              </a:solidFill>
              <a:latin typeface="Arial"/>
              <a:ea typeface="Arial"/>
              <a:cs typeface="Arial"/>
              <a:sym typeface="Arial"/>
            </a:endParaRPr>
          </a:p>
        </p:txBody>
      </p:sp>
      <p:grpSp>
        <p:nvGrpSpPr>
          <p:cNvPr id="579" name="Google Shape;579;p98"/>
          <p:cNvGrpSpPr/>
          <p:nvPr/>
        </p:nvGrpSpPr>
        <p:grpSpPr>
          <a:xfrm>
            <a:off x="333845" y="3591209"/>
            <a:ext cx="914400" cy="938684"/>
            <a:chOff x="1549250" y="2434400"/>
            <a:chExt cx="685800" cy="704013"/>
          </a:xfrm>
        </p:grpSpPr>
        <p:sp>
          <p:nvSpPr>
            <p:cNvPr id="580" name="Google Shape;580;p98"/>
            <p:cNvSpPr/>
            <p:nvPr/>
          </p:nvSpPr>
          <p:spPr>
            <a:xfrm>
              <a:off x="1549250" y="24344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3</a:t>
              </a:r>
              <a:endParaRPr b="0" i="0" sz="4800" u="none" cap="none" strike="noStrike">
                <a:solidFill>
                  <a:srgbClr val="FFFFFF"/>
                </a:solidFill>
                <a:latin typeface="Tahoma"/>
                <a:ea typeface="Tahoma"/>
                <a:cs typeface="Tahoma"/>
                <a:sym typeface="Tahoma"/>
              </a:endParaRPr>
            </a:p>
          </p:txBody>
        </p:sp>
        <p:sp>
          <p:nvSpPr>
            <p:cNvPr id="581" name="Google Shape;581;p98"/>
            <p:cNvSpPr txBox="1"/>
            <p:nvPr/>
          </p:nvSpPr>
          <p:spPr>
            <a:xfrm rot="-5400000">
              <a:off x="1373000" y="261956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g53f6d67fef_0_0"/>
          <p:cNvSpPr txBox="1"/>
          <p:nvPr>
            <p:ph type="title"/>
          </p:nvPr>
        </p:nvSpPr>
        <p:spPr>
          <a:xfrm>
            <a:off x="-89876" y="495525"/>
            <a:ext cx="7289665" cy="572700"/>
          </a:xfrm>
          <a:prstGeom prst="rect">
            <a:avLst/>
          </a:prstGeom>
          <a:solidFill>
            <a:srgbClr val="3A4888"/>
          </a:solidFill>
          <a:ln cap="flat" cmpd="sng" w="9525">
            <a:solidFill>
              <a:schemeClr val="lt1"/>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sz="3900">
                <a:solidFill>
                  <a:schemeClr val="lt1"/>
                </a:solidFill>
                <a:latin typeface="Helvetica Neue"/>
                <a:ea typeface="Helvetica Neue"/>
                <a:cs typeface="Helvetica Neue"/>
                <a:sym typeface="Helvetica Neue"/>
              </a:rPr>
              <a:t>BUILD YOUR LOGIC MODEL</a:t>
            </a:r>
            <a:endParaRPr>
              <a:solidFill>
                <a:schemeClr val="lt1"/>
              </a:solidFill>
              <a:latin typeface="Helvetica Neue"/>
              <a:ea typeface="Helvetica Neue"/>
              <a:cs typeface="Helvetica Neue"/>
              <a:sym typeface="Helvetica Neue"/>
            </a:endParaRPr>
          </a:p>
        </p:txBody>
      </p:sp>
      <p:graphicFrame>
        <p:nvGraphicFramePr>
          <p:cNvPr id="587" name="Google Shape;587;g53f6d67fef_0_0"/>
          <p:cNvGraphicFramePr/>
          <p:nvPr/>
        </p:nvGraphicFramePr>
        <p:xfrm>
          <a:off x="418825" y="1283875"/>
          <a:ext cx="3000000" cy="3000000"/>
        </p:xfrm>
        <a:graphic>
          <a:graphicData uri="http://schemas.openxmlformats.org/drawingml/2006/table">
            <a:tbl>
              <a:tblPr>
                <a:noFill/>
                <a:tableStyleId>{23D12E3D-5F4F-45B3-B723-6F3C3F4F0884}</a:tableStyleId>
              </a:tblPr>
              <a:tblGrid>
                <a:gridCol w="779550"/>
                <a:gridCol w="7698775"/>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Tahoma"/>
                        <a:ea typeface="Tahoma"/>
                        <a:cs typeface="Tahoma"/>
                        <a:sym typeface="Tahoma"/>
                      </a:endParaRPr>
                    </a:p>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Tahoma"/>
                          <a:ea typeface="Tahoma"/>
                          <a:cs typeface="Tahoma"/>
                          <a:sym typeface="Tahoma"/>
                        </a:rPr>
                        <a:t>Keep in mind the lessons from Day 1: What is gender transformative change? How can the design reflect a human rights-based approach? How can the change be sustained – at the household, community and systemic level?</a:t>
                      </a:r>
                      <a:endParaRPr sz="1500" u="none" cap="none" strike="noStrike">
                        <a:latin typeface="Tahoma"/>
                        <a:ea typeface="Tahoma"/>
                        <a:cs typeface="Tahoma"/>
                        <a:sym typeface="Tahom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511537"/>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500"/>
                        <a:buFont typeface="Arial"/>
                        <a:buNone/>
                      </a:pPr>
                      <a:r>
                        <a:t/>
                      </a:r>
                      <a:endParaRPr sz="15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500"/>
                        <a:buFont typeface="Arial"/>
                        <a:buNone/>
                      </a:pPr>
                      <a:r>
                        <a:rPr lang="en" sz="1500" u="none" cap="none" strike="noStrike">
                          <a:solidFill>
                            <a:schemeClr val="dk1"/>
                          </a:solidFill>
                          <a:latin typeface="Tahoma"/>
                          <a:ea typeface="Tahoma"/>
                          <a:cs typeface="Tahoma"/>
                          <a:sym typeface="Tahoma"/>
                        </a:rPr>
                        <a:t>Begin with the Ultimate Outcome, then design toward that goal, level by level.</a:t>
                      </a:r>
                      <a:endParaRPr sz="1400" u="none" cap="none" strike="noStrike">
                        <a:latin typeface="Tahoma"/>
                        <a:ea typeface="Tahoma"/>
                        <a:cs typeface="Tahoma"/>
                        <a:sym typeface="Tahom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11537"/>
                      </a:solidFill>
                      <a:prstDash val="solid"/>
                      <a:round/>
                      <a:headEnd len="sm" w="sm" type="none"/>
                      <a:tailEnd len="sm" w="sm" type="none"/>
                    </a:lnT>
                    <a:lnB cap="flat" cmpd="sng" w="9525">
                      <a:solidFill>
                        <a:srgbClr val="511537"/>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Tahoma"/>
                        <a:ea typeface="Tahoma"/>
                        <a:cs typeface="Tahoma"/>
                        <a:sym typeface="Tahoma"/>
                      </a:endParaRPr>
                    </a:p>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Tahoma"/>
                          <a:ea typeface="Tahoma"/>
                          <a:cs typeface="Tahoma"/>
                          <a:sym typeface="Tahoma"/>
                        </a:rPr>
                        <a:t>Assumptions about context, partners and scope will need to be made to fill in gaps. Typically, detailed research and consultations would be conducted, and budget or timeline parameters would be provided – so groups should agree on their assumptions in order to build their project design. Groups should not get too caught up on these missing pieces – rather they should focus on strong logic and design.</a:t>
                      </a:r>
                      <a:endParaRPr sz="1500" u="none" cap="none" strike="noStrike">
                        <a:latin typeface="Tahoma"/>
                        <a:ea typeface="Tahoma"/>
                        <a:cs typeface="Tahoma"/>
                        <a:sym typeface="Tahom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511537"/>
                      </a:solidFill>
                      <a:prstDash val="solid"/>
                      <a:round/>
                      <a:headEnd len="sm" w="sm" type="none"/>
                      <a:tailEnd len="sm" w="sm" type="none"/>
                    </a:lnT>
                    <a:lnB cap="flat" cmpd="sng" w="9525">
                      <a:solidFill>
                        <a:srgbClr val="511537"/>
                      </a:solidFill>
                      <a:prstDash val="solid"/>
                      <a:round/>
                      <a:headEnd len="sm" w="sm" type="none"/>
                      <a:tailEnd len="sm" w="sm" type="none"/>
                    </a:lnB>
                  </a:tcPr>
                </a:tc>
              </a:tr>
            </a:tbl>
          </a:graphicData>
        </a:graphic>
      </p:graphicFrame>
      <p:grpSp>
        <p:nvGrpSpPr>
          <p:cNvPr id="588" name="Google Shape;588;g53f6d67fef_0_0"/>
          <p:cNvGrpSpPr/>
          <p:nvPr/>
        </p:nvGrpSpPr>
        <p:grpSpPr>
          <a:xfrm>
            <a:off x="418825" y="1589104"/>
            <a:ext cx="648241" cy="661476"/>
            <a:chOff x="246850" y="1624614"/>
            <a:chExt cx="648241" cy="661476"/>
          </a:xfrm>
        </p:grpSpPr>
        <p:pic>
          <p:nvPicPr>
            <p:cNvPr descr="Scribble" id="589" name="Google Shape;589;g53f6d67fef_0_0"/>
            <p:cNvPicPr preferRelativeResize="0"/>
            <p:nvPr/>
          </p:nvPicPr>
          <p:blipFill rotWithShape="1">
            <a:blip r:embed="rId3">
              <a:alphaModFix/>
            </a:blip>
            <a:srcRect b="0" l="0" r="0" t="0"/>
            <a:stretch/>
          </p:blipFill>
          <p:spPr>
            <a:xfrm>
              <a:off x="246850" y="1713390"/>
              <a:ext cx="572700" cy="572700"/>
            </a:xfrm>
            <a:prstGeom prst="rect">
              <a:avLst/>
            </a:prstGeom>
            <a:noFill/>
            <a:ln>
              <a:noFill/>
            </a:ln>
          </p:spPr>
        </p:pic>
        <p:sp>
          <p:nvSpPr>
            <p:cNvPr id="590" name="Google Shape;590;g53f6d67fef_0_0"/>
            <p:cNvSpPr/>
            <p:nvPr/>
          </p:nvSpPr>
          <p:spPr>
            <a:xfrm>
              <a:off x="246850" y="1624614"/>
              <a:ext cx="648241" cy="648241"/>
            </a:xfrm>
            <a:prstGeom prst="ellipse">
              <a:avLst/>
            </a:prstGeom>
            <a:noFill/>
            <a:ln cap="flat" cmpd="sng" w="25400">
              <a:solidFill>
                <a:srgbClr val="99336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nvGrpSpPr>
          <p:cNvPr id="591" name="Google Shape;591;g53f6d67fef_0_0"/>
          <p:cNvGrpSpPr/>
          <p:nvPr/>
        </p:nvGrpSpPr>
        <p:grpSpPr>
          <a:xfrm>
            <a:off x="418824" y="2399488"/>
            <a:ext cx="648241" cy="661476"/>
            <a:chOff x="246850" y="1624614"/>
            <a:chExt cx="648241" cy="661476"/>
          </a:xfrm>
        </p:grpSpPr>
        <p:pic>
          <p:nvPicPr>
            <p:cNvPr descr="Scribble" id="592" name="Google Shape;592;g53f6d67fef_0_0"/>
            <p:cNvPicPr preferRelativeResize="0"/>
            <p:nvPr/>
          </p:nvPicPr>
          <p:blipFill rotWithShape="1">
            <a:blip r:embed="rId3">
              <a:alphaModFix/>
            </a:blip>
            <a:srcRect b="0" l="0" r="0" t="0"/>
            <a:stretch/>
          </p:blipFill>
          <p:spPr>
            <a:xfrm>
              <a:off x="246850" y="1713390"/>
              <a:ext cx="572700" cy="572700"/>
            </a:xfrm>
            <a:prstGeom prst="rect">
              <a:avLst/>
            </a:prstGeom>
            <a:noFill/>
            <a:ln>
              <a:noFill/>
            </a:ln>
          </p:spPr>
        </p:pic>
        <p:sp>
          <p:nvSpPr>
            <p:cNvPr id="593" name="Google Shape;593;g53f6d67fef_0_0"/>
            <p:cNvSpPr/>
            <p:nvPr/>
          </p:nvSpPr>
          <p:spPr>
            <a:xfrm>
              <a:off x="246850" y="1624614"/>
              <a:ext cx="648241" cy="648241"/>
            </a:xfrm>
            <a:prstGeom prst="ellipse">
              <a:avLst/>
            </a:prstGeom>
            <a:noFill/>
            <a:ln cap="flat" cmpd="sng" w="25400">
              <a:solidFill>
                <a:srgbClr val="99336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nvGrpSpPr>
          <p:cNvPr id="594" name="Google Shape;594;g53f6d67fef_0_0"/>
          <p:cNvGrpSpPr/>
          <p:nvPr/>
        </p:nvGrpSpPr>
        <p:grpSpPr>
          <a:xfrm>
            <a:off x="418824" y="3528887"/>
            <a:ext cx="648241" cy="661476"/>
            <a:chOff x="246850" y="1624614"/>
            <a:chExt cx="648241" cy="661476"/>
          </a:xfrm>
        </p:grpSpPr>
        <p:pic>
          <p:nvPicPr>
            <p:cNvPr descr="Scribble" id="595" name="Google Shape;595;g53f6d67fef_0_0"/>
            <p:cNvPicPr preferRelativeResize="0"/>
            <p:nvPr/>
          </p:nvPicPr>
          <p:blipFill rotWithShape="1">
            <a:blip r:embed="rId3">
              <a:alphaModFix/>
            </a:blip>
            <a:srcRect b="0" l="0" r="0" t="0"/>
            <a:stretch/>
          </p:blipFill>
          <p:spPr>
            <a:xfrm>
              <a:off x="246850" y="1713390"/>
              <a:ext cx="572700" cy="572700"/>
            </a:xfrm>
            <a:prstGeom prst="rect">
              <a:avLst/>
            </a:prstGeom>
            <a:noFill/>
            <a:ln>
              <a:noFill/>
            </a:ln>
          </p:spPr>
        </p:pic>
        <p:sp>
          <p:nvSpPr>
            <p:cNvPr id="596" name="Google Shape;596;g53f6d67fef_0_0"/>
            <p:cNvSpPr/>
            <p:nvPr/>
          </p:nvSpPr>
          <p:spPr>
            <a:xfrm>
              <a:off x="246850" y="1624614"/>
              <a:ext cx="648241" cy="648241"/>
            </a:xfrm>
            <a:prstGeom prst="ellipse">
              <a:avLst/>
            </a:prstGeom>
            <a:noFill/>
            <a:ln cap="flat" cmpd="sng" w="25400">
              <a:solidFill>
                <a:srgbClr val="99336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45"/>
          <p:cNvSpPr/>
          <p:nvPr/>
        </p:nvSpPr>
        <p:spPr>
          <a:xfrm>
            <a:off x="-394225" y="3262125"/>
            <a:ext cx="2283900" cy="2346600"/>
          </a:xfrm>
          <a:prstGeom prst="ellipse">
            <a:avLst/>
          </a:prstGeom>
          <a:gradFill>
            <a:gsLst>
              <a:gs pos="0">
                <a:srgbClr val="FFC982"/>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45"/>
          <p:cNvSpPr/>
          <p:nvPr/>
        </p:nvSpPr>
        <p:spPr>
          <a:xfrm>
            <a:off x="7023700" y="-515325"/>
            <a:ext cx="2283900" cy="2346600"/>
          </a:xfrm>
          <a:prstGeom prst="ellipse">
            <a:avLst/>
          </a:prstGeom>
          <a:gradFill>
            <a:gsLst>
              <a:gs pos="0">
                <a:srgbClr val="272324"/>
              </a:gs>
              <a:gs pos="100000">
                <a:srgbClr val="737373"/>
              </a:gs>
            </a:gsLst>
            <a:lin ang="5400012" scaled="0"/>
          </a:gra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45"/>
          <p:cNvSpPr/>
          <p:nvPr/>
        </p:nvSpPr>
        <p:spPr>
          <a:xfrm>
            <a:off x="379500" y="336750"/>
            <a:ext cx="8385000" cy="4470000"/>
          </a:xfrm>
          <a:prstGeom prst="rect">
            <a:avLst/>
          </a:prstGeom>
          <a:noFill/>
          <a:ln cap="flat" cmpd="sng" w="19050">
            <a:solidFill>
              <a:srgbClr val="4C11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45"/>
          <p:cNvSpPr txBox="1"/>
          <p:nvPr>
            <p:ph type="title"/>
          </p:nvPr>
        </p:nvSpPr>
        <p:spPr>
          <a:xfrm>
            <a:off x="311700" y="20746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rgbClr val="993365"/>
                </a:solidFill>
                <a:latin typeface="Helvetica Neue"/>
                <a:ea typeface="Helvetica Neue"/>
                <a:cs typeface="Helvetica Neue"/>
                <a:sym typeface="Helvetica Neue"/>
              </a:rPr>
              <a:t>Session 11: </a:t>
            </a:r>
            <a:endParaRPr/>
          </a:p>
          <a:p>
            <a:pPr indent="0" lvl="0" marL="0" rtl="0" algn="ctr">
              <a:lnSpc>
                <a:spcPct val="100000"/>
              </a:lnSpc>
              <a:spcBef>
                <a:spcPts val="0"/>
              </a:spcBef>
              <a:spcAft>
                <a:spcPts val="0"/>
              </a:spcAft>
              <a:buSzPts val="3600"/>
              <a:buNone/>
            </a:pPr>
            <a:r>
              <a:t/>
            </a:r>
            <a:endParaRPr b="1">
              <a:solidFill>
                <a:srgbClr val="FFFFFF"/>
              </a:solidFill>
              <a:highlight>
                <a:srgbClr val="4C1130"/>
              </a:highlight>
              <a:latin typeface="Open Sans"/>
              <a:ea typeface="Open Sans"/>
              <a:cs typeface="Open Sans"/>
              <a:sym typeface="Open Sans"/>
            </a:endParaRPr>
          </a:p>
        </p:txBody>
      </p:sp>
      <p:sp>
        <p:nvSpPr>
          <p:cNvPr id="605" name="Google Shape;605;p45"/>
          <p:cNvSpPr txBox="1"/>
          <p:nvPr/>
        </p:nvSpPr>
        <p:spPr>
          <a:xfrm>
            <a:off x="1654048" y="2495549"/>
            <a:ext cx="5835904" cy="841799"/>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0" i="0" lang="en" sz="2900" u="none" cap="none" strike="noStrike">
                <a:solidFill>
                  <a:schemeClr val="lt1"/>
                </a:solidFill>
                <a:latin typeface="Helvetica Neue"/>
                <a:ea typeface="Helvetica Neue"/>
                <a:cs typeface="Helvetica Neue"/>
                <a:sym typeface="Helvetica Neue"/>
              </a:rPr>
              <a:t>Implementation – Planning for transformative Change</a:t>
            </a:r>
            <a:endParaRPr b="0" i="0" sz="7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99"/>
          <p:cNvSpPr/>
          <p:nvPr/>
        </p:nvSpPr>
        <p:spPr>
          <a:xfrm>
            <a:off x="0" y="0"/>
            <a:ext cx="3063300" cy="5139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9E0B0F"/>
              </a:highlight>
              <a:latin typeface="Arial"/>
              <a:ea typeface="Arial"/>
              <a:cs typeface="Arial"/>
              <a:sym typeface="Arial"/>
            </a:endParaRPr>
          </a:p>
        </p:txBody>
      </p:sp>
      <p:pic>
        <p:nvPicPr>
          <p:cNvPr id="611" name="Google Shape;611;p99"/>
          <p:cNvPicPr preferRelativeResize="0"/>
          <p:nvPr/>
        </p:nvPicPr>
        <p:blipFill rotWithShape="1">
          <a:blip r:embed="rId3">
            <a:alphaModFix/>
          </a:blip>
          <a:srcRect b="0" l="0" r="0" t="0"/>
          <a:stretch/>
        </p:blipFill>
        <p:spPr>
          <a:xfrm>
            <a:off x="1877440" y="2493930"/>
            <a:ext cx="994311" cy="994313"/>
          </a:xfrm>
          <a:prstGeom prst="rect">
            <a:avLst/>
          </a:prstGeom>
          <a:noFill/>
          <a:ln>
            <a:noFill/>
          </a:ln>
        </p:spPr>
      </p:pic>
      <p:sp>
        <p:nvSpPr>
          <p:cNvPr id="612" name="Google Shape;612;p99"/>
          <p:cNvSpPr txBox="1"/>
          <p:nvPr>
            <p:ph type="title"/>
          </p:nvPr>
        </p:nvSpPr>
        <p:spPr>
          <a:xfrm>
            <a:off x="389426" y="346015"/>
            <a:ext cx="5691276" cy="994313"/>
          </a:xfrm>
          <a:prstGeom prst="rect">
            <a:avLst/>
          </a:prstGeom>
          <a:noFill/>
          <a:ln cap="flat" cmpd="sng" w="28575">
            <a:solidFill>
              <a:srgbClr val="B5CB8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4000">
                <a:solidFill>
                  <a:schemeClr val="lt1"/>
                </a:solidFill>
                <a:latin typeface="Helvetica Neue"/>
                <a:ea typeface="Helvetica Neue"/>
                <a:cs typeface="Helvetica Neue"/>
                <a:sym typeface="Helvetica Neue"/>
              </a:rPr>
              <a:t>Learning</a:t>
            </a:r>
            <a:r>
              <a:rPr lang="en" sz="4000">
                <a:solidFill>
                  <a:srgbClr val="272324"/>
                </a:solidFill>
                <a:latin typeface="Helvetica Neue"/>
                <a:ea typeface="Helvetica Neue"/>
                <a:cs typeface="Helvetica Neue"/>
                <a:sym typeface="Helvetica Neue"/>
              </a:rPr>
              <a:t> </a:t>
            </a:r>
            <a:r>
              <a:rPr lang="en" sz="4000">
                <a:solidFill>
                  <a:srgbClr val="63763E"/>
                </a:solidFill>
                <a:latin typeface="Helvetica Neue"/>
                <a:ea typeface="Helvetica Neue"/>
                <a:cs typeface="Helvetica Neue"/>
                <a:sym typeface="Helvetica Neue"/>
              </a:rPr>
              <a:t>Objectives</a:t>
            </a:r>
            <a:endParaRPr/>
          </a:p>
        </p:txBody>
      </p:sp>
      <p:sp>
        <p:nvSpPr>
          <p:cNvPr id="613" name="Google Shape;613;p99"/>
          <p:cNvSpPr txBox="1"/>
          <p:nvPr/>
        </p:nvSpPr>
        <p:spPr>
          <a:xfrm>
            <a:off x="3339916" y="2493930"/>
            <a:ext cx="4959693" cy="11088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Tahoma"/>
                <a:ea typeface="Tahoma"/>
                <a:cs typeface="Tahoma"/>
                <a:sym typeface="Tahoma"/>
              </a:rPr>
              <a:t>To understand the implications (needs, challenges and risks) of gender transformative programming for key areas of implementation</a:t>
            </a:r>
            <a:r>
              <a:rPr b="0" i="0" lang="en" sz="1800" u="none" cap="none" strike="noStrike">
                <a:solidFill>
                  <a:srgbClr val="000000"/>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100"/>
          <p:cNvSpPr/>
          <p:nvPr/>
        </p:nvSpPr>
        <p:spPr>
          <a:xfrm>
            <a:off x="6947500" y="-515325"/>
            <a:ext cx="2283900" cy="23466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100"/>
          <p:cNvSpPr txBox="1"/>
          <p:nvPr>
            <p:ph type="title"/>
          </p:nvPr>
        </p:nvSpPr>
        <p:spPr>
          <a:xfrm>
            <a:off x="6082875" y="445025"/>
            <a:ext cx="2699400" cy="572700"/>
          </a:xfrm>
          <a:prstGeom prst="rect">
            <a:avLst/>
          </a:prstGeom>
          <a:noFill/>
          <a:ln cap="flat" cmpd="sng" w="19050">
            <a:solidFill>
              <a:srgbClr val="993365"/>
            </a:solidFill>
            <a:prstDash val="solid"/>
            <a:round/>
            <a:headEnd len="sm" w="sm" type="none"/>
            <a:tailEnd len="sm" w="sm" type="none"/>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sz="3000">
                <a:solidFill>
                  <a:srgbClr val="3A4888"/>
                </a:solidFill>
                <a:latin typeface="Proxima Nova"/>
                <a:ea typeface="Proxima Nova"/>
                <a:cs typeface="Proxima Nova"/>
                <a:sym typeface="Proxima Nova"/>
              </a:rPr>
              <a:t>Key</a:t>
            </a:r>
            <a:r>
              <a:rPr lang="en" sz="3000">
                <a:latin typeface="Proxima Nova"/>
                <a:ea typeface="Proxima Nova"/>
                <a:cs typeface="Proxima Nova"/>
                <a:sym typeface="Proxima Nova"/>
              </a:rPr>
              <a:t> </a:t>
            </a:r>
            <a:r>
              <a:rPr lang="en" sz="3000">
                <a:solidFill>
                  <a:srgbClr val="FFFFFF"/>
                </a:solidFill>
                <a:latin typeface="Proxima Nova"/>
                <a:ea typeface="Proxima Nova"/>
                <a:cs typeface="Proxima Nova"/>
                <a:sym typeface="Proxima Nova"/>
              </a:rPr>
              <a:t>Messages</a:t>
            </a:r>
            <a:endParaRPr sz="3000">
              <a:solidFill>
                <a:srgbClr val="FFFFFF"/>
              </a:solidFill>
              <a:latin typeface="Proxima Nova"/>
              <a:ea typeface="Proxima Nova"/>
              <a:cs typeface="Proxima Nova"/>
              <a:sym typeface="Proxima Nova"/>
            </a:endParaRPr>
          </a:p>
        </p:txBody>
      </p:sp>
      <p:cxnSp>
        <p:nvCxnSpPr>
          <p:cNvPr id="620" name="Google Shape;620;p100"/>
          <p:cNvCxnSpPr/>
          <p:nvPr/>
        </p:nvCxnSpPr>
        <p:spPr>
          <a:xfrm flipH="1" rot="10800000">
            <a:off x="0" y="772250"/>
            <a:ext cx="6044100" cy="6900"/>
          </a:xfrm>
          <a:prstGeom prst="straightConnector1">
            <a:avLst/>
          </a:prstGeom>
          <a:noFill/>
          <a:ln cap="flat" cmpd="sng" w="38100">
            <a:solidFill>
              <a:srgbClr val="993365"/>
            </a:solidFill>
            <a:prstDash val="solid"/>
            <a:round/>
            <a:headEnd len="sm" w="sm" type="none"/>
            <a:tailEnd len="sm" w="sm" type="none"/>
          </a:ln>
        </p:spPr>
      </p:cxnSp>
      <p:pic>
        <p:nvPicPr>
          <p:cNvPr descr="Badge Tick1" id="621" name="Google Shape;621;p100"/>
          <p:cNvPicPr preferRelativeResize="0"/>
          <p:nvPr/>
        </p:nvPicPr>
        <p:blipFill rotWithShape="1">
          <a:blip r:embed="rId3">
            <a:alphaModFix/>
          </a:blip>
          <a:srcRect b="0" l="0" r="0" t="0"/>
          <a:stretch/>
        </p:blipFill>
        <p:spPr>
          <a:xfrm>
            <a:off x="710639" y="1791754"/>
            <a:ext cx="763679" cy="763679"/>
          </a:xfrm>
          <a:prstGeom prst="rect">
            <a:avLst/>
          </a:prstGeom>
          <a:noFill/>
          <a:ln>
            <a:noFill/>
          </a:ln>
        </p:spPr>
      </p:pic>
      <p:pic>
        <p:nvPicPr>
          <p:cNvPr descr="Badge Tick1" id="622" name="Google Shape;622;p100"/>
          <p:cNvPicPr preferRelativeResize="0"/>
          <p:nvPr/>
        </p:nvPicPr>
        <p:blipFill rotWithShape="1">
          <a:blip r:embed="rId3">
            <a:alphaModFix/>
          </a:blip>
          <a:srcRect b="0" l="0" r="0" t="0"/>
          <a:stretch/>
        </p:blipFill>
        <p:spPr>
          <a:xfrm>
            <a:off x="710638" y="2719371"/>
            <a:ext cx="763679" cy="763679"/>
          </a:xfrm>
          <a:prstGeom prst="rect">
            <a:avLst/>
          </a:prstGeom>
          <a:noFill/>
          <a:ln>
            <a:noFill/>
          </a:ln>
        </p:spPr>
      </p:pic>
      <p:graphicFrame>
        <p:nvGraphicFramePr>
          <p:cNvPr id="623" name="Google Shape;623;p100"/>
          <p:cNvGraphicFramePr/>
          <p:nvPr/>
        </p:nvGraphicFramePr>
        <p:xfrm>
          <a:off x="812521" y="1620085"/>
          <a:ext cx="3000000" cy="3000000"/>
        </p:xfrm>
        <a:graphic>
          <a:graphicData uri="http://schemas.openxmlformats.org/drawingml/2006/table">
            <a:tbl>
              <a:tblPr>
                <a:noFill/>
                <a:tableStyleId>{23D12E3D-5F4F-45B3-B723-6F3C3F4F0884}</a:tableStyleId>
              </a:tblPr>
              <a:tblGrid>
                <a:gridCol w="748000"/>
                <a:gridCol w="6491000"/>
              </a:tblGrid>
              <a:tr h="451225">
                <a:tc>
                  <a:txBody>
                    <a:bodyPr/>
                    <a:lstStyle/>
                    <a:p>
                      <a:pPr indent="0" lvl="0" marL="0" marR="0" rtl="0" algn="l">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400" u="none" cap="none" strike="noStrike">
                          <a:solidFill>
                            <a:schemeClr val="dk1"/>
                          </a:solidFill>
                          <a:latin typeface="Tahoma"/>
                          <a:ea typeface="Tahoma"/>
                          <a:cs typeface="Tahoma"/>
                          <a:sym typeface="Tahoma"/>
                        </a:rPr>
                        <a:t>Achieving change in attitudes, social norms, and behaviours, takes time, skills and investment.</a:t>
                      </a:r>
                      <a:endParaRPr sz="14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Tahoma"/>
                        <a:ea typeface="Tahoma"/>
                        <a:cs typeface="Tahoma"/>
                        <a:sym typeface="Tahom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400" u="none" cap="none" strike="noStrike">
                          <a:solidFill>
                            <a:schemeClr val="dk1"/>
                          </a:solidFill>
                          <a:latin typeface="Tahoma"/>
                          <a:ea typeface="Tahoma"/>
                          <a:cs typeface="Tahoma"/>
                          <a:sym typeface="Tahoma"/>
                        </a:rPr>
                        <a:t>The risks of poorly implementing gender transformative programming cause unintentional harm to women and girls.</a:t>
                      </a:r>
                      <a:endParaRPr sz="14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Tahoma"/>
                        <a:ea typeface="Tahoma"/>
                        <a:cs typeface="Tahoma"/>
                        <a:sym typeface="Tahom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400" u="none" cap="none" strike="noStrike">
                          <a:solidFill>
                            <a:schemeClr val="dk1"/>
                          </a:solidFill>
                          <a:latin typeface="Tahoma"/>
                          <a:ea typeface="Tahoma"/>
                          <a:cs typeface="Tahoma"/>
                          <a:sym typeface="Tahoma"/>
                        </a:rPr>
                        <a:t>Supporting the implementation of gender transformative programming requires a collaborative effort between budget managers, program managers, and technical staff.</a:t>
                      </a:r>
                      <a:endParaRPr sz="14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Tahoma"/>
                        <a:ea typeface="Tahoma"/>
                        <a:cs typeface="Tahoma"/>
                        <a:sym typeface="Tahom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descr="Badge Tick1" id="624" name="Google Shape;624;p100"/>
          <p:cNvPicPr preferRelativeResize="0"/>
          <p:nvPr/>
        </p:nvPicPr>
        <p:blipFill rotWithShape="1">
          <a:blip r:embed="rId3">
            <a:alphaModFix/>
          </a:blip>
          <a:srcRect b="0" l="0" r="0" t="0"/>
          <a:stretch/>
        </p:blipFill>
        <p:spPr>
          <a:xfrm>
            <a:off x="710637" y="3634926"/>
            <a:ext cx="763679" cy="7636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80"/>
          <p:cNvSpPr/>
          <p:nvPr/>
        </p:nvSpPr>
        <p:spPr>
          <a:xfrm>
            <a:off x="6947500" y="-515325"/>
            <a:ext cx="2283900" cy="23466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80"/>
          <p:cNvSpPr txBox="1"/>
          <p:nvPr>
            <p:ph type="title"/>
          </p:nvPr>
        </p:nvSpPr>
        <p:spPr>
          <a:xfrm>
            <a:off x="6082875" y="445025"/>
            <a:ext cx="2699400" cy="572700"/>
          </a:xfrm>
          <a:prstGeom prst="rect">
            <a:avLst/>
          </a:prstGeom>
          <a:noFill/>
          <a:ln cap="flat" cmpd="sng" w="19050">
            <a:solidFill>
              <a:srgbClr val="993365"/>
            </a:solidFill>
            <a:prstDash val="solid"/>
            <a:round/>
            <a:headEnd len="sm" w="sm" type="none"/>
            <a:tailEnd len="sm" w="sm" type="none"/>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sz="3000">
                <a:solidFill>
                  <a:srgbClr val="3A4888"/>
                </a:solidFill>
                <a:latin typeface="Proxima Nova"/>
                <a:ea typeface="Proxima Nova"/>
                <a:cs typeface="Proxima Nova"/>
                <a:sym typeface="Proxima Nova"/>
              </a:rPr>
              <a:t>Key</a:t>
            </a:r>
            <a:r>
              <a:rPr lang="en" sz="3000">
                <a:latin typeface="Proxima Nova"/>
                <a:ea typeface="Proxima Nova"/>
                <a:cs typeface="Proxima Nova"/>
                <a:sym typeface="Proxima Nova"/>
              </a:rPr>
              <a:t> </a:t>
            </a:r>
            <a:r>
              <a:rPr lang="en" sz="3000">
                <a:solidFill>
                  <a:srgbClr val="FFFFFF"/>
                </a:solidFill>
                <a:latin typeface="Proxima Nova"/>
                <a:ea typeface="Proxima Nova"/>
                <a:cs typeface="Proxima Nova"/>
                <a:sym typeface="Proxima Nova"/>
              </a:rPr>
              <a:t>Messages</a:t>
            </a:r>
            <a:endParaRPr sz="3000">
              <a:solidFill>
                <a:srgbClr val="FFFFFF"/>
              </a:solidFill>
              <a:latin typeface="Proxima Nova"/>
              <a:ea typeface="Proxima Nova"/>
              <a:cs typeface="Proxima Nova"/>
              <a:sym typeface="Proxima Nova"/>
            </a:endParaRPr>
          </a:p>
        </p:txBody>
      </p:sp>
      <p:cxnSp>
        <p:nvCxnSpPr>
          <p:cNvPr id="88" name="Google Shape;88;p80"/>
          <p:cNvCxnSpPr/>
          <p:nvPr/>
        </p:nvCxnSpPr>
        <p:spPr>
          <a:xfrm flipH="1" rot="10800000">
            <a:off x="0" y="772250"/>
            <a:ext cx="6044100" cy="6900"/>
          </a:xfrm>
          <a:prstGeom prst="straightConnector1">
            <a:avLst/>
          </a:prstGeom>
          <a:noFill/>
          <a:ln cap="flat" cmpd="sng" w="38100">
            <a:solidFill>
              <a:srgbClr val="993365"/>
            </a:solidFill>
            <a:prstDash val="solid"/>
            <a:round/>
            <a:headEnd len="sm" w="sm" type="none"/>
            <a:tailEnd len="sm" w="sm" type="none"/>
          </a:ln>
        </p:spPr>
      </p:cxnSp>
      <p:pic>
        <p:nvPicPr>
          <p:cNvPr descr="Badge Tick1" id="89" name="Google Shape;89;p80"/>
          <p:cNvPicPr preferRelativeResize="0"/>
          <p:nvPr/>
        </p:nvPicPr>
        <p:blipFill rotWithShape="1">
          <a:blip r:embed="rId3">
            <a:alphaModFix/>
          </a:blip>
          <a:srcRect b="0" l="0" r="0" t="0"/>
          <a:stretch/>
        </p:blipFill>
        <p:spPr>
          <a:xfrm>
            <a:off x="559269" y="1831275"/>
            <a:ext cx="763679" cy="763679"/>
          </a:xfrm>
          <a:prstGeom prst="rect">
            <a:avLst/>
          </a:prstGeom>
          <a:noFill/>
          <a:ln>
            <a:noFill/>
          </a:ln>
        </p:spPr>
      </p:pic>
      <p:pic>
        <p:nvPicPr>
          <p:cNvPr descr="Badge Tick1" id="90" name="Google Shape;90;p80"/>
          <p:cNvPicPr preferRelativeResize="0"/>
          <p:nvPr/>
        </p:nvPicPr>
        <p:blipFill rotWithShape="1">
          <a:blip r:embed="rId3">
            <a:alphaModFix/>
          </a:blip>
          <a:srcRect b="0" l="0" r="0" t="0"/>
          <a:stretch/>
        </p:blipFill>
        <p:spPr>
          <a:xfrm>
            <a:off x="559269" y="3600670"/>
            <a:ext cx="763679" cy="763679"/>
          </a:xfrm>
          <a:prstGeom prst="rect">
            <a:avLst/>
          </a:prstGeom>
          <a:noFill/>
          <a:ln>
            <a:noFill/>
          </a:ln>
        </p:spPr>
      </p:pic>
      <p:graphicFrame>
        <p:nvGraphicFramePr>
          <p:cNvPr id="91" name="Google Shape;91;p80"/>
          <p:cNvGraphicFramePr/>
          <p:nvPr/>
        </p:nvGraphicFramePr>
        <p:xfrm>
          <a:off x="812521" y="1400674"/>
          <a:ext cx="3000000" cy="3000000"/>
        </p:xfrm>
        <a:graphic>
          <a:graphicData uri="http://schemas.openxmlformats.org/drawingml/2006/table">
            <a:tbl>
              <a:tblPr>
                <a:noFill/>
                <a:tableStyleId>{23D12E3D-5F4F-45B3-B723-6F3C3F4F0884}</a:tableStyleId>
              </a:tblPr>
              <a:tblGrid>
                <a:gridCol w="748000"/>
                <a:gridCol w="6491000"/>
              </a:tblGrid>
              <a:tr h="381000">
                <a:tc>
                  <a:txBody>
                    <a:bodyPr/>
                    <a:lstStyle/>
                    <a:p>
                      <a:pPr indent="0" lvl="0" marL="0" marR="0" rtl="0" algn="l">
                        <a:lnSpc>
                          <a:spcPct val="100000"/>
                        </a:lnSpc>
                        <a:spcBef>
                          <a:spcPts val="0"/>
                        </a:spcBef>
                        <a:spcAft>
                          <a:spcPts val="0"/>
                        </a:spcAft>
                        <a:buClr>
                          <a:schemeClr val="dk1"/>
                        </a:buClr>
                        <a:buSzPts val="1100"/>
                        <a:buFont typeface="Arial"/>
                        <a:buNone/>
                      </a:pPr>
                      <a:r>
                        <a:t/>
                      </a:r>
                      <a:endParaRPr sz="1600" u="none" cap="none" strike="noStrike">
                        <a:latin typeface="Tahoma"/>
                        <a:ea typeface="Tahoma"/>
                        <a:cs typeface="Tahoma"/>
                        <a:sym typeface="Tahom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9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600" u="none" cap="none" strike="noStrike">
                          <a:solidFill>
                            <a:schemeClr val="dk1"/>
                          </a:solidFill>
                          <a:latin typeface="Tahoma"/>
                          <a:ea typeface="Tahoma"/>
                          <a:cs typeface="Tahoma"/>
                          <a:sym typeface="Tahoma"/>
                        </a:rPr>
                        <a:t>Regardless of your organization’s mandate, a project cycle is a universal and practical approach to understanding the processes within which gender equality and feminist approaches can be integrated.</a:t>
                      </a:r>
                      <a:endParaRPr sz="1400" u="none" cap="none" strike="noStrike"/>
                    </a:p>
                    <a:p>
                      <a:pPr indent="0" lvl="0" marL="0" marR="0" rtl="0" algn="l">
                        <a:lnSpc>
                          <a:spcPct val="115000"/>
                        </a:lnSpc>
                        <a:spcBef>
                          <a:spcPts val="0"/>
                        </a:spcBef>
                        <a:spcAft>
                          <a:spcPts val="0"/>
                        </a:spcAft>
                        <a:buClr>
                          <a:schemeClr val="dk1"/>
                        </a:buClr>
                        <a:buSzPts val="1100"/>
                        <a:buFont typeface="Arial"/>
                        <a:buNone/>
                      </a:pPr>
                      <a:r>
                        <a:t/>
                      </a:r>
                      <a:endParaRPr sz="16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600" u="none" cap="none" strike="noStrike">
                        <a:solidFill>
                          <a:schemeClr val="dk1"/>
                        </a:solidFill>
                        <a:latin typeface="Tahoma"/>
                        <a:ea typeface="Tahoma"/>
                        <a:cs typeface="Tahoma"/>
                        <a:sym typeface="Tahom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203200">
                <a:tc>
                  <a:txBody>
                    <a:bodyPr/>
                    <a:lstStyle/>
                    <a:p>
                      <a:pPr indent="0" lvl="0" marL="0" marR="0" rtl="0" algn="l">
                        <a:lnSpc>
                          <a:spcPct val="100000"/>
                        </a:lnSpc>
                        <a:spcBef>
                          <a:spcPts val="0"/>
                        </a:spcBef>
                        <a:spcAft>
                          <a:spcPts val="0"/>
                        </a:spcAft>
                        <a:buClr>
                          <a:schemeClr val="dk1"/>
                        </a:buClr>
                        <a:buSzPts val="1100"/>
                        <a:buFont typeface="Arial"/>
                        <a:buNone/>
                      </a:pPr>
                      <a:r>
                        <a:t/>
                      </a:r>
                      <a:endParaRPr sz="1600" u="none" cap="none" strike="noStrike">
                        <a:latin typeface="Tahoma"/>
                        <a:ea typeface="Tahoma"/>
                        <a:cs typeface="Tahoma"/>
                        <a:sym typeface="Tahom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9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600" u="none" cap="none" strike="noStrike">
                          <a:solidFill>
                            <a:schemeClr val="dk1"/>
                          </a:solidFill>
                          <a:latin typeface="Tahoma"/>
                          <a:ea typeface="Tahoma"/>
                          <a:cs typeface="Tahoma"/>
                          <a:sym typeface="Tahoma"/>
                        </a:rPr>
                        <a:t>The journey through this training will be hands-on and practical, requiring everyone’s active participation.</a:t>
                      </a:r>
                      <a:endParaRPr sz="1400" u="none" cap="none" strike="noStrike"/>
                    </a:p>
                    <a:p>
                      <a:pPr indent="0" lvl="0" marL="0" marR="0" rtl="0" algn="l">
                        <a:lnSpc>
                          <a:spcPct val="115000"/>
                        </a:lnSpc>
                        <a:spcBef>
                          <a:spcPts val="0"/>
                        </a:spcBef>
                        <a:spcAft>
                          <a:spcPts val="0"/>
                        </a:spcAft>
                        <a:buClr>
                          <a:srgbClr val="000000"/>
                        </a:buClr>
                        <a:buSzPts val="1400"/>
                        <a:buFont typeface="Arial"/>
                        <a:buNone/>
                      </a:pPr>
                      <a:r>
                        <a:t/>
                      </a:r>
                      <a:endParaRPr sz="1600" u="none" cap="none" strike="noStrike">
                        <a:solidFill>
                          <a:schemeClr val="dk1"/>
                        </a:solidFill>
                        <a:latin typeface="Tahoma"/>
                        <a:ea typeface="Tahoma"/>
                        <a:cs typeface="Tahoma"/>
                        <a:sym typeface="Tahom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28" name="Shape 628"/>
        <p:cNvGrpSpPr/>
        <p:nvPr/>
      </p:nvGrpSpPr>
      <p:grpSpPr>
        <a:xfrm>
          <a:off x="0" y="0"/>
          <a:ext cx="0" cy="0"/>
          <a:chOff x="0" y="0"/>
          <a:chExt cx="0" cy="0"/>
        </a:xfrm>
      </p:grpSpPr>
      <p:sp>
        <p:nvSpPr>
          <p:cNvPr id="629" name="Google Shape;629;p59"/>
          <p:cNvSpPr/>
          <p:nvPr/>
        </p:nvSpPr>
        <p:spPr>
          <a:xfrm>
            <a:off x="0" y="0"/>
            <a:ext cx="9144000" cy="12060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9E0B0F"/>
              </a:highlight>
              <a:latin typeface="Arial"/>
              <a:ea typeface="Arial"/>
              <a:cs typeface="Arial"/>
              <a:sym typeface="Arial"/>
            </a:endParaRPr>
          </a:p>
        </p:txBody>
      </p:sp>
      <p:sp>
        <p:nvSpPr>
          <p:cNvPr id="630" name="Google Shape;630;p59"/>
          <p:cNvSpPr txBox="1"/>
          <p:nvPr>
            <p:ph type="title"/>
          </p:nvPr>
        </p:nvSpPr>
        <p:spPr>
          <a:xfrm>
            <a:off x="237750" y="174000"/>
            <a:ext cx="8668500" cy="8580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444500" rtl="0" algn="l">
              <a:lnSpc>
                <a:spcPct val="115000"/>
              </a:lnSpc>
              <a:spcBef>
                <a:spcPts val="1200"/>
              </a:spcBef>
              <a:spcAft>
                <a:spcPts val="1200"/>
              </a:spcAft>
              <a:buSzPts val="2800"/>
              <a:buNone/>
            </a:pPr>
            <a:r>
              <a:rPr lang="en" sz="2300">
                <a:solidFill>
                  <a:srgbClr val="FFFFFF"/>
                </a:solidFill>
                <a:latin typeface="Helvetica Neue"/>
                <a:ea typeface="Helvetica Neue"/>
                <a:cs typeface="Helvetica Neue"/>
                <a:sym typeface="Helvetica Neue"/>
              </a:rPr>
              <a:t>Implementing Gender Transformative Programs - The PIP</a:t>
            </a:r>
            <a:endParaRPr sz="2300">
              <a:solidFill>
                <a:srgbClr val="FFFFFF"/>
              </a:solidFill>
              <a:latin typeface="Helvetica Neue"/>
              <a:ea typeface="Helvetica Neue"/>
              <a:cs typeface="Helvetica Neue"/>
              <a:sym typeface="Helvetica Neue"/>
            </a:endParaRPr>
          </a:p>
        </p:txBody>
      </p:sp>
      <p:pic>
        <p:nvPicPr>
          <p:cNvPr id="631" name="Google Shape;631;p59"/>
          <p:cNvPicPr preferRelativeResize="0"/>
          <p:nvPr/>
        </p:nvPicPr>
        <p:blipFill rotWithShape="1">
          <a:blip r:embed="rId3">
            <a:alphaModFix/>
          </a:blip>
          <a:srcRect b="0" l="0" r="0" t="0"/>
          <a:stretch/>
        </p:blipFill>
        <p:spPr>
          <a:xfrm>
            <a:off x="6688730" y="3058150"/>
            <a:ext cx="1418549" cy="1418549"/>
          </a:xfrm>
          <a:prstGeom prst="rect">
            <a:avLst/>
          </a:prstGeom>
          <a:noFill/>
          <a:ln>
            <a:noFill/>
          </a:ln>
        </p:spPr>
      </p:pic>
      <p:pic>
        <p:nvPicPr>
          <p:cNvPr id="632" name="Google Shape;632;p59"/>
          <p:cNvPicPr preferRelativeResize="0"/>
          <p:nvPr/>
        </p:nvPicPr>
        <p:blipFill rotWithShape="1">
          <a:blip r:embed="rId4">
            <a:alphaModFix/>
          </a:blip>
          <a:srcRect b="0" l="0" r="0" t="0"/>
          <a:stretch/>
        </p:blipFill>
        <p:spPr>
          <a:xfrm>
            <a:off x="5543575" y="1525600"/>
            <a:ext cx="3086100" cy="3257550"/>
          </a:xfrm>
          <a:prstGeom prst="rect">
            <a:avLst/>
          </a:prstGeom>
          <a:noFill/>
          <a:ln>
            <a:noFill/>
          </a:ln>
          <a:effectLst>
            <a:outerShdw blurRad="292100" rotWithShape="0" algn="tl" dir="2700000" dist="139700">
              <a:srgbClr val="333333">
                <a:alpha val="63529"/>
              </a:srgbClr>
            </a:outerShdw>
          </a:effectLst>
        </p:spPr>
      </p:pic>
      <p:sp>
        <p:nvSpPr>
          <p:cNvPr id="633" name="Google Shape;633;p59"/>
          <p:cNvSpPr/>
          <p:nvPr/>
        </p:nvSpPr>
        <p:spPr>
          <a:xfrm>
            <a:off x="216412" y="1584000"/>
            <a:ext cx="4964565" cy="3140750"/>
          </a:xfrm>
          <a:prstGeom prst="rect">
            <a:avLst/>
          </a:prstGeom>
          <a:solidFill>
            <a:srgbClr val="F9D380"/>
          </a:solidFill>
          <a:ln cap="flat" cmpd="sng" w="25400">
            <a:solidFill>
              <a:srgbClr val="F9D3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4" name="Google Shape;634;p59"/>
          <p:cNvSpPr txBox="1"/>
          <p:nvPr/>
        </p:nvSpPr>
        <p:spPr>
          <a:xfrm>
            <a:off x="342275" y="1584000"/>
            <a:ext cx="4837349" cy="3416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chemeClr val="dk1"/>
              </a:buClr>
              <a:buSzPts val="1100"/>
              <a:buFont typeface="Arial"/>
              <a:buNone/>
            </a:pPr>
            <a:r>
              <a:rPr b="0" i="0" lang="en" sz="1900" u="none" cap="none" strike="noStrike">
                <a:solidFill>
                  <a:srgbClr val="3A4888"/>
                </a:solidFill>
                <a:latin typeface="Tahoma"/>
                <a:ea typeface="Tahoma"/>
                <a:cs typeface="Tahoma"/>
                <a:sym typeface="Tahoma"/>
              </a:rPr>
              <a:t>The Project Implementation Plan (‘PIP’) is the document created by an organization after a project has been approved. It asks the team to revisit and validate the original project design, to update and adjust as needed, and to create a detailed plan as how, when and with what resources each outcome will be achieved.</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1600"/>
              </a:spcAft>
              <a:buClr>
                <a:schemeClr val="dk2"/>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38" name="Shape 638"/>
        <p:cNvGrpSpPr/>
        <p:nvPr/>
      </p:nvGrpSpPr>
      <p:grpSpPr>
        <a:xfrm>
          <a:off x="0" y="0"/>
          <a:ext cx="0" cy="0"/>
          <a:chOff x="0" y="0"/>
          <a:chExt cx="0" cy="0"/>
        </a:xfrm>
      </p:grpSpPr>
      <p:sp>
        <p:nvSpPr>
          <p:cNvPr id="639" name="Google Shape;639;p60"/>
          <p:cNvSpPr/>
          <p:nvPr/>
        </p:nvSpPr>
        <p:spPr>
          <a:xfrm>
            <a:off x="0" y="0"/>
            <a:ext cx="9144000" cy="1206000"/>
          </a:xfrm>
          <a:prstGeom prst="rect">
            <a:avLst/>
          </a:prstGeom>
          <a:solidFill>
            <a:srgbClr val="99336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9E0B0F"/>
              </a:highlight>
              <a:latin typeface="Arial"/>
              <a:ea typeface="Arial"/>
              <a:cs typeface="Arial"/>
              <a:sym typeface="Arial"/>
            </a:endParaRPr>
          </a:p>
        </p:txBody>
      </p:sp>
      <p:sp>
        <p:nvSpPr>
          <p:cNvPr id="640" name="Google Shape;640;p60"/>
          <p:cNvSpPr txBox="1"/>
          <p:nvPr>
            <p:ph type="title"/>
          </p:nvPr>
        </p:nvSpPr>
        <p:spPr>
          <a:xfrm>
            <a:off x="237750" y="167700"/>
            <a:ext cx="8668500" cy="8706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sz="2300">
                <a:solidFill>
                  <a:srgbClr val="FFFFFF"/>
                </a:solidFill>
                <a:latin typeface="Helvetica Neue"/>
                <a:ea typeface="Helvetica Neue"/>
                <a:cs typeface="Helvetica Neue"/>
                <a:sym typeface="Helvetica Neue"/>
              </a:rPr>
              <a:t>Considerations for Elements of Implementation Planning: </a:t>
            </a:r>
            <a:endParaRPr sz="2300">
              <a:solidFill>
                <a:srgbClr val="FFFFFF"/>
              </a:solidFill>
              <a:latin typeface="Helvetica Neue"/>
              <a:ea typeface="Helvetica Neue"/>
              <a:cs typeface="Helvetica Neue"/>
              <a:sym typeface="Helvetica Neue"/>
            </a:endParaRPr>
          </a:p>
          <a:p>
            <a:pPr indent="0" lvl="0" marL="0" rtl="0" algn="ctr">
              <a:lnSpc>
                <a:spcPct val="100000"/>
              </a:lnSpc>
              <a:spcBef>
                <a:spcPts val="0"/>
              </a:spcBef>
              <a:spcAft>
                <a:spcPts val="0"/>
              </a:spcAft>
              <a:buSzPts val="2800"/>
              <a:buNone/>
            </a:pPr>
            <a:r>
              <a:rPr lang="en" sz="2300">
                <a:solidFill>
                  <a:srgbClr val="FFFFFF"/>
                </a:solidFill>
                <a:latin typeface="Helvetica Neue"/>
                <a:ea typeface="Helvetica Neue"/>
                <a:cs typeface="Helvetica Neue"/>
                <a:sym typeface="Helvetica Neue"/>
              </a:rPr>
              <a:t>Needs, Risks and Challenges</a:t>
            </a:r>
            <a:endParaRPr sz="2300">
              <a:solidFill>
                <a:srgbClr val="FFFFFF"/>
              </a:solidFill>
              <a:latin typeface="Helvetica Neue"/>
              <a:ea typeface="Helvetica Neue"/>
              <a:cs typeface="Helvetica Neue"/>
              <a:sym typeface="Helvetica Neue"/>
            </a:endParaRPr>
          </a:p>
        </p:txBody>
      </p:sp>
      <p:pic>
        <p:nvPicPr>
          <p:cNvPr id="641" name="Google Shape;641;p60"/>
          <p:cNvPicPr preferRelativeResize="0"/>
          <p:nvPr/>
        </p:nvPicPr>
        <p:blipFill rotWithShape="1">
          <a:blip r:embed="rId3">
            <a:alphaModFix/>
          </a:blip>
          <a:srcRect b="0" l="0" r="0" t="0"/>
          <a:stretch/>
        </p:blipFill>
        <p:spPr>
          <a:xfrm>
            <a:off x="6688730" y="3058150"/>
            <a:ext cx="1418549" cy="1418549"/>
          </a:xfrm>
          <a:prstGeom prst="rect">
            <a:avLst/>
          </a:prstGeom>
          <a:noFill/>
          <a:ln>
            <a:noFill/>
          </a:ln>
        </p:spPr>
      </p:pic>
      <p:sp>
        <p:nvSpPr>
          <p:cNvPr id="642" name="Google Shape;642;p60"/>
          <p:cNvSpPr txBox="1"/>
          <p:nvPr/>
        </p:nvSpPr>
        <p:spPr>
          <a:xfrm>
            <a:off x="342275" y="3156450"/>
            <a:ext cx="5065200" cy="1509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60"/>
          <p:cNvSpPr txBox="1"/>
          <p:nvPr>
            <p:ph idx="1" type="body"/>
          </p:nvPr>
        </p:nvSpPr>
        <p:spPr>
          <a:xfrm>
            <a:off x="1667200" y="1483550"/>
            <a:ext cx="7118100" cy="3435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Char char="●"/>
            </a:pPr>
            <a:r>
              <a:rPr b="1" lang="en">
                <a:solidFill>
                  <a:srgbClr val="993365"/>
                </a:solidFill>
                <a:latin typeface="Tahoma"/>
                <a:ea typeface="Tahoma"/>
                <a:cs typeface="Tahoma"/>
                <a:sym typeface="Tahoma"/>
              </a:rPr>
              <a:t>Budget</a:t>
            </a:r>
            <a:r>
              <a:rPr lang="en">
                <a:solidFill>
                  <a:srgbClr val="993365"/>
                </a:solidFill>
                <a:latin typeface="Tahoma"/>
                <a:ea typeface="Tahoma"/>
                <a:cs typeface="Tahoma"/>
                <a:sym typeface="Tahoma"/>
              </a:rPr>
              <a:t>: </a:t>
            </a:r>
            <a:r>
              <a:rPr lang="en">
                <a:solidFill>
                  <a:schemeClr val="dk1"/>
                </a:solidFill>
                <a:latin typeface="Tahoma"/>
                <a:ea typeface="Tahoma"/>
                <a:cs typeface="Tahoma"/>
                <a:sym typeface="Tahoma"/>
              </a:rPr>
              <a:t>What are some of the budgetary requirements and challenges in making sure this project is gender transformative?</a:t>
            </a:r>
            <a:endParaRPr>
              <a:solidFill>
                <a:schemeClr val="dk1"/>
              </a:solidFill>
              <a:latin typeface="Tahoma"/>
              <a:ea typeface="Tahoma"/>
              <a:cs typeface="Tahoma"/>
              <a:sym typeface="Tahoma"/>
            </a:endParaRPr>
          </a:p>
          <a:p>
            <a:pPr indent="-228600" lvl="0" marL="457200" rtl="0" algn="l">
              <a:lnSpc>
                <a:spcPct val="115000"/>
              </a:lnSpc>
              <a:spcBef>
                <a:spcPts val="1200"/>
              </a:spcBef>
              <a:spcAft>
                <a:spcPts val="0"/>
              </a:spcAft>
              <a:buSzPts val="1400"/>
              <a:buNone/>
            </a:pPr>
            <a:r>
              <a:t/>
            </a:r>
            <a:endParaRPr>
              <a:solidFill>
                <a:schemeClr val="dk1"/>
              </a:solidFill>
              <a:latin typeface="Tahoma"/>
              <a:ea typeface="Tahoma"/>
              <a:cs typeface="Tahoma"/>
              <a:sym typeface="Tahoma"/>
            </a:endParaRPr>
          </a:p>
          <a:p>
            <a:pPr indent="-317500" lvl="0" marL="457200" rtl="0" algn="l">
              <a:lnSpc>
                <a:spcPct val="115000"/>
              </a:lnSpc>
              <a:spcBef>
                <a:spcPts val="1200"/>
              </a:spcBef>
              <a:spcAft>
                <a:spcPts val="0"/>
              </a:spcAft>
              <a:buSzPts val="1400"/>
              <a:buChar char="●"/>
            </a:pPr>
            <a:r>
              <a:rPr b="1" lang="en">
                <a:solidFill>
                  <a:srgbClr val="3A4888"/>
                </a:solidFill>
                <a:latin typeface="Tahoma"/>
                <a:ea typeface="Tahoma"/>
                <a:cs typeface="Tahoma"/>
                <a:sym typeface="Tahoma"/>
              </a:rPr>
              <a:t>Work Plan/Timeline</a:t>
            </a:r>
            <a:r>
              <a:rPr lang="en">
                <a:solidFill>
                  <a:srgbClr val="3A4888"/>
                </a:solidFill>
                <a:latin typeface="Tahoma"/>
                <a:ea typeface="Tahoma"/>
                <a:cs typeface="Tahoma"/>
                <a:sym typeface="Tahoma"/>
              </a:rPr>
              <a:t>:</a:t>
            </a:r>
            <a:r>
              <a:rPr lang="en">
                <a:solidFill>
                  <a:schemeClr val="dk1"/>
                </a:solidFill>
                <a:latin typeface="Tahoma"/>
                <a:ea typeface="Tahoma"/>
                <a:cs typeface="Tahoma"/>
                <a:sym typeface="Tahoma"/>
              </a:rPr>
              <a:t> What kind of change is expected? How does that happen and how long does it take?</a:t>
            </a:r>
            <a:endParaRPr>
              <a:solidFill>
                <a:schemeClr val="dk1"/>
              </a:solidFill>
              <a:latin typeface="Tahoma"/>
              <a:ea typeface="Tahoma"/>
              <a:cs typeface="Tahoma"/>
              <a:sym typeface="Tahoma"/>
            </a:endParaRPr>
          </a:p>
          <a:p>
            <a:pPr indent="-228600" lvl="0" marL="457200" rtl="0" algn="l">
              <a:lnSpc>
                <a:spcPct val="115000"/>
              </a:lnSpc>
              <a:spcBef>
                <a:spcPts val="1200"/>
              </a:spcBef>
              <a:spcAft>
                <a:spcPts val="0"/>
              </a:spcAft>
              <a:buSzPts val="1400"/>
              <a:buNone/>
            </a:pPr>
            <a:r>
              <a:t/>
            </a:r>
            <a:endParaRPr>
              <a:solidFill>
                <a:schemeClr val="dk1"/>
              </a:solidFill>
              <a:latin typeface="Tahoma"/>
              <a:ea typeface="Tahoma"/>
              <a:cs typeface="Tahoma"/>
              <a:sym typeface="Tahoma"/>
            </a:endParaRPr>
          </a:p>
          <a:p>
            <a:pPr indent="-317500" lvl="0" marL="457200" rtl="0" algn="l">
              <a:lnSpc>
                <a:spcPct val="115000"/>
              </a:lnSpc>
              <a:spcBef>
                <a:spcPts val="1200"/>
              </a:spcBef>
              <a:spcAft>
                <a:spcPts val="0"/>
              </a:spcAft>
              <a:buSzPts val="1400"/>
              <a:buChar char="●"/>
            </a:pPr>
            <a:r>
              <a:rPr b="1" lang="en">
                <a:solidFill>
                  <a:srgbClr val="63763E"/>
                </a:solidFill>
                <a:latin typeface="Tahoma"/>
                <a:ea typeface="Tahoma"/>
                <a:cs typeface="Tahoma"/>
                <a:sym typeface="Tahoma"/>
              </a:rPr>
              <a:t>Human Resources</a:t>
            </a:r>
            <a:r>
              <a:rPr lang="en">
                <a:solidFill>
                  <a:srgbClr val="63763E"/>
                </a:solidFill>
                <a:latin typeface="Tahoma"/>
                <a:ea typeface="Tahoma"/>
                <a:cs typeface="Tahoma"/>
                <a:sym typeface="Tahoma"/>
              </a:rPr>
              <a:t>:</a:t>
            </a:r>
            <a:r>
              <a:rPr lang="en">
                <a:solidFill>
                  <a:schemeClr val="dk1"/>
                </a:solidFill>
                <a:latin typeface="Tahoma"/>
                <a:ea typeface="Tahoma"/>
                <a:cs typeface="Tahoma"/>
                <a:sym typeface="Tahoma"/>
              </a:rPr>
              <a:t> What are the skills needed? How can the project ensure sufficient skills to make sure the transformative objectives are achieved?</a:t>
            </a:r>
            <a:endParaRPr>
              <a:latin typeface="Tahoma"/>
              <a:ea typeface="Tahoma"/>
              <a:cs typeface="Tahoma"/>
              <a:sym typeface="Tahoma"/>
            </a:endParaRPr>
          </a:p>
        </p:txBody>
      </p:sp>
      <p:pic>
        <p:nvPicPr>
          <p:cNvPr descr="Dollar" id="644" name="Google Shape;644;p60"/>
          <p:cNvPicPr preferRelativeResize="0"/>
          <p:nvPr/>
        </p:nvPicPr>
        <p:blipFill rotWithShape="1">
          <a:blip r:embed="rId4">
            <a:alphaModFix/>
          </a:blip>
          <a:srcRect b="0" l="0" r="0" t="0"/>
          <a:stretch/>
        </p:blipFill>
        <p:spPr>
          <a:xfrm>
            <a:off x="1048475" y="1447438"/>
            <a:ext cx="914400" cy="914400"/>
          </a:xfrm>
          <a:prstGeom prst="rect">
            <a:avLst/>
          </a:prstGeom>
          <a:noFill/>
          <a:ln>
            <a:noFill/>
          </a:ln>
        </p:spPr>
      </p:pic>
      <p:pic>
        <p:nvPicPr>
          <p:cNvPr descr="Calculator" id="645" name="Google Shape;645;p60"/>
          <p:cNvPicPr preferRelativeResize="0"/>
          <p:nvPr/>
        </p:nvPicPr>
        <p:blipFill rotWithShape="1">
          <a:blip r:embed="rId5">
            <a:alphaModFix/>
          </a:blip>
          <a:srcRect b="0" l="0" r="0" t="0"/>
          <a:stretch/>
        </p:blipFill>
        <p:spPr>
          <a:xfrm>
            <a:off x="724188" y="1556607"/>
            <a:ext cx="914400" cy="914400"/>
          </a:xfrm>
          <a:prstGeom prst="rect">
            <a:avLst/>
          </a:prstGeom>
          <a:noFill/>
          <a:ln>
            <a:noFill/>
          </a:ln>
        </p:spPr>
      </p:pic>
      <p:pic>
        <p:nvPicPr>
          <p:cNvPr descr="Checklist" id="646" name="Google Shape;646;p60"/>
          <p:cNvPicPr preferRelativeResize="0"/>
          <p:nvPr/>
        </p:nvPicPr>
        <p:blipFill rotWithShape="1">
          <a:blip r:embed="rId6">
            <a:alphaModFix/>
          </a:blip>
          <a:srcRect b="0" l="0" r="0" t="0"/>
          <a:stretch/>
        </p:blipFill>
        <p:spPr>
          <a:xfrm>
            <a:off x="752800" y="2530951"/>
            <a:ext cx="914400" cy="914400"/>
          </a:xfrm>
          <a:prstGeom prst="rect">
            <a:avLst/>
          </a:prstGeom>
          <a:noFill/>
          <a:ln>
            <a:noFill/>
          </a:ln>
        </p:spPr>
      </p:pic>
      <p:pic>
        <p:nvPicPr>
          <p:cNvPr descr="Users" id="647" name="Google Shape;647;p60"/>
          <p:cNvPicPr preferRelativeResize="0"/>
          <p:nvPr/>
        </p:nvPicPr>
        <p:blipFill rotWithShape="1">
          <a:blip r:embed="rId7">
            <a:alphaModFix/>
          </a:blip>
          <a:srcRect b="0" l="0" r="0" t="0"/>
          <a:stretch/>
        </p:blipFill>
        <p:spPr>
          <a:xfrm>
            <a:off x="752800" y="3454200"/>
            <a:ext cx="914400" cy="9144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pic>
        <p:nvPicPr>
          <p:cNvPr id="652" name="Google Shape;652;p101"/>
          <p:cNvPicPr preferRelativeResize="0"/>
          <p:nvPr/>
        </p:nvPicPr>
        <p:blipFill rotWithShape="1">
          <a:blip r:embed="rId3">
            <a:alphaModFix amt="35000"/>
          </a:blip>
          <a:srcRect b="0" l="0" r="0" t="0"/>
          <a:stretch/>
        </p:blipFill>
        <p:spPr>
          <a:xfrm>
            <a:off x="3400792" y="0"/>
            <a:ext cx="7046700" cy="5143500"/>
          </a:xfrm>
          <a:prstGeom prst="parallelogram">
            <a:avLst>
              <a:gd fmla="val 25000" name="adj"/>
            </a:avLst>
          </a:prstGeom>
          <a:noFill/>
          <a:ln>
            <a:noFill/>
          </a:ln>
        </p:spPr>
      </p:pic>
      <p:sp>
        <p:nvSpPr>
          <p:cNvPr id="653" name="Google Shape;653;p101"/>
          <p:cNvSpPr txBox="1"/>
          <p:nvPr>
            <p:ph type="title"/>
          </p:nvPr>
        </p:nvSpPr>
        <p:spPr>
          <a:xfrm>
            <a:off x="775775" y="418200"/>
            <a:ext cx="52281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2600">
                <a:latin typeface="Helvetica Neue"/>
                <a:ea typeface="Helvetica Neue"/>
                <a:cs typeface="Helvetica Neue"/>
                <a:sym typeface="Helvetica Neue"/>
              </a:rPr>
              <a:t>Human Rights Principles</a:t>
            </a:r>
            <a:endParaRPr/>
          </a:p>
        </p:txBody>
      </p:sp>
      <p:sp>
        <p:nvSpPr>
          <p:cNvPr id="654" name="Google Shape;654;p101"/>
          <p:cNvSpPr txBox="1"/>
          <p:nvPr/>
        </p:nvSpPr>
        <p:spPr>
          <a:xfrm>
            <a:off x="775775" y="1437050"/>
            <a:ext cx="6910200" cy="2614200"/>
          </a:xfrm>
          <a:prstGeom prst="rect">
            <a:avLst/>
          </a:prstGeom>
          <a:solidFill>
            <a:srgbClr val="3A4888"/>
          </a:solid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300"/>
              <a:buFont typeface="Arial"/>
              <a:buNone/>
            </a:pPr>
            <a:r>
              <a:rPr b="1" i="0" lang="en" sz="1300" u="none" cap="none" strike="noStrike">
                <a:solidFill>
                  <a:schemeClr val="lt1"/>
                </a:solidFill>
                <a:latin typeface="Tahoma"/>
                <a:ea typeface="Tahoma"/>
                <a:cs typeface="Tahoma"/>
                <a:sym typeface="Tahoma"/>
              </a:rPr>
              <a:t>Equality and non-discrimination</a:t>
            </a:r>
            <a:r>
              <a:rPr b="0" i="0" lang="en" sz="1100" u="none" cap="none" strike="noStrike">
                <a:solidFill>
                  <a:schemeClr val="lt1"/>
                </a:solidFill>
                <a:latin typeface="Tahoma"/>
                <a:ea typeface="Tahoma"/>
                <a:cs typeface="Tahoma"/>
                <a:sym typeface="Tahoma"/>
              </a:rPr>
              <a:t>: All individuals are equal as human beings and entitled to human rights, without discrimination of any kind.</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300"/>
              <a:buFont typeface="Arial"/>
              <a:buNone/>
            </a:pPr>
            <a:r>
              <a:rPr b="1" i="0" lang="en" sz="1300" u="none" cap="none" strike="noStrike">
                <a:solidFill>
                  <a:schemeClr val="lt1"/>
                </a:solidFill>
                <a:latin typeface="Tahoma"/>
                <a:ea typeface="Tahoma"/>
                <a:cs typeface="Tahoma"/>
                <a:sym typeface="Tahoma"/>
              </a:rPr>
              <a:t>Participation and inclusion</a:t>
            </a:r>
            <a:r>
              <a:rPr b="0" i="0" lang="en" sz="1100" u="none" cap="none" strike="noStrike">
                <a:solidFill>
                  <a:schemeClr val="lt1"/>
                </a:solidFill>
                <a:latin typeface="Tahoma"/>
                <a:ea typeface="Tahoma"/>
                <a:cs typeface="Tahoma"/>
                <a:sym typeface="Tahoma"/>
              </a:rPr>
              <a:t>: All individuals are entitled to active, free, and meaningful participation in, contribution to, and enjoyment of civil, political, economic, social, and cultural development. The voices and interests of affected individuals are taken into account on issues that concern them and the development of their society.</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300"/>
              <a:buFont typeface="Arial"/>
              <a:buNone/>
            </a:pPr>
            <a:r>
              <a:rPr b="1" i="0" lang="en" sz="1300" u="none" cap="none" strike="noStrike">
                <a:solidFill>
                  <a:schemeClr val="lt1"/>
                </a:solidFill>
                <a:latin typeface="Tahoma"/>
                <a:ea typeface="Tahoma"/>
                <a:cs typeface="Tahoma"/>
                <a:sym typeface="Tahoma"/>
              </a:rPr>
              <a:t>Transparency and accountability</a:t>
            </a:r>
            <a:r>
              <a:rPr b="0" i="0" lang="en" sz="1100" u="none" cap="none" strike="noStrike">
                <a:solidFill>
                  <a:schemeClr val="lt1"/>
                </a:solidFill>
                <a:latin typeface="Tahoma"/>
                <a:ea typeface="Tahoma"/>
                <a:cs typeface="Tahoma"/>
                <a:sym typeface="Tahoma"/>
              </a:rPr>
              <a:t>: Individuals have access to information on policies, decisions and use of funds, and are empowered to hold those who have a duty to act accountable. State and non-State actors comply with their applicable obligations and responsibilities.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100"/>
              <a:buFont typeface="Arial"/>
              <a:buNone/>
            </a:pPr>
            <a:r>
              <a:rPr b="0" i="0" lang="en" sz="1100" u="none" cap="none" strike="noStrike">
                <a:solidFill>
                  <a:schemeClr val="lt1"/>
                </a:solidFill>
                <a:latin typeface="Tahoma"/>
                <a:ea typeface="Tahoma"/>
                <a:cs typeface="Tahoma"/>
                <a:sym typeface="Tahoma"/>
              </a:rPr>
              <a:t>(GAC)</a:t>
            </a:r>
            <a:endParaRPr b="0" i="0" sz="1400" u="none" cap="none" strike="noStrike">
              <a:solidFill>
                <a:srgbClr val="000000"/>
              </a:solidFill>
              <a:latin typeface="Arial"/>
              <a:ea typeface="Arial"/>
              <a:cs typeface="Arial"/>
              <a:sym typeface="Arial"/>
            </a:endParaRPr>
          </a:p>
        </p:txBody>
      </p:sp>
      <p:cxnSp>
        <p:nvCxnSpPr>
          <p:cNvPr id="655" name="Google Shape;655;p101"/>
          <p:cNvCxnSpPr/>
          <p:nvPr/>
        </p:nvCxnSpPr>
        <p:spPr>
          <a:xfrm flipH="1" rot="10800000">
            <a:off x="857700" y="1154450"/>
            <a:ext cx="3714300" cy="15600"/>
          </a:xfrm>
          <a:prstGeom prst="straightConnector1">
            <a:avLst/>
          </a:prstGeom>
          <a:noFill/>
          <a:ln cap="flat" cmpd="sng" w="28575">
            <a:solidFill>
              <a:srgbClr val="993365"/>
            </a:solidFill>
            <a:prstDash val="solid"/>
            <a:round/>
            <a:headEnd len="sm" w="sm" type="none"/>
            <a:tailEnd len="sm" w="sm" type="non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3365"/>
        </a:solidFill>
      </p:bgPr>
    </p:bg>
    <p:spTree>
      <p:nvGrpSpPr>
        <p:cNvPr id="659" name="Shape 659"/>
        <p:cNvGrpSpPr/>
        <p:nvPr/>
      </p:nvGrpSpPr>
      <p:grpSpPr>
        <a:xfrm>
          <a:off x="0" y="0"/>
          <a:ext cx="0" cy="0"/>
          <a:chOff x="0" y="0"/>
          <a:chExt cx="0" cy="0"/>
        </a:xfrm>
      </p:grpSpPr>
      <p:cxnSp>
        <p:nvCxnSpPr>
          <p:cNvPr id="660" name="Google Shape;660;p102"/>
          <p:cNvCxnSpPr/>
          <p:nvPr/>
        </p:nvCxnSpPr>
        <p:spPr>
          <a:xfrm>
            <a:off x="266425" y="971575"/>
            <a:ext cx="8543330" cy="0"/>
          </a:xfrm>
          <a:prstGeom prst="straightConnector1">
            <a:avLst/>
          </a:prstGeom>
          <a:noFill/>
          <a:ln cap="flat" cmpd="sng" w="38100">
            <a:solidFill>
              <a:schemeClr val="lt1"/>
            </a:solidFill>
            <a:prstDash val="solid"/>
            <a:round/>
            <a:headEnd len="sm" w="sm" type="none"/>
            <a:tailEnd len="sm" w="sm" type="none"/>
          </a:ln>
        </p:spPr>
      </p:cxnSp>
      <p:sp>
        <p:nvSpPr>
          <p:cNvPr id="661" name="Google Shape;661;p102"/>
          <p:cNvSpPr/>
          <p:nvPr/>
        </p:nvSpPr>
        <p:spPr>
          <a:xfrm>
            <a:off x="297500" y="379625"/>
            <a:ext cx="2121900" cy="486900"/>
          </a:xfrm>
          <a:prstGeom prst="rect">
            <a:avLst/>
          </a:prstGeom>
          <a:solidFill>
            <a:srgbClr val="3A4888"/>
          </a:solidFill>
          <a:ln cap="flat" cmpd="sng" w="25400">
            <a:solidFill>
              <a:srgbClr val="3A48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662" name="Google Shape;662;p102"/>
          <p:cNvSpPr txBox="1"/>
          <p:nvPr/>
        </p:nvSpPr>
        <p:spPr>
          <a:xfrm>
            <a:off x="201324" y="361391"/>
            <a:ext cx="11695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chemeClr val="lt1"/>
                </a:solidFill>
                <a:latin typeface="Helvetica Neue"/>
                <a:ea typeface="Helvetica Neue"/>
                <a:cs typeface="Helvetica Neue"/>
                <a:sym typeface="Helvetica Neue"/>
              </a:rPr>
              <a:t>Activity 11.1: Planning for Transformative Change</a:t>
            </a:r>
            <a:endParaRPr b="0" i="0" sz="1400" u="none" cap="none" strike="noStrike">
              <a:solidFill>
                <a:srgbClr val="000000"/>
              </a:solidFill>
              <a:latin typeface="Arial"/>
              <a:ea typeface="Arial"/>
              <a:cs typeface="Arial"/>
              <a:sym typeface="Arial"/>
            </a:endParaRPr>
          </a:p>
        </p:txBody>
      </p:sp>
      <p:sp>
        <p:nvSpPr>
          <p:cNvPr id="663" name="Google Shape;663;p102"/>
          <p:cNvSpPr txBox="1"/>
          <p:nvPr/>
        </p:nvSpPr>
        <p:spPr>
          <a:xfrm>
            <a:off x="557326" y="1093650"/>
            <a:ext cx="8252400" cy="2769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lt1"/>
                </a:solidFill>
                <a:latin typeface="Tahoma"/>
                <a:ea typeface="Tahoma"/>
                <a:cs typeface="Tahoma"/>
                <a:sym typeface="Tahoma"/>
              </a:rPr>
              <a:t>You will be moved into 4 different groups via Zoom breakout rooms. </a:t>
            </a:r>
            <a:endParaRPr b="0" i="0" sz="1200" u="none" cap="none" strike="noStrike">
              <a:solidFill>
                <a:srgbClr val="000000"/>
              </a:solidFill>
              <a:latin typeface="Arial"/>
              <a:ea typeface="Arial"/>
              <a:cs typeface="Arial"/>
              <a:sym typeface="Arial"/>
            </a:endParaRPr>
          </a:p>
        </p:txBody>
      </p:sp>
      <p:sp>
        <p:nvSpPr>
          <p:cNvPr id="664" name="Google Shape;664;p102"/>
          <p:cNvSpPr txBox="1"/>
          <p:nvPr/>
        </p:nvSpPr>
        <p:spPr>
          <a:xfrm>
            <a:off x="557326" y="1436250"/>
            <a:ext cx="8252400" cy="4617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lt1"/>
                </a:solidFill>
                <a:latin typeface="Tahoma"/>
                <a:ea typeface="Tahoma"/>
                <a:cs typeface="Tahoma"/>
                <a:sym typeface="Tahoma"/>
              </a:rPr>
              <a:t>Each group is assigned the same case study of a gender transformative program, found in </a:t>
            </a:r>
            <a:r>
              <a:rPr b="1" i="0" lang="en" sz="1200" u="none" cap="none" strike="noStrike">
                <a:solidFill>
                  <a:schemeClr val="lt1"/>
                </a:solidFill>
                <a:latin typeface="Tahoma"/>
                <a:ea typeface="Tahoma"/>
                <a:cs typeface="Tahoma"/>
                <a:sym typeface="Tahoma"/>
              </a:rPr>
              <a:t>Activity instructions 11.1 </a:t>
            </a:r>
            <a:r>
              <a:rPr b="0" i="0" lang="en" sz="1200" u="none" cap="none" strike="noStrike">
                <a:solidFill>
                  <a:schemeClr val="lt1"/>
                </a:solidFill>
                <a:latin typeface="Tahoma"/>
                <a:ea typeface="Tahoma"/>
                <a:cs typeface="Tahoma"/>
                <a:sym typeface="Tahoma"/>
              </a:rPr>
              <a:t>and </a:t>
            </a:r>
            <a:r>
              <a:rPr b="1" i="0" lang="en" sz="1200" u="none" cap="none" strike="noStrike">
                <a:solidFill>
                  <a:schemeClr val="lt1"/>
                </a:solidFill>
                <a:latin typeface="Tahoma"/>
                <a:ea typeface="Tahoma"/>
                <a:cs typeface="Tahoma"/>
                <a:sym typeface="Tahoma"/>
              </a:rPr>
              <a:t>Annex 11a </a:t>
            </a:r>
            <a:r>
              <a:rPr b="0" i="0" lang="en" sz="1200" u="none" cap="none" strike="noStrike">
                <a:solidFill>
                  <a:schemeClr val="lt1"/>
                </a:solidFill>
                <a:latin typeface="Tahoma"/>
                <a:ea typeface="Tahoma"/>
                <a:cs typeface="Tahoma"/>
                <a:sym typeface="Tahoma"/>
              </a:rPr>
              <a:t>in your </a:t>
            </a:r>
            <a:r>
              <a:rPr b="1" i="0" lang="en" sz="1200" u="none" cap="none" strike="noStrike">
                <a:solidFill>
                  <a:schemeClr val="lt1"/>
                </a:solidFill>
                <a:latin typeface="Tahoma"/>
                <a:ea typeface="Tahoma"/>
                <a:cs typeface="Tahoma"/>
                <a:sym typeface="Tahoma"/>
              </a:rPr>
              <a:t>Participant Resource Package</a:t>
            </a:r>
            <a:r>
              <a:rPr b="0" i="0" lang="en" sz="1200" u="none" cap="none" strike="noStrike">
                <a:solidFill>
                  <a:schemeClr val="lt1"/>
                </a:solidFill>
                <a:latin typeface="Tahoma"/>
                <a:ea typeface="Tahoma"/>
                <a:cs typeface="Tahoma"/>
                <a:sym typeface="Tahoma"/>
              </a:rPr>
              <a:t>.</a:t>
            </a:r>
            <a:endParaRPr b="0" i="0" sz="1200" u="none" cap="none" strike="noStrike">
              <a:solidFill>
                <a:srgbClr val="000000"/>
              </a:solidFill>
              <a:latin typeface="Arial"/>
              <a:ea typeface="Arial"/>
              <a:cs typeface="Arial"/>
              <a:sym typeface="Arial"/>
            </a:endParaRPr>
          </a:p>
        </p:txBody>
      </p:sp>
      <p:sp>
        <p:nvSpPr>
          <p:cNvPr id="665" name="Google Shape;665;p102"/>
          <p:cNvSpPr txBox="1"/>
          <p:nvPr/>
        </p:nvSpPr>
        <p:spPr>
          <a:xfrm>
            <a:off x="552674" y="2778450"/>
            <a:ext cx="8261700" cy="4893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 sz="1200" u="none" cap="none" strike="noStrike">
                <a:solidFill>
                  <a:schemeClr val="lt1"/>
                </a:solidFill>
                <a:latin typeface="Tahoma"/>
                <a:ea typeface="Tahoma"/>
                <a:cs typeface="Tahoma"/>
                <a:sym typeface="Tahoma"/>
              </a:rPr>
              <a:t>Consider what it would take to deliver on that activity or element in a successful way - what kind of sub-activities and inputs will be needed? What kind of preparation, resources, relationships are needed?</a:t>
            </a:r>
            <a:endParaRPr b="0" i="0" sz="1200" u="none" cap="none" strike="noStrike">
              <a:solidFill>
                <a:schemeClr val="lt1"/>
              </a:solidFill>
              <a:latin typeface="Tahoma"/>
              <a:ea typeface="Tahoma"/>
              <a:cs typeface="Tahoma"/>
              <a:sym typeface="Tahoma"/>
            </a:endParaRPr>
          </a:p>
        </p:txBody>
      </p:sp>
      <p:sp>
        <p:nvSpPr>
          <p:cNvPr id="666" name="Google Shape;666;p102"/>
          <p:cNvSpPr/>
          <p:nvPr/>
        </p:nvSpPr>
        <p:spPr>
          <a:xfrm>
            <a:off x="552675" y="1963650"/>
            <a:ext cx="8261700" cy="749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lt1"/>
                </a:solidFill>
                <a:latin typeface="Tahoma"/>
                <a:ea typeface="Tahoma"/>
                <a:cs typeface="Tahoma"/>
                <a:sym typeface="Tahoma"/>
              </a:rPr>
              <a:t>In your groups, you will look at the activities within the case study, and pull out </a:t>
            </a:r>
            <a:r>
              <a:rPr b="1" i="0" lang="en" sz="1200" u="none" cap="none" strike="noStrike">
                <a:solidFill>
                  <a:schemeClr val="lt1"/>
                </a:solidFill>
                <a:latin typeface="Tahoma"/>
                <a:ea typeface="Tahoma"/>
                <a:cs typeface="Tahoma"/>
                <a:sym typeface="Tahoma"/>
              </a:rPr>
              <a:t>one </a:t>
            </a:r>
            <a:r>
              <a:rPr b="0" i="0" lang="en" sz="1200" u="none" cap="none" strike="noStrike">
                <a:solidFill>
                  <a:schemeClr val="lt1"/>
                </a:solidFill>
                <a:latin typeface="Tahoma"/>
                <a:ea typeface="Tahoma"/>
                <a:cs typeface="Tahoma"/>
                <a:sym typeface="Tahoma"/>
              </a:rPr>
              <a:t>of the activities that your group feels is strongly </a:t>
            </a:r>
            <a:r>
              <a:rPr b="1" i="0" lang="en" sz="1200" u="none" cap="none" strike="noStrike">
                <a:solidFill>
                  <a:schemeClr val="lt1"/>
                </a:solidFill>
                <a:latin typeface="Tahoma"/>
                <a:ea typeface="Tahoma"/>
                <a:cs typeface="Tahoma"/>
                <a:sym typeface="Tahoma"/>
              </a:rPr>
              <a:t>gender transformative</a:t>
            </a:r>
            <a:r>
              <a:rPr b="0" i="0" lang="en" sz="1200" u="none" cap="none" strike="noStrike">
                <a:solidFill>
                  <a:schemeClr val="lt1"/>
                </a:solidFill>
                <a:latin typeface="Tahoma"/>
                <a:ea typeface="Tahoma"/>
                <a:cs typeface="Tahoma"/>
                <a:sym typeface="Tahoma"/>
              </a:rPr>
              <a:t>. There may be more than one gender transformative element or activity, but choose one that feels really strong and clearly transformative.</a:t>
            </a:r>
            <a:r>
              <a:rPr b="0" i="0" lang="en" sz="1400" u="none" cap="none" strike="noStrike">
                <a:solidFill>
                  <a:schemeClr val="lt1"/>
                </a:solidFill>
                <a:latin typeface="Tahoma"/>
                <a:ea typeface="Tahoma"/>
                <a:cs typeface="Tahoma"/>
                <a:sym typeface="Tahoma"/>
              </a:rPr>
              <a:t> </a:t>
            </a:r>
            <a:endParaRPr b="0" i="0" sz="1400" u="none" cap="none" strike="noStrike">
              <a:solidFill>
                <a:schemeClr val="lt1"/>
              </a:solidFill>
              <a:latin typeface="Tahoma"/>
              <a:ea typeface="Tahoma"/>
              <a:cs typeface="Tahoma"/>
              <a:sym typeface="Tahoma"/>
            </a:endParaRPr>
          </a:p>
        </p:txBody>
      </p:sp>
      <p:sp>
        <p:nvSpPr>
          <p:cNvPr id="667" name="Google Shape;667;p102"/>
          <p:cNvSpPr txBox="1"/>
          <p:nvPr/>
        </p:nvSpPr>
        <p:spPr>
          <a:xfrm>
            <a:off x="552674" y="3333450"/>
            <a:ext cx="8261700" cy="16245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lt1"/>
                </a:solidFill>
                <a:latin typeface="Tahoma"/>
                <a:ea typeface="Tahoma"/>
                <a:cs typeface="Tahoma"/>
                <a:sym typeface="Tahoma"/>
              </a:rPr>
              <a:t>Consider the following three elements of implementation planning (considerations will overlap - ie, HR requires budget, etc):</a:t>
            </a:r>
            <a:endParaRPr b="0" i="0" sz="1100" u="none" cap="none" strike="noStrike">
              <a:solidFill>
                <a:schemeClr val="lt1"/>
              </a:solidFill>
              <a:latin typeface="Tahoma"/>
              <a:ea typeface="Tahoma"/>
              <a:cs typeface="Tahoma"/>
              <a:sym typeface="Tahoma"/>
            </a:endParaRPr>
          </a:p>
          <a:p>
            <a:pPr indent="-298450" lvl="0" marL="457200" marR="0" rtl="0" algn="l">
              <a:lnSpc>
                <a:spcPct val="115000"/>
              </a:lnSpc>
              <a:spcBef>
                <a:spcPts val="0"/>
              </a:spcBef>
              <a:spcAft>
                <a:spcPts val="0"/>
              </a:spcAft>
              <a:buClr>
                <a:schemeClr val="lt1"/>
              </a:buClr>
              <a:buSzPts val="1100"/>
              <a:buFont typeface="Arial"/>
              <a:buChar char="●"/>
            </a:pPr>
            <a:r>
              <a:rPr b="1" i="0" lang="en" sz="1100" u="none" cap="none" strike="noStrike">
                <a:solidFill>
                  <a:schemeClr val="lt1"/>
                </a:solidFill>
                <a:latin typeface="Tahoma"/>
                <a:ea typeface="Tahoma"/>
                <a:cs typeface="Tahoma"/>
                <a:sym typeface="Tahoma"/>
              </a:rPr>
              <a:t>Workplan/timeline: </a:t>
            </a:r>
            <a:r>
              <a:rPr b="0" i="0" lang="en" sz="1100" u="none" cap="none" strike="noStrike">
                <a:solidFill>
                  <a:schemeClr val="lt1"/>
                </a:solidFill>
                <a:latin typeface="Tahoma"/>
                <a:ea typeface="Tahoma"/>
                <a:cs typeface="Tahoma"/>
                <a:sym typeface="Tahoma"/>
              </a:rPr>
              <a:t>What kind of change is expected? How does that happen and how long does it take?</a:t>
            </a:r>
            <a:endParaRPr b="0" i="0" sz="1100" u="none" cap="none" strike="noStrike">
              <a:solidFill>
                <a:schemeClr val="lt1"/>
              </a:solidFill>
              <a:latin typeface="Tahoma"/>
              <a:ea typeface="Tahoma"/>
              <a:cs typeface="Tahoma"/>
              <a:sym typeface="Tahoma"/>
            </a:endParaRPr>
          </a:p>
          <a:p>
            <a:pPr indent="-298450" lvl="0" marL="457200" marR="0" rtl="0" algn="l">
              <a:lnSpc>
                <a:spcPct val="115000"/>
              </a:lnSpc>
              <a:spcBef>
                <a:spcPts val="0"/>
              </a:spcBef>
              <a:spcAft>
                <a:spcPts val="0"/>
              </a:spcAft>
              <a:buClr>
                <a:schemeClr val="lt1"/>
              </a:buClr>
              <a:buSzPts val="1100"/>
              <a:buFont typeface="Arial"/>
              <a:buChar char="●"/>
            </a:pPr>
            <a:r>
              <a:rPr b="1" i="0" lang="en" sz="1100" u="none" cap="none" strike="noStrike">
                <a:solidFill>
                  <a:schemeClr val="lt1"/>
                </a:solidFill>
                <a:latin typeface="Tahoma"/>
                <a:ea typeface="Tahoma"/>
                <a:cs typeface="Tahoma"/>
                <a:sym typeface="Tahoma"/>
              </a:rPr>
              <a:t>Human Resources: </a:t>
            </a:r>
            <a:r>
              <a:rPr b="0" i="0" lang="en" sz="1100" u="none" cap="none" strike="noStrike">
                <a:solidFill>
                  <a:schemeClr val="lt1"/>
                </a:solidFill>
                <a:latin typeface="Tahoma"/>
                <a:ea typeface="Tahoma"/>
                <a:cs typeface="Tahoma"/>
                <a:sym typeface="Tahoma"/>
              </a:rPr>
              <a:t>What are the skills needed? How can the project ensure sufficient skills to make sure the transformative objectives are achieved?</a:t>
            </a:r>
            <a:endParaRPr b="0" i="0" sz="1100" u="none" cap="none" strike="noStrike">
              <a:solidFill>
                <a:schemeClr val="lt1"/>
              </a:solidFill>
              <a:latin typeface="Tahoma"/>
              <a:ea typeface="Tahoma"/>
              <a:cs typeface="Tahoma"/>
              <a:sym typeface="Tahoma"/>
            </a:endParaRPr>
          </a:p>
          <a:p>
            <a:pPr indent="-298450" lvl="0" marL="457200" marR="0" rtl="0" algn="l">
              <a:lnSpc>
                <a:spcPct val="115000"/>
              </a:lnSpc>
              <a:spcBef>
                <a:spcPts val="0"/>
              </a:spcBef>
              <a:spcAft>
                <a:spcPts val="0"/>
              </a:spcAft>
              <a:buClr>
                <a:schemeClr val="lt1"/>
              </a:buClr>
              <a:buSzPts val="1100"/>
              <a:buFont typeface="Arial"/>
              <a:buChar char="●"/>
            </a:pPr>
            <a:r>
              <a:rPr b="1" i="0" lang="en" sz="1100" u="none" cap="none" strike="noStrike">
                <a:solidFill>
                  <a:schemeClr val="lt1"/>
                </a:solidFill>
                <a:latin typeface="Tahoma"/>
                <a:ea typeface="Tahoma"/>
                <a:cs typeface="Tahoma"/>
                <a:sym typeface="Tahoma"/>
              </a:rPr>
              <a:t>Budget: </a:t>
            </a:r>
            <a:r>
              <a:rPr b="0" i="0" lang="en" sz="1100" u="none" cap="none" strike="noStrike">
                <a:solidFill>
                  <a:schemeClr val="lt1"/>
                </a:solidFill>
                <a:latin typeface="Tahoma"/>
                <a:ea typeface="Tahoma"/>
                <a:cs typeface="Tahoma"/>
                <a:sym typeface="Tahoma"/>
              </a:rPr>
              <a:t>What are some of the budgetary requirements and challenges in making sure this project is gender transformative?</a:t>
            </a:r>
            <a:endParaRPr b="0" i="0" sz="1100" u="none" cap="none" strike="noStrike">
              <a:solidFill>
                <a:schemeClr val="lt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chemeClr val="lt1"/>
                </a:solidFill>
                <a:latin typeface="Tahoma"/>
                <a:ea typeface="Tahoma"/>
                <a:cs typeface="Tahoma"/>
                <a:sym typeface="Tahoma"/>
              </a:rPr>
              <a:t>In order to be truly gender transformative what are the time considerations, budget considerations and human resources considerations? </a:t>
            </a:r>
            <a:endParaRPr b="0" i="0" sz="1100" u="none" cap="none" strike="noStrike">
              <a:solidFill>
                <a:schemeClr val="lt1"/>
              </a:solidFill>
              <a:latin typeface="Tahoma"/>
              <a:ea typeface="Tahoma"/>
              <a:cs typeface="Tahoma"/>
              <a:sym typeface="Tahoma"/>
            </a:endParaRPr>
          </a:p>
        </p:txBody>
      </p:sp>
      <p:sp>
        <p:nvSpPr>
          <p:cNvPr id="668" name="Google Shape;668;p102"/>
          <p:cNvSpPr txBox="1"/>
          <p:nvPr/>
        </p:nvSpPr>
        <p:spPr>
          <a:xfrm>
            <a:off x="297500" y="1003813"/>
            <a:ext cx="28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rial"/>
                <a:ea typeface="Arial"/>
                <a:cs typeface="Arial"/>
                <a:sym typeface="Arial"/>
              </a:rPr>
              <a:t>1</a:t>
            </a:r>
            <a:endParaRPr b="1" i="0" sz="1400" u="none" cap="none" strike="noStrike">
              <a:solidFill>
                <a:schemeClr val="lt1"/>
              </a:solidFill>
              <a:latin typeface="Arial"/>
              <a:ea typeface="Arial"/>
              <a:cs typeface="Arial"/>
              <a:sym typeface="Arial"/>
            </a:endParaRPr>
          </a:p>
        </p:txBody>
      </p:sp>
      <p:sp>
        <p:nvSpPr>
          <p:cNvPr id="669" name="Google Shape;669;p102"/>
          <p:cNvSpPr txBox="1"/>
          <p:nvPr/>
        </p:nvSpPr>
        <p:spPr>
          <a:xfrm>
            <a:off x="297500" y="1467000"/>
            <a:ext cx="28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rial"/>
                <a:ea typeface="Arial"/>
                <a:cs typeface="Arial"/>
                <a:sym typeface="Arial"/>
              </a:rPr>
              <a:t>2</a:t>
            </a:r>
            <a:endParaRPr b="1" i="0" sz="1400" u="none" cap="none" strike="noStrike">
              <a:solidFill>
                <a:schemeClr val="lt1"/>
              </a:solidFill>
              <a:latin typeface="Arial"/>
              <a:ea typeface="Arial"/>
              <a:cs typeface="Arial"/>
              <a:sym typeface="Arial"/>
            </a:endParaRPr>
          </a:p>
        </p:txBody>
      </p:sp>
      <p:sp>
        <p:nvSpPr>
          <p:cNvPr id="670" name="Google Shape;670;p102"/>
          <p:cNvSpPr txBox="1"/>
          <p:nvPr/>
        </p:nvSpPr>
        <p:spPr>
          <a:xfrm>
            <a:off x="297500" y="2064250"/>
            <a:ext cx="28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rial"/>
                <a:ea typeface="Arial"/>
                <a:cs typeface="Arial"/>
                <a:sym typeface="Arial"/>
              </a:rPr>
              <a:t>3</a:t>
            </a:r>
            <a:endParaRPr b="1" i="0" sz="1400" u="none" cap="none" strike="noStrike">
              <a:solidFill>
                <a:schemeClr val="lt1"/>
              </a:solidFill>
              <a:latin typeface="Arial"/>
              <a:ea typeface="Arial"/>
              <a:cs typeface="Arial"/>
              <a:sym typeface="Arial"/>
            </a:endParaRPr>
          </a:p>
        </p:txBody>
      </p:sp>
      <p:sp>
        <p:nvSpPr>
          <p:cNvPr id="671" name="Google Shape;671;p102"/>
          <p:cNvSpPr txBox="1"/>
          <p:nvPr/>
        </p:nvSpPr>
        <p:spPr>
          <a:xfrm>
            <a:off x="297500" y="2778450"/>
            <a:ext cx="28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rial"/>
                <a:ea typeface="Arial"/>
                <a:cs typeface="Arial"/>
                <a:sym typeface="Arial"/>
              </a:rPr>
              <a:t>4</a:t>
            </a:r>
            <a:endParaRPr b="1" i="0" sz="1400" u="none" cap="none" strike="noStrike">
              <a:solidFill>
                <a:schemeClr val="lt1"/>
              </a:solidFill>
              <a:latin typeface="Arial"/>
              <a:ea typeface="Arial"/>
              <a:cs typeface="Arial"/>
              <a:sym typeface="Arial"/>
            </a:endParaRPr>
          </a:p>
        </p:txBody>
      </p:sp>
      <p:sp>
        <p:nvSpPr>
          <p:cNvPr id="672" name="Google Shape;672;p102"/>
          <p:cNvSpPr txBox="1"/>
          <p:nvPr/>
        </p:nvSpPr>
        <p:spPr>
          <a:xfrm>
            <a:off x="297500" y="3809875"/>
            <a:ext cx="28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rial"/>
                <a:ea typeface="Arial"/>
                <a:cs typeface="Arial"/>
                <a:sym typeface="Arial"/>
              </a:rPr>
              <a:t>5</a:t>
            </a:r>
            <a:endParaRPr b="1" i="0" sz="1400" u="none" cap="none" strike="noStrike">
              <a:solidFill>
                <a:schemeClr val="lt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3365"/>
        </a:solidFill>
      </p:bgPr>
    </p:bg>
    <p:spTree>
      <p:nvGrpSpPr>
        <p:cNvPr id="676" name="Shape 676"/>
        <p:cNvGrpSpPr/>
        <p:nvPr/>
      </p:nvGrpSpPr>
      <p:grpSpPr>
        <a:xfrm>
          <a:off x="0" y="0"/>
          <a:ext cx="0" cy="0"/>
          <a:chOff x="0" y="0"/>
          <a:chExt cx="0" cy="0"/>
        </a:xfrm>
      </p:grpSpPr>
      <p:cxnSp>
        <p:nvCxnSpPr>
          <p:cNvPr id="677" name="Google Shape;677;p104"/>
          <p:cNvCxnSpPr/>
          <p:nvPr/>
        </p:nvCxnSpPr>
        <p:spPr>
          <a:xfrm>
            <a:off x="266425" y="971575"/>
            <a:ext cx="8543330" cy="0"/>
          </a:xfrm>
          <a:prstGeom prst="straightConnector1">
            <a:avLst/>
          </a:prstGeom>
          <a:noFill/>
          <a:ln cap="flat" cmpd="sng" w="38100">
            <a:solidFill>
              <a:schemeClr val="lt1"/>
            </a:solidFill>
            <a:prstDash val="solid"/>
            <a:round/>
            <a:headEnd len="sm" w="sm" type="none"/>
            <a:tailEnd len="sm" w="sm" type="none"/>
          </a:ln>
        </p:spPr>
      </p:cxnSp>
      <p:sp>
        <p:nvSpPr>
          <p:cNvPr id="678" name="Google Shape;678;p104"/>
          <p:cNvSpPr/>
          <p:nvPr/>
        </p:nvSpPr>
        <p:spPr>
          <a:xfrm>
            <a:off x="266424" y="379629"/>
            <a:ext cx="2305326" cy="486756"/>
          </a:xfrm>
          <a:prstGeom prst="rect">
            <a:avLst/>
          </a:prstGeom>
          <a:solidFill>
            <a:srgbClr val="3A4888"/>
          </a:solidFill>
          <a:ln cap="flat" cmpd="sng" w="25400">
            <a:solidFill>
              <a:srgbClr val="3A48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679" name="Google Shape;679;p104"/>
          <p:cNvSpPr txBox="1"/>
          <p:nvPr/>
        </p:nvSpPr>
        <p:spPr>
          <a:xfrm>
            <a:off x="266424" y="378453"/>
            <a:ext cx="116952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chemeClr val="lt1"/>
                </a:solidFill>
                <a:latin typeface="Helvetica Neue"/>
                <a:ea typeface="Helvetica Neue"/>
                <a:cs typeface="Helvetica Neue"/>
                <a:sym typeface="Helvetica Neue"/>
              </a:rPr>
              <a:t>Activity 11.2: Refining our Logic Models</a:t>
            </a:r>
            <a:endParaRPr b="0" i="0" sz="1400" u="none" cap="none" strike="noStrike">
              <a:solidFill>
                <a:srgbClr val="000000"/>
              </a:solidFill>
              <a:latin typeface="Arial"/>
              <a:ea typeface="Arial"/>
              <a:cs typeface="Arial"/>
              <a:sym typeface="Arial"/>
            </a:endParaRPr>
          </a:p>
        </p:txBody>
      </p:sp>
      <p:grpSp>
        <p:nvGrpSpPr>
          <p:cNvPr id="680" name="Google Shape;680;p104"/>
          <p:cNvGrpSpPr/>
          <p:nvPr/>
        </p:nvGrpSpPr>
        <p:grpSpPr>
          <a:xfrm>
            <a:off x="333837" y="1076766"/>
            <a:ext cx="914408" cy="926800"/>
            <a:chOff x="1549250" y="1659963"/>
            <a:chExt cx="685806" cy="695100"/>
          </a:xfrm>
        </p:grpSpPr>
        <p:sp>
          <p:nvSpPr>
            <p:cNvPr id="681" name="Google Shape;681;p104"/>
            <p:cNvSpPr/>
            <p:nvPr/>
          </p:nvSpPr>
          <p:spPr>
            <a:xfrm>
              <a:off x="1549256" y="16646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1</a:t>
              </a:r>
              <a:endParaRPr b="0" i="0" sz="4800" u="none" cap="none" strike="noStrike">
                <a:solidFill>
                  <a:srgbClr val="FFFFFF"/>
                </a:solidFill>
                <a:latin typeface="Tahoma"/>
                <a:ea typeface="Tahoma"/>
                <a:cs typeface="Tahoma"/>
                <a:sym typeface="Tahoma"/>
              </a:endParaRPr>
            </a:p>
          </p:txBody>
        </p:sp>
        <p:sp>
          <p:nvSpPr>
            <p:cNvPr id="682" name="Google Shape;682;p104"/>
            <p:cNvSpPr txBox="1"/>
            <p:nvPr/>
          </p:nvSpPr>
          <p:spPr>
            <a:xfrm rot="-5400000">
              <a:off x="1373000" y="183621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grpSp>
        <p:nvGrpSpPr>
          <p:cNvPr id="683" name="Google Shape;683;p104"/>
          <p:cNvGrpSpPr/>
          <p:nvPr/>
        </p:nvGrpSpPr>
        <p:grpSpPr>
          <a:xfrm>
            <a:off x="333437" y="2262182"/>
            <a:ext cx="914400" cy="938684"/>
            <a:chOff x="1549250" y="2434400"/>
            <a:chExt cx="685800" cy="704013"/>
          </a:xfrm>
        </p:grpSpPr>
        <p:sp>
          <p:nvSpPr>
            <p:cNvPr id="684" name="Google Shape;684;p104"/>
            <p:cNvSpPr/>
            <p:nvPr/>
          </p:nvSpPr>
          <p:spPr>
            <a:xfrm>
              <a:off x="1549250" y="24344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2</a:t>
              </a:r>
              <a:endParaRPr b="0" i="0" sz="4800" u="none" cap="none" strike="noStrike">
                <a:solidFill>
                  <a:srgbClr val="FFFFFF"/>
                </a:solidFill>
                <a:latin typeface="Tahoma"/>
                <a:ea typeface="Tahoma"/>
                <a:cs typeface="Tahoma"/>
                <a:sym typeface="Tahoma"/>
              </a:endParaRPr>
            </a:p>
          </p:txBody>
        </p:sp>
        <p:sp>
          <p:nvSpPr>
            <p:cNvPr id="685" name="Google Shape;685;p104"/>
            <p:cNvSpPr txBox="1"/>
            <p:nvPr/>
          </p:nvSpPr>
          <p:spPr>
            <a:xfrm rot="-5400000">
              <a:off x="1373000" y="261956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sp>
        <p:nvSpPr>
          <p:cNvPr id="686" name="Google Shape;686;p104"/>
          <p:cNvSpPr txBox="1"/>
          <p:nvPr/>
        </p:nvSpPr>
        <p:spPr>
          <a:xfrm>
            <a:off x="1437465" y="1132765"/>
            <a:ext cx="7372290" cy="738664"/>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Go to </a:t>
            </a:r>
            <a:r>
              <a:rPr b="1" i="0" lang="en" sz="1400" u="none" cap="none" strike="noStrike">
                <a:solidFill>
                  <a:schemeClr val="lt1"/>
                </a:solidFill>
                <a:latin typeface="Tahoma"/>
                <a:ea typeface="Tahoma"/>
                <a:cs typeface="Tahoma"/>
                <a:sym typeface="Tahoma"/>
              </a:rPr>
              <a:t>Activity 11.2 of </a:t>
            </a:r>
            <a:r>
              <a:rPr b="0" i="0" lang="en" sz="1400" u="none" cap="none" strike="noStrike">
                <a:solidFill>
                  <a:schemeClr val="lt1"/>
                </a:solidFill>
                <a:latin typeface="Tahoma"/>
                <a:ea typeface="Tahoma"/>
                <a:cs typeface="Tahoma"/>
                <a:sym typeface="Tahoma"/>
              </a:rPr>
              <a:t>your </a:t>
            </a:r>
            <a:r>
              <a:rPr b="1" i="0" lang="en" sz="1400" u="none" cap="none" strike="noStrike">
                <a:solidFill>
                  <a:schemeClr val="lt1"/>
                </a:solidFill>
                <a:latin typeface="Tahoma"/>
                <a:ea typeface="Tahoma"/>
                <a:cs typeface="Tahoma"/>
                <a:sym typeface="Tahoma"/>
              </a:rPr>
              <a:t>Participant Resource Package </a:t>
            </a:r>
            <a:r>
              <a:rPr b="0" i="0" lang="en" sz="1400" u="none" cap="none" strike="noStrike">
                <a:solidFill>
                  <a:schemeClr val="lt1"/>
                </a:solidFill>
                <a:latin typeface="Tahoma"/>
                <a:ea typeface="Tahoma"/>
                <a:cs typeface="Tahoma"/>
                <a:sym typeface="Tahoma"/>
              </a:rPr>
              <a:t>where you will find detailed activity instructions. You will be moved back into your Problem Tree/Logic Model groups, as defined in your Participant Resource Package. </a:t>
            </a:r>
            <a:endParaRPr b="0" i="0" sz="1400" u="none" cap="none" strike="noStrike">
              <a:solidFill>
                <a:srgbClr val="000000"/>
              </a:solidFill>
              <a:latin typeface="Arial"/>
              <a:ea typeface="Arial"/>
              <a:cs typeface="Arial"/>
              <a:sym typeface="Arial"/>
            </a:endParaRPr>
          </a:p>
        </p:txBody>
      </p:sp>
      <p:sp>
        <p:nvSpPr>
          <p:cNvPr id="687" name="Google Shape;687;p104"/>
          <p:cNvSpPr txBox="1"/>
          <p:nvPr/>
        </p:nvSpPr>
        <p:spPr>
          <a:xfrm>
            <a:off x="1437465" y="2124541"/>
            <a:ext cx="7372697" cy="1384995"/>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As a group, you will have </a:t>
            </a:r>
            <a:r>
              <a:rPr b="1" i="0" lang="en" sz="1400" u="none" cap="none" strike="noStrike">
                <a:solidFill>
                  <a:schemeClr val="lt1"/>
                </a:solidFill>
                <a:latin typeface="Tahoma"/>
                <a:ea typeface="Tahoma"/>
                <a:cs typeface="Tahoma"/>
                <a:sym typeface="Tahoma"/>
              </a:rPr>
              <a:t>30 minutes </a:t>
            </a:r>
            <a:r>
              <a:rPr b="0" i="0" lang="en" sz="1400" u="none" cap="none" strike="noStrike">
                <a:solidFill>
                  <a:schemeClr val="lt1"/>
                </a:solidFill>
                <a:latin typeface="Tahoma"/>
                <a:ea typeface="Tahoma"/>
                <a:cs typeface="Tahoma"/>
                <a:sym typeface="Tahoma"/>
              </a:rPr>
              <a:t>to further flesh out your Logic Models based on this session. You will find Global Affairs Canada’s Gender Equality Marker (Annex 11b) in your </a:t>
            </a:r>
            <a:r>
              <a:rPr b="1" i="0" lang="en" sz="1400" u="none" cap="none" strike="noStrike">
                <a:solidFill>
                  <a:schemeClr val="lt1"/>
                </a:solidFill>
                <a:latin typeface="Tahoma"/>
                <a:ea typeface="Tahoma"/>
                <a:cs typeface="Tahoma"/>
                <a:sym typeface="Tahoma"/>
              </a:rPr>
              <a:t>Participant Resource Package </a:t>
            </a:r>
            <a:r>
              <a:rPr b="0" i="0" lang="en" sz="1400" u="none" cap="none" strike="noStrike">
                <a:solidFill>
                  <a:schemeClr val="lt1"/>
                </a:solidFill>
                <a:latin typeface="Tahoma"/>
                <a:ea typeface="Tahoma"/>
                <a:cs typeface="Tahoma"/>
                <a:sym typeface="Tahoma"/>
              </a:rPr>
              <a:t>to help further refine your Logic Model.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Tahoma"/>
                <a:ea typeface="Tahoma"/>
                <a:cs typeface="Tahoma"/>
                <a:sym typeface="Tahoma"/>
              </a:rPr>
              <a:t>Could your project be ranked with a high transformative value?  How? If not, what changes could you make?</a:t>
            </a:r>
            <a:endParaRPr b="0" i="0" sz="1400" u="none" cap="none" strike="noStrike">
              <a:solidFill>
                <a:srgbClr val="000000"/>
              </a:solidFill>
              <a:latin typeface="Arial"/>
              <a:ea typeface="Arial"/>
              <a:cs typeface="Arial"/>
              <a:sym typeface="Arial"/>
            </a:endParaRPr>
          </a:p>
        </p:txBody>
      </p:sp>
      <p:grpSp>
        <p:nvGrpSpPr>
          <p:cNvPr id="688" name="Google Shape;688;p104"/>
          <p:cNvGrpSpPr/>
          <p:nvPr/>
        </p:nvGrpSpPr>
        <p:grpSpPr>
          <a:xfrm>
            <a:off x="333037" y="3591209"/>
            <a:ext cx="914400" cy="938684"/>
            <a:chOff x="1549250" y="2434400"/>
            <a:chExt cx="685800" cy="704013"/>
          </a:xfrm>
        </p:grpSpPr>
        <p:sp>
          <p:nvSpPr>
            <p:cNvPr id="689" name="Google Shape;689;p104"/>
            <p:cNvSpPr/>
            <p:nvPr/>
          </p:nvSpPr>
          <p:spPr>
            <a:xfrm>
              <a:off x="1549250" y="24344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3</a:t>
              </a:r>
              <a:endParaRPr b="0" i="0" sz="4800" u="none" cap="none" strike="noStrike">
                <a:solidFill>
                  <a:srgbClr val="FFFFFF"/>
                </a:solidFill>
                <a:latin typeface="Tahoma"/>
                <a:ea typeface="Tahoma"/>
                <a:cs typeface="Tahoma"/>
                <a:sym typeface="Tahoma"/>
              </a:endParaRPr>
            </a:p>
          </p:txBody>
        </p:sp>
        <p:sp>
          <p:nvSpPr>
            <p:cNvPr id="690" name="Google Shape;690;p104"/>
            <p:cNvSpPr txBox="1"/>
            <p:nvPr/>
          </p:nvSpPr>
          <p:spPr>
            <a:xfrm rot="-5400000">
              <a:off x="1373000" y="261956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sp>
        <p:nvSpPr>
          <p:cNvPr id="691" name="Google Shape;691;p104"/>
          <p:cNvSpPr txBox="1"/>
          <p:nvPr/>
        </p:nvSpPr>
        <p:spPr>
          <a:xfrm>
            <a:off x="1437465" y="3837071"/>
            <a:ext cx="7372697" cy="52322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ahoma"/>
                <a:ea typeface="Tahoma"/>
                <a:cs typeface="Tahoma"/>
                <a:sym typeface="Tahoma"/>
              </a:rPr>
              <a:t>You will find all the related Mural Links and Google Sheet links in Activity 11.2 of your </a:t>
            </a:r>
            <a:r>
              <a:rPr b="1" i="0" lang="en" sz="1400" u="none" cap="none" strike="noStrike">
                <a:solidFill>
                  <a:schemeClr val="lt1"/>
                </a:solidFill>
                <a:latin typeface="Tahoma"/>
                <a:ea typeface="Tahoma"/>
                <a:cs typeface="Tahoma"/>
                <a:sym typeface="Tahoma"/>
              </a:rPr>
              <a:t>Participant Resource Package</a:t>
            </a:r>
            <a:r>
              <a:rPr b="0" i="0" lang="en" sz="1400" u="none"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graphicFrame>
        <p:nvGraphicFramePr>
          <p:cNvPr id="696" name="Google Shape;696;p105"/>
          <p:cNvGraphicFramePr/>
          <p:nvPr/>
        </p:nvGraphicFramePr>
        <p:xfrm>
          <a:off x="633867" y="1373700"/>
          <a:ext cx="3000000" cy="3000000"/>
        </p:xfrm>
        <a:graphic>
          <a:graphicData uri="http://schemas.openxmlformats.org/drawingml/2006/table">
            <a:tbl>
              <a:tblPr>
                <a:noFill/>
                <a:tableStyleId>{1FB44794-6A28-4F22-9690-DBE4A64D0076}</a:tableStyleId>
              </a:tblPr>
              <a:tblGrid>
                <a:gridCol w="1460250"/>
                <a:gridCol w="6416000"/>
              </a:tblGrid>
              <a:tr h="605725">
                <a:tc>
                  <a:txBody>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333333"/>
                          </a:solidFill>
                          <a:latin typeface="Tahoma"/>
                          <a:ea typeface="Tahoma"/>
                          <a:cs typeface="Tahoma"/>
                          <a:sym typeface="Tahoma"/>
                        </a:rPr>
                        <a:t>Gender Equality Code</a:t>
                      </a:r>
                      <a:endParaRPr sz="24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5CB8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333333"/>
                          </a:solidFill>
                          <a:latin typeface="Tahoma"/>
                          <a:ea typeface="Tahoma"/>
                          <a:cs typeface="Tahoma"/>
                          <a:sym typeface="Tahoma"/>
                        </a:rPr>
                        <a:t>Explanation of GE coding:</a:t>
                      </a:r>
                      <a:endParaRPr sz="24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5CB82"/>
                    </a:solidFill>
                  </a:tcPr>
                </a:tc>
              </a:tr>
              <a:tr h="838675">
                <a:tc>
                  <a:txBody>
                    <a:bodyPr/>
                    <a:lstStyle/>
                    <a:p>
                      <a:pPr indent="0" lvl="0" marL="0" marR="0" rtl="0" algn="r">
                        <a:lnSpc>
                          <a:spcPct val="100000"/>
                        </a:lnSpc>
                        <a:spcBef>
                          <a:spcPts val="0"/>
                        </a:spcBef>
                        <a:spcAft>
                          <a:spcPts val="0"/>
                        </a:spcAft>
                        <a:buClr>
                          <a:srgbClr val="000000"/>
                        </a:buClr>
                        <a:buSzPts val="1400"/>
                        <a:buFont typeface="Arial"/>
                        <a:buNone/>
                      </a:pPr>
                      <a:r>
                        <a:rPr b="1" i="0" lang="en" sz="1400" u="none" cap="none" strike="noStrike">
                          <a:solidFill>
                            <a:srgbClr val="333333"/>
                          </a:solidFill>
                          <a:latin typeface="Tahoma"/>
                          <a:ea typeface="Tahoma"/>
                          <a:cs typeface="Tahoma"/>
                          <a:sym typeface="Tahoma"/>
                        </a:rPr>
                        <a:t>GE-3</a:t>
                      </a:r>
                      <a:endParaRPr sz="24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5CB8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333333"/>
                          </a:solidFill>
                          <a:latin typeface="Tahoma"/>
                          <a:ea typeface="Tahoma"/>
                          <a:cs typeface="Tahoma"/>
                          <a:sym typeface="Tahoma"/>
                        </a:rPr>
                        <a:t>Targeted</a:t>
                      </a:r>
                      <a:r>
                        <a:rPr b="0" i="0" lang="en" sz="1000" u="none" cap="none" strike="noStrike">
                          <a:solidFill>
                            <a:srgbClr val="333333"/>
                          </a:solidFill>
                          <a:latin typeface="Tahoma"/>
                          <a:ea typeface="Tahoma"/>
                          <a:cs typeface="Tahoma"/>
                          <a:sym typeface="Tahoma"/>
                        </a:rPr>
                        <a:t> - Gender equality is the principal objective of the initiative: The initiative was designed specifically to address gender inequalities and would not otherwise be undertaken. All outcomes in the logic model are gender equality outcomes.</a:t>
                      </a:r>
                      <a:endParaRPr sz="14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38675">
                <a:tc>
                  <a:txBody>
                    <a:bodyPr/>
                    <a:lstStyle/>
                    <a:p>
                      <a:pPr indent="0" lvl="0" marL="0" marR="0" rtl="0" algn="r">
                        <a:lnSpc>
                          <a:spcPct val="100000"/>
                        </a:lnSpc>
                        <a:spcBef>
                          <a:spcPts val="0"/>
                        </a:spcBef>
                        <a:spcAft>
                          <a:spcPts val="0"/>
                        </a:spcAft>
                        <a:buClr>
                          <a:srgbClr val="000000"/>
                        </a:buClr>
                        <a:buSzPts val="1400"/>
                        <a:buFont typeface="Arial"/>
                        <a:buNone/>
                      </a:pPr>
                      <a:r>
                        <a:rPr b="1" i="0" lang="en" sz="1400" u="none" cap="none" strike="noStrike">
                          <a:solidFill>
                            <a:srgbClr val="333333"/>
                          </a:solidFill>
                          <a:latin typeface="Tahoma"/>
                          <a:ea typeface="Tahoma"/>
                          <a:cs typeface="Tahoma"/>
                          <a:sym typeface="Tahoma"/>
                        </a:rPr>
                        <a:t>GE-2</a:t>
                      </a:r>
                      <a:endParaRPr sz="24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5CB8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333333"/>
                          </a:solidFill>
                          <a:latin typeface="Tahoma"/>
                          <a:ea typeface="Tahoma"/>
                          <a:cs typeface="Tahoma"/>
                          <a:sym typeface="Tahoma"/>
                        </a:rPr>
                        <a:t>Fully integrated</a:t>
                      </a:r>
                      <a:r>
                        <a:rPr b="0" i="0" lang="en" sz="1000" u="none" cap="none" strike="noStrike">
                          <a:solidFill>
                            <a:srgbClr val="333333"/>
                          </a:solidFill>
                          <a:latin typeface="Tahoma"/>
                          <a:ea typeface="Tahoma"/>
                          <a:cs typeface="Tahoma"/>
                          <a:sym typeface="Tahoma"/>
                        </a:rPr>
                        <a:t> -There is at least one intermediate gender equality outcome which will achieve observable changes in behaviour, practice, or performance that will contribute to gender equality.</a:t>
                      </a:r>
                      <a:endParaRPr sz="14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38675">
                <a:tc>
                  <a:txBody>
                    <a:bodyPr/>
                    <a:lstStyle/>
                    <a:p>
                      <a:pPr indent="0" lvl="0" marL="0" marR="0" rtl="0" algn="r">
                        <a:lnSpc>
                          <a:spcPct val="100000"/>
                        </a:lnSpc>
                        <a:spcBef>
                          <a:spcPts val="0"/>
                        </a:spcBef>
                        <a:spcAft>
                          <a:spcPts val="0"/>
                        </a:spcAft>
                        <a:buClr>
                          <a:srgbClr val="000000"/>
                        </a:buClr>
                        <a:buSzPts val="1400"/>
                        <a:buFont typeface="Arial"/>
                        <a:buNone/>
                      </a:pPr>
                      <a:r>
                        <a:rPr b="1" i="0" lang="en" sz="1400" u="none" cap="none" strike="noStrike">
                          <a:solidFill>
                            <a:srgbClr val="333333"/>
                          </a:solidFill>
                          <a:latin typeface="Tahoma"/>
                          <a:ea typeface="Tahoma"/>
                          <a:cs typeface="Tahoma"/>
                          <a:sym typeface="Tahoma"/>
                        </a:rPr>
                        <a:t>GE-1</a:t>
                      </a:r>
                      <a:endParaRPr sz="24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5CB8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333333"/>
                          </a:solidFill>
                          <a:latin typeface="Tahoma"/>
                          <a:ea typeface="Tahoma"/>
                          <a:cs typeface="Tahoma"/>
                          <a:sym typeface="Tahoma"/>
                        </a:rPr>
                        <a:t>Partially integrated</a:t>
                      </a:r>
                      <a:r>
                        <a:rPr b="0" i="0" lang="en" sz="1000" u="none" cap="none" strike="noStrike">
                          <a:solidFill>
                            <a:srgbClr val="333333"/>
                          </a:solidFill>
                          <a:latin typeface="Tahoma"/>
                          <a:ea typeface="Tahoma"/>
                          <a:cs typeface="Tahoma"/>
                          <a:sym typeface="Tahoma"/>
                        </a:rPr>
                        <a:t> - There is at least one gender equality outcome at the immediate outcome level which will achieve a change in skills, awareness, or knowledge that contributes to gender equality.</a:t>
                      </a:r>
                      <a:endParaRPr sz="14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2750">
                <a:tc>
                  <a:txBody>
                    <a:bodyPr/>
                    <a:lstStyle/>
                    <a:p>
                      <a:pPr indent="0" lvl="0" marL="0" marR="0" rtl="0" algn="r">
                        <a:lnSpc>
                          <a:spcPct val="100000"/>
                        </a:lnSpc>
                        <a:spcBef>
                          <a:spcPts val="0"/>
                        </a:spcBef>
                        <a:spcAft>
                          <a:spcPts val="0"/>
                        </a:spcAft>
                        <a:buClr>
                          <a:srgbClr val="000000"/>
                        </a:buClr>
                        <a:buSzPts val="1400"/>
                        <a:buFont typeface="Arial"/>
                        <a:buNone/>
                      </a:pPr>
                      <a:r>
                        <a:rPr b="1" i="0" lang="en" sz="1400" u="none" cap="none" strike="noStrike">
                          <a:solidFill>
                            <a:srgbClr val="333333"/>
                          </a:solidFill>
                          <a:latin typeface="Tahoma"/>
                          <a:ea typeface="Tahoma"/>
                          <a:cs typeface="Tahoma"/>
                          <a:sym typeface="Tahoma"/>
                        </a:rPr>
                        <a:t>GE-0</a:t>
                      </a:r>
                      <a:endParaRPr sz="24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5CB8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333333"/>
                          </a:solidFill>
                          <a:latin typeface="Tahoma"/>
                          <a:ea typeface="Tahoma"/>
                          <a:cs typeface="Tahoma"/>
                          <a:sym typeface="Tahoma"/>
                        </a:rPr>
                        <a:t>None </a:t>
                      </a:r>
                      <a:r>
                        <a:rPr b="0" i="0" lang="en" sz="1000" u="none" cap="none" strike="noStrike">
                          <a:solidFill>
                            <a:srgbClr val="333333"/>
                          </a:solidFill>
                          <a:latin typeface="Tahoma"/>
                          <a:ea typeface="Tahoma"/>
                          <a:cs typeface="Tahoma"/>
                          <a:sym typeface="Tahoma"/>
                        </a:rPr>
                        <a:t>- There are no gender equality outcomes.</a:t>
                      </a:r>
                      <a:endParaRPr sz="14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697" name="Google Shape;697;p105"/>
          <p:cNvSpPr/>
          <p:nvPr/>
        </p:nvSpPr>
        <p:spPr>
          <a:xfrm>
            <a:off x="0" y="0"/>
            <a:ext cx="9144000" cy="1206000"/>
          </a:xfrm>
          <a:prstGeom prst="rect">
            <a:avLst/>
          </a:prstGeom>
          <a:solidFill>
            <a:srgbClr val="99336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9E0B0F"/>
              </a:highlight>
              <a:latin typeface="Arial"/>
              <a:ea typeface="Arial"/>
              <a:cs typeface="Arial"/>
              <a:sym typeface="Arial"/>
            </a:endParaRPr>
          </a:p>
        </p:txBody>
      </p:sp>
      <p:sp>
        <p:nvSpPr>
          <p:cNvPr id="698" name="Google Shape;698;p105"/>
          <p:cNvSpPr txBox="1"/>
          <p:nvPr/>
        </p:nvSpPr>
        <p:spPr>
          <a:xfrm>
            <a:off x="237750" y="167700"/>
            <a:ext cx="8668500" cy="8706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 sz="2300" u="none" cap="none" strike="noStrike">
                <a:solidFill>
                  <a:srgbClr val="FFFFFF"/>
                </a:solidFill>
                <a:latin typeface="Helvetica Neue"/>
                <a:ea typeface="Helvetica Neue"/>
                <a:cs typeface="Helvetica Neue"/>
                <a:sym typeface="Helvetica Neue"/>
              </a:rPr>
              <a:t>Gender Equality Markers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106"/>
          <p:cNvSpPr/>
          <p:nvPr/>
        </p:nvSpPr>
        <p:spPr>
          <a:xfrm>
            <a:off x="272400" y="298650"/>
            <a:ext cx="8599200" cy="4546200"/>
          </a:xfrm>
          <a:prstGeom prst="rect">
            <a:avLst/>
          </a:prstGeom>
          <a:noFill/>
          <a:ln cap="flat" cmpd="sng" w="2857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106"/>
          <p:cNvSpPr txBox="1"/>
          <p:nvPr/>
        </p:nvSpPr>
        <p:spPr>
          <a:xfrm>
            <a:off x="1213725" y="2035200"/>
            <a:ext cx="222000" cy="8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106"/>
          <p:cNvSpPr txBox="1"/>
          <p:nvPr/>
        </p:nvSpPr>
        <p:spPr>
          <a:xfrm>
            <a:off x="594925" y="170325"/>
            <a:ext cx="4190400" cy="721500"/>
          </a:xfrm>
          <a:prstGeom prst="rect">
            <a:avLst/>
          </a:prstGeom>
          <a:solidFill>
            <a:srgbClr val="3A488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 sz="3600" u="none" cap="none" strike="noStrike">
                <a:solidFill>
                  <a:srgbClr val="FFFFFF"/>
                </a:solidFill>
                <a:latin typeface="Helvetica Neue"/>
                <a:ea typeface="Helvetica Neue"/>
                <a:cs typeface="Helvetica Neue"/>
                <a:sym typeface="Helvetica Neue"/>
              </a:rPr>
              <a:t>Key Takeaways</a:t>
            </a:r>
            <a:endParaRPr b="0" i="0" sz="3600" u="none" cap="none" strike="noStrike">
              <a:solidFill>
                <a:srgbClr val="FFFFFF"/>
              </a:solidFill>
              <a:latin typeface="Helvetica Neue"/>
              <a:ea typeface="Helvetica Neue"/>
              <a:cs typeface="Helvetica Neue"/>
              <a:sym typeface="Helvetica Neue"/>
            </a:endParaRPr>
          </a:p>
        </p:txBody>
      </p:sp>
      <p:cxnSp>
        <p:nvCxnSpPr>
          <p:cNvPr id="706" name="Google Shape;706;p106"/>
          <p:cNvCxnSpPr/>
          <p:nvPr/>
        </p:nvCxnSpPr>
        <p:spPr>
          <a:xfrm>
            <a:off x="1516888" y="2347953"/>
            <a:ext cx="3089400" cy="0"/>
          </a:xfrm>
          <a:prstGeom prst="straightConnector1">
            <a:avLst/>
          </a:prstGeom>
          <a:noFill/>
          <a:ln cap="flat" cmpd="sng" w="9525">
            <a:solidFill>
              <a:srgbClr val="993365"/>
            </a:solidFill>
            <a:prstDash val="solid"/>
            <a:round/>
            <a:headEnd len="sm" w="sm" type="none"/>
            <a:tailEnd len="sm" w="sm" type="none"/>
          </a:ln>
        </p:spPr>
      </p:cxnSp>
      <p:pic>
        <p:nvPicPr>
          <p:cNvPr descr="Circle with left arrow" id="707" name="Google Shape;707;p106"/>
          <p:cNvPicPr preferRelativeResize="0"/>
          <p:nvPr/>
        </p:nvPicPr>
        <p:blipFill rotWithShape="1">
          <a:blip r:embed="rId3">
            <a:alphaModFix/>
          </a:blip>
          <a:srcRect b="0" l="0" r="0" t="0"/>
          <a:stretch/>
        </p:blipFill>
        <p:spPr>
          <a:xfrm rot="10800000">
            <a:off x="627105" y="1463392"/>
            <a:ext cx="755896" cy="755896"/>
          </a:xfrm>
          <a:prstGeom prst="rect">
            <a:avLst/>
          </a:prstGeom>
          <a:noFill/>
          <a:ln>
            <a:noFill/>
          </a:ln>
        </p:spPr>
      </p:pic>
      <p:grpSp>
        <p:nvGrpSpPr>
          <p:cNvPr id="708" name="Google Shape;708;p106"/>
          <p:cNvGrpSpPr/>
          <p:nvPr/>
        </p:nvGrpSpPr>
        <p:grpSpPr>
          <a:xfrm>
            <a:off x="7166781" y="109729"/>
            <a:ext cx="1771785" cy="1478452"/>
            <a:chOff x="2573332" y="600903"/>
            <a:chExt cx="4314062" cy="3713070"/>
          </a:xfrm>
        </p:grpSpPr>
        <p:grpSp>
          <p:nvGrpSpPr>
            <p:cNvPr id="709" name="Google Shape;709;p106"/>
            <p:cNvGrpSpPr/>
            <p:nvPr/>
          </p:nvGrpSpPr>
          <p:grpSpPr>
            <a:xfrm>
              <a:off x="2573332" y="600903"/>
              <a:ext cx="3719824" cy="3713070"/>
              <a:chOff x="2573332" y="677103"/>
              <a:chExt cx="3719824" cy="3713070"/>
            </a:xfrm>
          </p:grpSpPr>
          <p:sp>
            <p:nvSpPr>
              <p:cNvPr id="710" name="Google Shape;710;p106"/>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711" name="Google Shape;711;p106"/>
              <p:cNvSpPr/>
              <p:nvPr/>
            </p:nvSpPr>
            <p:spPr>
              <a:xfrm rot="-6598839">
                <a:off x="2887641" y="2346984"/>
                <a:ext cx="1199287" cy="1199287"/>
              </a:xfrm>
              <a:prstGeom prst="ellipse">
                <a:avLst/>
              </a:prstGeom>
              <a:gradFill>
                <a:gsLst>
                  <a:gs pos="0">
                    <a:srgbClr val="A64D79"/>
                  </a:gs>
                  <a:gs pos="100000">
                    <a:srgbClr val="737373"/>
                  </a:gs>
                </a:gsLst>
                <a:lin ang="5400012" scaled="0"/>
              </a:gra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712" name="Google Shape;712;p106"/>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713" name="Google Shape;713;p106"/>
              <p:cNvSpPr/>
              <p:nvPr/>
            </p:nvSpPr>
            <p:spPr>
              <a:xfrm rot="-6597866">
                <a:off x="2661829" y="2208216"/>
                <a:ext cx="629106" cy="629106"/>
              </a:xfrm>
              <a:prstGeom prst="ellipse">
                <a:avLst/>
              </a:prstGeom>
              <a:solidFill>
                <a:srgbClr val="3D3D3D"/>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714" name="Google Shape;714;p106"/>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grpSp>
        <p:sp>
          <p:nvSpPr>
            <p:cNvPr id="715" name="Google Shape;715;p106"/>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716" name="Google Shape;716;p106"/>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grpSp>
      <p:pic>
        <p:nvPicPr>
          <p:cNvPr descr="Circle with left arrow" id="717" name="Google Shape;717;p106"/>
          <p:cNvPicPr preferRelativeResize="0"/>
          <p:nvPr/>
        </p:nvPicPr>
        <p:blipFill rotWithShape="1">
          <a:blip r:embed="rId3">
            <a:alphaModFix/>
          </a:blip>
          <a:srcRect b="0" l="0" r="0" t="0"/>
          <a:stretch/>
        </p:blipFill>
        <p:spPr>
          <a:xfrm rot="10800000">
            <a:off x="627105" y="2456967"/>
            <a:ext cx="755896" cy="755896"/>
          </a:xfrm>
          <a:prstGeom prst="rect">
            <a:avLst/>
          </a:prstGeom>
          <a:noFill/>
          <a:ln>
            <a:noFill/>
          </a:ln>
        </p:spPr>
      </p:pic>
      <p:sp>
        <p:nvSpPr>
          <p:cNvPr id="718" name="Google Shape;718;p106"/>
          <p:cNvSpPr txBox="1"/>
          <p:nvPr/>
        </p:nvSpPr>
        <p:spPr>
          <a:xfrm>
            <a:off x="1432020" y="1442470"/>
            <a:ext cx="6509370" cy="79774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700" u="none" cap="none" strike="noStrike">
                <a:solidFill>
                  <a:schemeClr val="dk1"/>
                </a:solidFill>
                <a:latin typeface="Tahoma"/>
                <a:ea typeface="Tahoma"/>
                <a:cs typeface="Tahoma"/>
                <a:sym typeface="Tahoma"/>
              </a:rPr>
              <a:t>Achieving change in attitudes, social norms, and behaviours, takes time, skills and investment.</a:t>
            </a:r>
            <a:endParaRPr b="0" i="0" sz="17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106"/>
          <p:cNvSpPr txBox="1"/>
          <p:nvPr/>
        </p:nvSpPr>
        <p:spPr>
          <a:xfrm>
            <a:off x="1432020" y="2456967"/>
            <a:ext cx="6384048" cy="1013654"/>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700" u="none" cap="none" strike="noStrike">
                <a:solidFill>
                  <a:schemeClr val="dk1"/>
                </a:solidFill>
                <a:latin typeface="Tahoma"/>
                <a:ea typeface="Tahoma"/>
                <a:cs typeface="Tahoma"/>
                <a:sym typeface="Tahoma"/>
              </a:rPr>
              <a:t>The risks of poorly implementing gender transformative programming is the potential to cause unintentional harm to women and girls, and reinforce gender discriminatory norms.</a:t>
            </a:r>
            <a:endParaRPr b="0" i="0" sz="1400" u="none" cap="none" strike="noStrike">
              <a:solidFill>
                <a:srgbClr val="000000"/>
              </a:solidFill>
              <a:latin typeface="Tahoma"/>
              <a:ea typeface="Tahoma"/>
              <a:cs typeface="Tahoma"/>
              <a:sym typeface="Tahoma"/>
            </a:endParaRPr>
          </a:p>
        </p:txBody>
      </p:sp>
      <p:sp>
        <p:nvSpPr>
          <p:cNvPr id="720" name="Google Shape;720;p106"/>
          <p:cNvSpPr txBox="1"/>
          <p:nvPr/>
        </p:nvSpPr>
        <p:spPr>
          <a:xfrm>
            <a:off x="1432020" y="3529268"/>
            <a:ext cx="6384047" cy="1013654"/>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700" u="none" cap="none" strike="noStrike">
                <a:solidFill>
                  <a:schemeClr val="dk1"/>
                </a:solidFill>
                <a:latin typeface="Tahoma"/>
                <a:ea typeface="Tahoma"/>
                <a:cs typeface="Tahoma"/>
                <a:sym typeface="Tahoma"/>
              </a:rPr>
              <a:t>Supporting the implementation of gender transformative programming requires a collaborative effort between budget managers, program managers, and technical staff.</a:t>
            </a:r>
            <a:endParaRPr b="0" i="0" sz="1400" u="none" cap="none" strike="noStrike">
              <a:solidFill>
                <a:srgbClr val="000000"/>
              </a:solidFill>
              <a:latin typeface="Tahoma"/>
              <a:ea typeface="Tahoma"/>
              <a:cs typeface="Tahoma"/>
              <a:sym typeface="Tahoma"/>
            </a:endParaRPr>
          </a:p>
        </p:txBody>
      </p:sp>
      <p:pic>
        <p:nvPicPr>
          <p:cNvPr descr="Circle with left arrow" id="721" name="Google Shape;721;p106"/>
          <p:cNvPicPr preferRelativeResize="0"/>
          <p:nvPr/>
        </p:nvPicPr>
        <p:blipFill rotWithShape="1">
          <a:blip r:embed="rId3">
            <a:alphaModFix/>
          </a:blip>
          <a:srcRect b="0" l="0" r="0" t="0"/>
          <a:stretch/>
        </p:blipFill>
        <p:spPr>
          <a:xfrm rot="10800000">
            <a:off x="627105" y="3658147"/>
            <a:ext cx="755896" cy="755896"/>
          </a:xfrm>
          <a:prstGeom prst="rect">
            <a:avLst/>
          </a:prstGeom>
          <a:noFill/>
          <a:ln>
            <a:noFill/>
          </a:ln>
        </p:spPr>
      </p:pic>
      <p:cxnSp>
        <p:nvCxnSpPr>
          <p:cNvPr id="722" name="Google Shape;722;p106"/>
          <p:cNvCxnSpPr/>
          <p:nvPr/>
        </p:nvCxnSpPr>
        <p:spPr>
          <a:xfrm>
            <a:off x="1516888" y="3396998"/>
            <a:ext cx="3089400" cy="0"/>
          </a:xfrm>
          <a:prstGeom prst="straightConnector1">
            <a:avLst/>
          </a:prstGeom>
          <a:noFill/>
          <a:ln cap="flat" cmpd="sng" w="9525">
            <a:solidFill>
              <a:srgbClr val="993365"/>
            </a:solidFill>
            <a:prstDash val="solid"/>
            <a:round/>
            <a:headEnd len="sm" w="sm" type="none"/>
            <a:tailEnd len="sm" w="sm" type="none"/>
          </a:ln>
        </p:spPr>
      </p:cxn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3365"/>
        </a:solidFill>
      </p:bgPr>
    </p:bg>
    <p:spTree>
      <p:nvGrpSpPr>
        <p:cNvPr id="726" name="Shape 726"/>
        <p:cNvGrpSpPr/>
        <p:nvPr/>
      </p:nvGrpSpPr>
      <p:grpSpPr>
        <a:xfrm>
          <a:off x="0" y="0"/>
          <a:ext cx="0" cy="0"/>
          <a:chOff x="0" y="0"/>
          <a:chExt cx="0" cy="0"/>
        </a:xfrm>
      </p:grpSpPr>
      <p:pic>
        <p:nvPicPr>
          <p:cNvPr id="727" name="Google Shape;727;p107"/>
          <p:cNvPicPr preferRelativeResize="0"/>
          <p:nvPr/>
        </p:nvPicPr>
        <p:blipFill rotWithShape="1">
          <a:blip r:embed="rId3">
            <a:alphaModFix amt="10000"/>
          </a:blip>
          <a:srcRect b="0" l="0" r="0" t="0"/>
          <a:stretch/>
        </p:blipFill>
        <p:spPr>
          <a:xfrm>
            <a:off x="4533925" y="318550"/>
            <a:ext cx="4442700" cy="4442700"/>
          </a:xfrm>
          <a:prstGeom prst="rect">
            <a:avLst/>
          </a:prstGeom>
          <a:noFill/>
          <a:ln>
            <a:noFill/>
          </a:ln>
        </p:spPr>
      </p:pic>
      <p:sp>
        <p:nvSpPr>
          <p:cNvPr id="728" name="Google Shape;728;p107"/>
          <p:cNvSpPr txBox="1"/>
          <p:nvPr/>
        </p:nvSpPr>
        <p:spPr>
          <a:xfrm>
            <a:off x="255152" y="1456350"/>
            <a:ext cx="8554798" cy="15885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5200"/>
              <a:buFont typeface="Arial"/>
              <a:buNone/>
            </a:pPr>
            <a:r>
              <a:rPr b="1" i="0" lang="en" sz="5500" u="none" cap="none" strike="noStrike">
                <a:solidFill>
                  <a:schemeClr val="lt1"/>
                </a:solidFill>
                <a:latin typeface="Helvetica Neue"/>
                <a:ea typeface="Helvetica Neue"/>
                <a:cs typeface="Helvetica Neue"/>
                <a:sym typeface="Helvetica Neue"/>
              </a:rPr>
              <a:t>Questions?</a:t>
            </a:r>
            <a:endParaRPr b="0" i="0" sz="1400" u="none" cap="none" strike="noStrike">
              <a:solidFill>
                <a:srgbClr val="000000"/>
              </a:solidFill>
              <a:latin typeface="Arial"/>
              <a:ea typeface="Arial"/>
              <a:cs typeface="Arial"/>
              <a:sym typeface="Arial"/>
            </a:endParaRPr>
          </a:p>
        </p:txBody>
      </p:sp>
      <p:cxnSp>
        <p:nvCxnSpPr>
          <p:cNvPr id="729" name="Google Shape;729;p107"/>
          <p:cNvCxnSpPr/>
          <p:nvPr/>
        </p:nvCxnSpPr>
        <p:spPr>
          <a:xfrm>
            <a:off x="255150" y="2954500"/>
            <a:ext cx="8299500" cy="13500"/>
          </a:xfrm>
          <a:prstGeom prst="straightConnector1">
            <a:avLst/>
          </a:prstGeom>
          <a:noFill/>
          <a:ln cap="flat" cmpd="sng" w="38100">
            <a:solidFill>
              <a:srgbClr val="F9D380"/>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grpSp>
        <p:nvGrpSpPr>
          <p:cNvPr id="96" name="Google Shape;96;p10"/>
          <p:cNvGrpSpPr/>
          <p:nvPr/>
        </p:nvGrpSpPr>
        <p:grpSpPr>
          <a:xfrm>
            <a:off x="1918812" y="80742"/>
            <a:ext cx="5183429" cy="4889878"/>
            <a:chOff x="1959887" y="-71333"/>
            <a:chExt cx="5183429" cy="4889878"/>
          </a:xfrm>
        </p:grpSpPr>
        <p:sp>
          <p:nvSpPr>
            <p:cNvPr id="97" name="Google Shape;97;p10"/>
            <p:cNvSpPr/>
            <p:nvPr/>
          </p:nvSpPr>
          <p:spPr>
            <a:xfrm rot="-3280241">
              <a:off x="3905982" y="1906732"/>
              <a:ext cx="1323418" cy="1320838"/>
            </a:xfrm>
            <a:prstGeom prst="ellipse">
              <a:avLst/>
            </a:prstGeom>
            <a:solidFill>
              <a:srgbClr val="AAAAA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8" name="Google Shape;98;p10"/>
            <p:cNvGrpSpPr/>
            <p:nvPr/>
          </p:nvGrpSpPr>
          <p:grpSpPr>
            <a:xfrm>
              <a:off x="4184863" y="1520198"/>
              <a:ext cx="2958454" cy="3298348"/>
              <a:chOff x="4184863" y="1520198"/>
              <a:chExt cx="2958454" cy="3298348"/>
            </a:xfrm>
          </p:grpSpPr>
          <p:sp>
            <p:nvSpPr>
              <p:cNvPr id="99" name="Google Shape;99;p10"/>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63763E"/>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0"/>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63763E"/>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0"/>
              <p:cNvSpPr txBox="1"/>
              <p:nvPr/>
            </p:nvSpPr>
            <p:spPr>
              <a:xfrm rot="-3779206">
                <a:off x="4733052" y="2863735"/>
                <a:ext cx="1577952" cy="563236"/>
              </a:xfrm>
              <a:prstGeom prst="rect">
                <a:avLst/>
              </a:prstGeom>
              <a:solidFill>
                <a:srgbClr val="6376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Tahoma"/>
                    <a:ea typeface="Tahoma"/>
                    <a:cs typeface="Tahoma"/>
                    <a:sym typeface="Tahoma"/>
                  </a:rPr>
                  <a:t>Implementation</a:t>
                </a:r>
                <a:r>
                  <a:rPr b="0" i="0" lang="en" sz="1300" u="none" cap="none" strike="noStrike">
                    <a:solidFill>
                      <a:srgbClr val="FFFFFF"/>
                    </a:solidFill>
                    <a:latin typeface="Roboto"/>
                    <a:ea typeface="Roboto"/>
                    <a:cs typeface="Roboto"/>
                    <a:sym typeface="Roboto"/>
                  </a:rPr>
                  <a:t> </a:t>
                </a:r>
                <a:endParaRPr b="0" i="0" sz="1300" u="none" cap="none" strike="noStrike">
                  <a:solidFill>
                    <a:srgbClr val="FFFFFF"/>
                  </a:solidFill>
                  <a:latin typeface="Roboto"/>
                  <a:ea typeface="Roboto"/>
                  <a:cs typeface="Roboto"/>
                  <a:sym typeface="Roboto"/>
                </a:endParaRPr>
              </a:p>
            </p:txBody>
          </p:sp>
        </p:grpSp>
        <p:grpSp>
          <p:nvGrpSpPr>
            <p:cNvPr id="102" name="Google Shape;102;p10"/>
            <p:cNvGrpSpPr/>
            <p:nvPr/>
          </p:nvGrpSpPr>
          <p:grpSpPr>
            <a:xfrm>
              <a:off x="2857731" y="-71333"/>
              <a:ext cx="3293577" cy="3222916"/>
              <a:chOff x="2857731" y="-71333"/>
              <a:chExt cx="3293577" cy="3222916"/>
            </a:xfrm>
          </p:grpSpPr>
          <p:sp>
            <p:nvSpPr>
              <p:cNvPr id="103" name="Google Shape;103;p10"/>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511537"/>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0"/>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511537"/>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0"/>
              <p:cNvSpPr txBox="1"/>
              <p:nvPr/>
            </p:nvSpPr>
            <p:spPr>
              <a:xfrm>
                <a:off x="3782825" y="1153125"/>
                <a:ext cx="1578000" cy="563100"/>
              </a:xfrm>
              <a:prstGeom prst="rect">
                <a:avLst/>
              </a:prstGeom>
              <a:solidFill>
                <a:srgbClr val="51153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Tahoma"/>
                    <a:ea typeface="Tahoma"/>
                    <a:cs typeface="Tahoma"/>
                    <a:sym typeface="Tahoma"/>
                  </a:rPr>
                  <a:t>Planning and Design</a:t>
                </a:r>
                <a:endParaRPr b="0" i="0" sz="1300" u="none" cap="none" strike="noStrike">
                  <a:solidFill>
                    <a:srgbClr val="FFFFFF"/>
                  </a:solidFill>
                  <a:latin typeface="Tahoma"/>
                  <a:ea typeface="Tahoma"/>
                  <a:cs typeface="Tahoma"/>
                  <a:sym typeface="Tahoma"/>
                </a:endParaRPr>
              </a:p>
            </p:txBody>
          </p:sp>
        </p:grpSp>
        <p:grpSp>
          <p:nvGrpSpPr>
            <p:cNvPr id="106" name="Google Shape;106;p10"/>
            <p:cNvGrpSpPr/>
            <p:nvPr/>
          </p:nvGrpSpPr>
          <p:grpSpPr>
            <a:xfrm>
              <a:off x="1959887" y="1684671"/>
              <a:ext cx="3424433" cy="3122278"/>
              <a:chOff x="1959887" y="1684671"/>
              <a:chExt cx="3424433" cy="3122278"/>
            </a:xfrm>
          </p:grpSpPr>
          <p:sp>
            <p:nvSpPr>
              <p:cNvPr id="107" name="Google Shape;107;p10"/>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chemeClr val="accent1"/>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0"/>
              <p:cNvSpPr/>
              <p:nvPr/>
            </p:nvSpPr>
            <p:spPr>
              <a:xfrm rot="-3280089">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chemeClr val="accent1"/>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0"/>
              <p:cNvSpPr txBox="1"/>
              <p:nvPr/>
            </p:nvSpPr>
            <p:spPr>
              <a:xfrm flipH="1" rot="3787748">
                <a:off x="2764568" y="2793687"/>
                <a:ext cx="1734364" cy="56322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Tahoma"/>
                    <a:ea typeface="Tahoma"/>
                    <a:cs typeface="Tahoma"/>
                    <a:sym typeface="Tahoma"/>
                  </a:rPr>
                  <a:t>Monitoring, Evaluation and Learning</a:t>
                </a:r>
                <a:endParaRPr b="0" i="0" sz="1300" u="none" cap="none" strike="noStrike">
                  <a:solidFill>
                    <a:srgbClr val="FFFFFF"/>
                  </a:solidFill>
                  <a:latin typeface="Tahoma"/>
                  <a:ea typeface="Tahoma"/>
                  <a:cs typeface="Tahoma"/>
                  <a:sym typeface="Tahoma"/>
                </a:endParaRPr>
              </a:p>
            </p:txBody>
          </p:sp>
        </p:grpSp>
      </p:grpSp>
      <p:sp>
        <p:nvSpPr>
          <p:cNvPr id="110" name="Google Shape;110;p10"/>
          <p:cNvSpPr txBox="1"/>
          <p:nvPr/>
        </p:nvSpPr>
        <p:spPr>
          <a:xfrm>
            <a:off x="6231400" y="246325"/>
            <a:ext cx="2649300" cy="1389300"/>
          </a:xfrm>
          <a:prstGeom prst="rect">
            <a:avLst/>
          </a:prstGeom>
          <a:noFill/>
          <a:ln cap="flat" cmpd="sng" w="19050">
            <a:solidFill>
              <a:srgbClr val="51153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100"/>
              <a:buFont typeface="Arial"/>
              <a:buNone/>
            </a:pPr>
            <a:r>
              <a:rPr b="0" i="0" lang="en" sz="1100" u="none" cap="none" strike="noStrike">
                <a:solidFill>
                  <a:schemeClr val="dk1"/>
                </a:solidFill>
                <a:latin typeface="Tahoma"/>
                <a:ea typeface="Tahoma"/>
                <a:cs typeface="Tahoma"/>
                <a:sym typeface="Tahoma"/>
              </a:rPr>
              <a:t>These sessions will explore problem analysis from a gender perspective, rights-based and instrumentalist approaches, taking an holistic approach, and designing transformative programming with gender equality outcomes.</a:t>
            </a:r>
            <a:endParaRPr b="0" i="0" sz="1400" u="none" cap="none" strike="noStrike">
              <a:solidFill>
                <a:srgbClr val="000000"/>
              </a:solidFill>
              <a:latin typeface="Tahoma"/>
              <a:ea typeface="Tahoma"/>
              <a:cs typeface="Tahoma"/>
              <a:sym typeface="Tahoma"/>
            </a:endParaRPr>
          </a:p>
        </p:txBody>
      </p:sp>
      <p:sp>
        <p:nvSpPr>
          <p:cNvPr id="111" name="Google Shape;111;p10"/>
          <p:cNvSpPr txBox="1"/>
          <p:nvPr/>
        </p:nvSpPr>
        <p:spPr>
          <a:xfrm>
            <a:off x="6335050" y="3424125"/>
            <a:ext cx="2575500" cy="1546500"/>
          </a:xfrm>
          <a:prstGeom prst="rect">
            <a:avLst/>
          </a:prstGeom>
          <a:noFill/>
          <a:ln cap="flat" cmpd="sng" w="19050">
            <a:solidFill>
              <a:srgbClr val="63763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100"/>
              <a:buFont typeface="Arial"/>
              <a:buNone/>
            </a:pPr>
            <a:r>
              <a:rPr b="0" i="0" lang="en" sz="1100" u="none" cap="none" strike="noStrike">
                <a:solidFill>
                  <a:schemeClr val="dk1"/>
                </a:solidFill>
                <a:latin typeface="Tahoma"/>
                <a:ea typeface="Tahoma"/>
                <a:cs typeface="Tahoma"/>
                <a:sym typeface="Tahoma"/>
              </a:rPr>
              <a:t>This session will ask participants to examine different aspects that are key to effective implementation (resources, skills, time) from a gender perspective, exploring the needs, challenges and risks associated with gender transformative programming.</a:t>
            </a:r>
            <a:endParaRPr b="0" i="0" sz="1100" u="none" cap="none" strike="noStrike">
              <a:solidFill>
                <a:schemeClr val="dk1"/>
              </a:solidFill>
              <a:latin typeface="Tahoma"/>
              <a:ea typeface="Tahoma"/>
              <a:cs typeface="Tahoma"/>
              <a:sym typeface="Tahoma"/>
            </a:endParaRPr>
          </a:p>
        </p:txBody>
      </p:sp>
      <p:sp>
        <p:nvSpPr>
          <p:cNvPr id="112" name="Google Shape;112;p10"/>
          <p:cNvSpPr txBox="1"/>
          <p:nvPr/>
        </p:nvSpPr>
        <p:spPr>
          <a:xfrm>
            <a:off x="194550" y="2368225"/>
            <a:ext cx="2196000" cy="23718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100"/>
              <a:buFont typeface="Arial"/>
              <a:buNone/>
            </a:pPr>
            <a:r>
              <a:rPr b="0" i="0" lang="en" sz="1100" u="none" cap="none" strike="noStrike">
                <a:solidFill>
                  <a:schemeClr val="dk1"/>
                </a:solidFill>
                <a:latin typeface="Tahoma"/>
                <a:ea typeface="Tahoma"/>
                <a:cs typeface="Tahoma"/>
                <a:sym typeface="Tahoma"/>
              </a:rPr>
              <a:t>These sessions will introduce participants to the spectrum of gender equality integration into MEAL, from gender sensitive through to feminist MEAL. They will be introduced to the Gender Based Analysis Plus (GBA+), design indicators for GE outcomes, and explore how data can be collected and used for gender transformative programming.</a:t>
            </a:r>
            <a:endParaRPr b="0" i="0" sz="1100" u="none" cap="none" strike="noStrike">
              <a:solidFill>
                <a:schemeClr val="dk1"/>
              </a:solidFill>
              <a:latin typeface="Tahoma"/>
              <a:ea typeface="Tahoma"/>
              <a:cs typeface="Tahoma"/>
              <a:sym typeface="Tahoma"/>
            </a:endParaRPr>
          </a:p>
        </p:txBody>
      </p:sp>
      <p:sp>
        <p:nvSpPr>
          <p:cNvPr id="113" name="Google Shape;113;p10"/>
          <p:cNvSpPr/>
          <p:nvPr/>
        </p:nvSpPr>
        <p:spPr>
          <a:xfrm>
            <a:off x="5180500" y="555050"/>
            <a:ext cx="754800" cy="340500"/>
          </a:xfrm>
          <a:prstGeom prst="bentArrow">
            <a:avLst>
              <a:gd fmla="val 25000" name="adj1"/>
              <a:gd fmla="val 25000" name="adj2"/>
              <a:gd fmla="val 25000" name="adj3"/>
              <a:gd fmla="val 43750" name="adj4"/>
            </a:avLst>
          </a:prstGeom>
          <a:gradFill>
            <a:gsLst>
              <a:gs pos="0">
                <a:srgbClr val="741B47"/>
              </a:gs>
              <a:gs pos="69000">
                <a:srgbClr val="74475D"/>
              </a:gs>
              <a:gs pos="100000">
                <a:srgbClr val="737373"/>
              </a:gs>
            </a:gsLst>
            <a:path path="circle">
              <a:fillToRect b="100%" l="100%"/>
            </a:path>
            <a:tileRect r="-100%" t="-10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0"/>
          <p:cNvSpPr/>
          <p:nvPr/>
        </p:nvSpPr>
        <p:spPr>
          <a:xfrm rot="5400000">
            <a:off x="6287600" y="2735250"/>
            <a:ext cx="754800" cy="340500"/>
          </a:xfrm>
          <a:prstGeom prst="bentArrow">
            <a:avLst>
              <a:gd fmla="val 25000" name="adj1"/>
              <a:gd fmla="val 25000" name="adj2"/>
              <a:gd fmla="val 25000" name="adj3"/>
              <a:gd fmla="val 43750" name="adj4"/>
            </a:avLst>
          </a:prstGeom>
          <a:gradFill>
            <a:gsLst>
              <a:gs pos="0">
                <a:srgbClr val="63763E"/>
              </a:gs>
              <a:gs pos="100000">
                <a:srgbClr val="616D7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0"/>
          <p:cNvSpPr/>
          <p:nvPr/>
        </p:nvSpPr>
        <p:spPr>
          <a:xfrm rot="10800000">
            <a:off x="2436200" y="4101375"/>
            <a:ext cx="754800" cy="340500"/>
          </a:xfrm>
          <a:prstGeom prst="bentArrow">
            <a:avLst>
              <a:gd fmla="val 25000" name="adj1"/>
              <a:gd fmla="val 25000" name="adj2"/>
              <a:gd fmla="val 25000" name="adj3"/>
              <a:gd fmla="val 43750" name="adj4"/>
            </a:avLst>
          </a:prstGeom>
          <a:gradFill>
            <a:gsLst>
              <a:gs pos="0">
                <a:srgbClr val="FFC982"/>
              </a:gs>
              <a:gs pos="100000">
                <a:srgbClr val="F58F09"/>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0"/>
          <p:cNvSpPr txBox="1"/>
          <p:nvPr>
            <p:ph type="title"/>
          </p:nvPr>
        </p:nvSpPr>
        <p:spPr>
          <a:xfrm>
            <a:off x="-86500" y="246325"/>
            <a:ext cx="3277500" cy="572700"/>
          </a:xfrm>
          <a:prstGeom prst="rect">
            <a:avLst/>
          </a:prstGeom>
          <a:solidFill>
            <a:srgbClr val="3A4888"/>
          </a:solidFill>
          <a:ln cap="flat" cmpd="sng" w="9525">
            <a:solidFill>
              <a:srgbClr val="FFFFFF"/>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sz="3400">
                <a:solidFill>
                  <a:schemeClr val="lt1"/>
                </a:solidFill>
                <a:latin typeface="Roboto"/>
                <a:ea typeface="Roboto"/>
                <a:cs typeface="Roboto"/>
                <a:sym typeface="Roboto"/>
              </a:rPr>
              <a:t>Project Cycle</a:t>
            </a:r>
            <a:endParaRPr sz="3400">
              <a:solidFill>
                <a:schemeClr val="lt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1"/>
          <p:cNvSpPr/>
          <p:nvPr/>
        </p:nvSpPr>
        <p:spPr>
          <a:xfrm>
            <a:off x="-394225" y="3262125"/>
            <a:ext cx="2283900" cy="2346600"/>
          </a:xfrm>
          <a:prstGeom prst="ellipse">
            <a:avLst/>
          </a:prstGeom>
          <a:gradFill>
            <a:gsLst>
              <a:gs pos="0">
                <a:srgbClr val="F9D380"/>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1"/>
          <p:cNvSpPr/>
          <p:nvPr/>
        </p:nvSpPr>
        <p:spPr>
          <a:xfrm>
            <a:off x="7023700" y="-515325"/>
            <a:ext cx="2283900" cy="2346600"/>
          </a:xfrm>
          <a:prstGeom prst="ellipse">
            <a:avLst/>
          </a:prstGeom>
          <a:gradFill>
            <a:gsLst>
              <a:gs pos="0">
                <a:srgbClr val="272324"/>
              </a:gs>
              <a:gs pos="100000">
                <a:srgbClr val="737373"/>
              </a:gs>
            </a:gsLst>
            <a:lin ang="5400012" scaled="0"/>
          </a:gra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1"/>
          <p:cNvSpPr/>
          <p:nvPr/>
        </p:nvSpPr>
        <p:spPr>
          <a:xfrm>
            <a:off x="379500" y="336750"/>
            <a:ext cx="8385000" cy="4470000"/>
          </a:xfrm>
          <a:prstGeom prst="rect">
            <a:avLst/>
          </a:prstGeom>
          <a:noFill/>
          <a:ln cap="flat" cmpd="sng" w="19050">
            <a:solidFill>
              <a:srgbClr val="4C11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1"/>
          <p:cNvSpPr txBox="1"/>
          <p:nvPr>
            <p:ph type="title"/>
          </p:nvPr>
        </p:nvSpPr>
        <p:spPr>
          <a:xfrm>
            <a:off x="311700" y="19984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rgbClr val="993365"/>
                </a:solidFill>
                <a:latin typeface="Helvetica Neue"/>
                <a:ea typeface="Helvetica Neue"/>
                <a:cs typeface="Helvetica Neue"/>
                <a:sym typeface="Helvetica Neue"/>
              </a:rPr>
              <a:t>Session 7: </a:t>
            </a:r>
            <a:endParaRPr/>
          </a:p>
          <a:p>
            <a:pPr indent="0" lvl="0" marL="0" rtl="0" algn="ctr">
              <a:lnSpc>
                <a:spcPct val="100000"/>
              </a:lnSpc>
              <a:spcBef>
                <a:spcPts val="0"/>
              </a:spcBef>
              <a:spcAft>
                <a:spcPts val="0"/>
              </a:spcAft>
              <a:buSzPts val="3600"/>
              <a:buNone/>
            </a:pPr>
            <a:r>
              <a:t/>
            </a:r>
            <a:endParaRPr b="1">
              <a:solidFill>
                <a:srgbClr val="FFFFFF"/>
              </a:solidFill>
              <a:highlight>
                <a:srgbClr val="4C1130"/>
              </a:highlight>
              <a:latin typeface="Open Sans"/>
              <a:ea typeface="Open Sans"/>
              <a:cs typeface="Open Sans"/>
              <a:sym typeface="Open Sans"/>
            </a:endParaRPr>
          </a:p>
        </p:txBody>
      </p:sp>
      <p:sp>
        <p:nvSpPr>
          <p:cNvPr id="125" name="Google Shape;125;p11"/>
          <p:cNvSpPr txBox="1"/>
          <p:nvPr/>
        </p:nvSpPr>
        <p:spPr>
          <a:xfrm>
            <a:off x="662550" y="2467450"/>
            <a:ext cx="7818900" cy="547800"/>
          </a:xfrm>
          <a:prstGeom prst="rect">
            <a:avLst/>
          </a:prstGeom>
          <a:solidFill>
            <a:srgbClr val="9933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0" i="0" lang="en" sz="2900" u="none" cap="none" strike="noStrike">
                <a:solidFill>
                  <a:schemeClr val="lt1"/>
                </a:solidFill>
                <a:latin typeface="Helvetica Neue"/>
                <a:ea typeface="Helvetica Neue"/>
                <a:cs typeface="Helvetica Neue"/>
                <a:sym typeface="Helvetica Neue"/>
              </a:rPr>
              <a:t>Problem Analysis from a Gender Perspective</a:t>
            </a:r>
            <a:endParaRPr b="0" i="0" sz="7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2"/>
          <p:cNvSpPr/>
          <p:nvPr/>
        </p:nvSpPr>
        <p:spPr>
          <a:xfrm>
            <a:off x="0" y="0"/>
            <a:ext cx="3063300" cy="5139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9E0B0F"/>
              </a:highlight>
              <a:latin typeface="Arial"/>
              <a:ea typeface="Arial"/>
              <a:cs typeface="Arial"/>
              <a:sym typeface="Arial"/>
            </a:endParaRPr>
          </a:p>
        </p:txBody>
      </p:sp>
      <p:pic>
        <p:nvPicPr>
          <p:cNvPr id="131" name="Google Shape;131;p82"/>
          <p:cNvPicPr preferRelativeResize="0"/>
          <p:nvPr/>
        </p:nvPicPr>
        <p:blipFill rotWithShape="1">
          <a:blip r:embed="rId3">
            <a:alphaModFix/>
          </a:blip>
          <a:srcRect b="0" l="0" r="0" t="0"/>
          <a:stretch/>
        </p:blipFill>
        <p:spPr>
          <a:xfrm>
            <a:off x="1877440" y="2493930"/>
            <a:ext cx="994311" cy="994313"/>
          </a:xfrm>
          <a:prstGeom prst="rect">
            <a:avLst/>
          </a:prstGeom>
          <a:noFill/>
          <a:ln>
            <a:noFill/>
          </a:ln>
        </p:spPr>
      </p:pic>
      <p:sp>
        <p:nvSpPr>
          <p:cNvPr id="132" name="Google Shape;132;p82"/>
          <p:cNvSpPr txBox="1"/>
          <p:nvPr>
            <p:ph type="title"/>
          </p:nvPr>
        </p:nvSpPr>
        <p:spPr>
          <a:xfrm>
            <a:off x="389426" y="346015"/>
            <a:ext cx="5691276" cy="994313"/>
          </a:xfrm>
          <a:prstGeom prst="rect">
            <a:avLst/>
          </a:prstGeom>
          <a:noFill/>
          <a:ln cap="flat" cmpd="sng" w="28575">
            <a:solidFill>
              <a:srgbClr val="B5CB8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4000">
                <a:solidFill>
                  <a:schemeClr val="lt1"/>
                </a:solidFill>
                <a:latin typeface="Helvetica Neue"/>
                <a:ea typeface="Helvetica Neue"/>
                <a:cs typeface="Helvetica Neue"/>
                <a:sym typeface="Helvetica Neue"/>
              </a:rPr>
              <a:t>Learning</a:t>
            </a:r>
            <a:r>
              <a:rPr lang="en" sz="4000">
                <a:solidFill>
                  <a:srgbClr val="272324"/>
                </a:solidFill>
                <a:latin typeface="Helvetica Neue"/>
                <a:ea typeface="Helvetica Neue"/>
                <a:cs typeface="Helvetica Neue"/>
                <a:sym typeface="Helvetica Neue"/>
              </a:rPr>
              <a:t> </a:t>
            </a:r>
            <a:r>
              <a:rPr lang="en" sz="4000">
                <a:solidFill>
                  <a:srgbClr val="63763E"/>
                </a:solidFill>
                <a:latin typeface="Helvetica Neue"/>
                <a:ea typeface="Helvetica Neue"/>
                <a:cs typeface="Helvetica Neue"/>
                <a:sym typeface="Helvetica Neue"/>
              </a:rPr>
              <a:t>Objectives</a:t>
            </a:r>
            <a:endParaRPr/>
          </a:p>
        </p:txBody>
      </p:sp>
      <p:sp>
        <p:nvSpPr>
          <p:cNvPr id="133" name="Google Shape;133;p82"/>
          <p:cNvSpPr txBox="1"/>
          <p:nvPr/>
        </p:nvSpPr>
        <p:spPr>
          <a:xfrm>
            <a:off x="3339916" y="2493930"/>
            <a:ext cx="4959693" cy="11088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Roboto"/>
                <a:ea typeface="Roboto"/>
                <a:cs typeface="Roboto"/>
                <a:sym typeface="Roboto"/>
              </a:rPr>
              <a:t>To become comfortable with the application of a gender lens, and the identification of ‘root causes’.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3"/>
          <p:cNvSpPr/>
          <p:nvPr/>
        </p:nvSpPr>
        <p:spPr>
          <a:xfrm>
            <a:off x="6947500" y="-515325"/>
            <a:ext cx="2283900" cy="23466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83"/>
          <p:cNvSpPr txBox="1"/>
          <p:nvPr>
            <p:ph type="title"/>
          </p:nvPr>
        </p:nvSpPr>
        <p:spPr>
          <a:xfrm>
            <a:off x="6082875" y="445025"/>
            <a:ext cx="2699400" cy="572700"/>
          </a:xfrm>
          <a:prstGeom prst="rect">
            <a:avLst/>
          </a:prstGeom>
          <a:noFill/>
          <a:ln cap="flat" cmpd="sng" w="19050">
            <a:solidFill>
              <a:srgbClr val="993365"/>
            </a:solidFill>
            <a:prstDash val="solid"/>
            <a:round/>
            <a:headEnd len="sm" w="sm" type="none"/>
            <a:tailEnd len="sm" w="sm" type="none"/>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lang="en" sz="3000">
                <a:solidFill>
                  <a:srgbClr val="3A4888"/>
                </a:solidFill>
                <a:latin typeface="Proxima Nova"/>
                <a:ea typeface="Proxima Nova"/>
                <a:cs typeface="Proxima Nova"/>
                <a:sym typeface="Proxima Nova"/>
              </a:rPr>
              <a:t>Key</a:t>
            </a:r>
            <a:r>
              <a:rPr lang="en" sz="3000">
                <a:latin typeface="Proxima Nova"/>
                <a:ea typeface="Proxima Nova"/>
                <a:cs typeface="Proxima Nova"/>
                <a:sym typeface="Proxima Nova"/>
              </a:rPr>
              <a:t> </a:t>
            </a:r>
            <a:r>
              <a:rPr lang="en" sz="3000">
                <a:solidFill>
                  <a:srgbClr val="FFFFFF"/>
                </a:solidFill>
                <a:latin typeface="Proxima Nova"/>
                <a:ea typeface="Proxima Nova"/>
                <a:cs typeface="Proxima Nova"/>
                <a:sym typeface="Proxima Nova"/>
              </a:rPr>
              <a:t>Messages</a:t>
            </a:r>
            <a:endParaRPr sz="3000">
              <a:solidFill>
                <a:srgbClr val="FFFFFF"/>
              </a:solidFill>
              <a:latin typeface="Proxima Nova"/>
              <a:ea typeface="Proxima Nova"/>
              <a:cs typeface="Proxima Nova"/>
              <a:sym typeface="Proxima Nova"/>
            </a:endParaRPr>
          </a:p>
        </p:txBody>
      </p:sp>
      <p:cxnSp>
        <p:nvCxnSpPr>
          <p:cNvPr id="140" name="Google Shape;140;p83"/>
          <p:cNvCxnSpPr/>
          <p:nvPr/>
        </p:nvCxnSpPr>
        <p:spPr>
          <a:xfrm flipH="1" rot="10800000">
            <a:off x="0" y="772250"/>
            <a:ext cx="6044100" cy="6900"/>
          </a:xfrm>
          <a:prstGeom prst="straightConnector1">
            <a:avLst/>
          </a:prstGeom>
          <a:noFill/>
          <a:ln cap="flat" cmpd="sng" w="38100">
            <a:solidFill>
              <a:srgbClr val="993365"/>
            </a:solidFill>
            <a:prstDash val="solid"/>
            <a:round/>
            <a:headEnd len="sm" w="sm" type="none"/>
            <a:tailEnd len="sm" w="sm" type="none"/>
          </a:ln>
        </p:spPr>
      </p:cxnSp>
      <p:pic>
        <p:nvPicPr>
          <p:cNvPr descr="Badge Tick1" id="141" name="Google Shape;141;p83"/>
          <p:cNvPicPr preferRelativeResize="0"/>
          <p:nvPr/>
        </p:nvPicPr>
        <p:blipFill rotWithShape="1">
          <a:blip r:embed="rId3">
            <a:alphaModFix/>
          </a:blip>
          <a:srcRect b="0" l="0" r="0" t="0"/>
          <a:stretch/>
        </p:blipFill>
        <p:spPr>
          <a:xfrm>
            <a:off x="430683" y="1808071"/>
            <a:ext cx="763679" cy="763679"/>
          </a:xfrm>
          <a:prstGeom prst="rect">
            <a:avLst/>
          </a:prstGeom>
          <a:noFill/>
          <a:ln>
            <a:noFill/>
          </a:ln>
        </p:spPr>
      </p:pic>
      <p:pic>
        <p:nvPicPr>
          <p:cNvPr descr="Badge Tick1" id="142" name="Google Shape;142;p83"/>
          <p:cNvPicPr preferRelativeResize="0"/>
          <p:nvPr/>
        </p:nvPicPr>
        <p:blipFill rotWithShape="1">
          <a:blip r:embed="rId3">
            <a:alphaModFix/>
          </a:blip>
          <a:srcRect b="0" l="0" r="0" t="0"/>
          <a:stretch/>
        </p:blipFill>
        <p:spPr>
          <a:xfrm>
            <a:off x="430682" y="3065964"/>
            <a:ext cx="763679" cy="763679"/>
          </a:xfrm>
          <a:prstGeom prst="rect">
            <a:avLst/>
          </a:prstGeom>
          <a:noFill/>
          <a:ln>
            <a:noFill/>
          </a:ln>
        </p:spPr>
      </p:pic>
      <p:graphicFrame>
        <p:nvGraphicFramePr>
          <p:cNvPr id="143" name="Google Shape;143;p83"/>
          <p:cNvGraphicFramePr/>
          <p:nvPr/>
        </p:nvGraphicFramePr>
        <p:xfrm>
          <a:off x="451430" y="1704195"/>
          <a:ext cx="3000000" cy="3000000"/>
        </p:xfrm>
        <a:graphic>
          <a:graphicData uri="http://schemas.openxmlformats.org/drawingml/2006/table">
            <a:tbl>
              <a:tblPr>
                <a:noFill/>
                <a:tableStyleId>{23D12E3D-5F4F-45B3-B723-6F3C3F4F0884}</a:tableStyleId>
              </a:tblPr>
              <a:tblGrid>
                <a:gridCol w="748000"/>
                <a:gridCol w="6491000"/>
              </a:tblGrid>
              <a:tr h="381000">
                <a:tc>
                  <a:txBody>
                    <a:bodyPr/>
                    <a:lstStyle/>
                    <a:p>
                      <a:pPr indent="0" lvl="0" marL="0" marR="0" rtl="0" algn="l">
                        <a:lnSpc>
                          <a:spcPct val="100000"/>
                        </a:lnSpc>
                        <a:spcBef>
                          <a:spcPts val="0"/>
                        </a:spcBef>
                        <a:spcAft>
                          <a:spcPts val="0"/>
                        </a:spcAft>
                        <a:buClr>
                          <a:schemeClr val="dk1"/>
                        </a:buClr>
                        <a:buSzPts val="1100"/>
                        <a:buFont typeface="Arial"/>
                        <a:buNone/>
                      </a:pPr>
                      <a:r>
                        <a:t/>
                      </a:r>
                      <a:endParaRPr sz="1400" u="none" cap="none" strike="noStrike">
                        <a:latin typeface="Tahoma"/>
                        <a:ea typeface="Tahoma"/>
                        <a:cs typeface="Tahoma"/>
                        <a:sym typeface="Tahom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8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latin typeface="Tahoma"/>
                          <a:ea typeface="Tahoma"/>
                          <a:cs typeface="Tahoma"/>
                          <a:sym typeface="Tahoma"/>
                        </a:rPr>
                        <a:t>In order to design gender transformative programming, we need to have a deep understanding of the gendered nature of the problem, right down to the root causes.</a:t>
                      </a:r>
                      <a:endParaRPr sz="14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400" u="none" cap="none" strike="noStrike">
                        <a:solidFill>
                          <a:schemeClr val="dk1"/>
                        </a:solidFill>
                        <a:latin typeface="Tahoma"/>
                        <a:ea typeface="Tahoma"/>
                        <a:cs typeface="Tahoma"/>
                        <a:sym typeface="Tahom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chemeClr val="dk1"/>
                        </a:buClr>
                        <a:buSzPts val="1100"/>
                        <a:buFont typeface="Arial"/>
                        <a:buNone/>
                      </a:pPr>
                      <a:r>
                        <a:t/>
                      </a:r>
                      <a:endParaRPr sz="1400" u="none" cap="none" strike="noStrike">
                        <a:latin typeface="Tahoma"/>
                        <a:ea typeface="Tahoma"/>
                        <a:cs typeface="Tahoma"/>
                        <a:sym typeface="Tahom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8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400" u="none" cap="none" strike="noStrike">
                          <a:solidFill>
                            <a:schemeClr val="dk1"/>
                          </a:solidFill>
                          <a:latin typeface="Tahoma"/>
                          <a:ea typeface="Tahoma"/>
                          <a:cs typeface="Tahoma"/>
                          <a:sym typeface="Tahoma"/>
                        </a:rPr>
                        <a:t>Revising our conceptual understanding of gender inequality can help us to explore these root causes.</a:t>
                      </a:r>
                      <a:endParaRPr sz="14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400" u="none" cap="none" strike="noStrike">
                        <a:solidFill>
                          <a:schemeClr val="dk1"/>
                        </a:solidFill>
                        <a:latin typeface="Tahoma"/>
                        <a:ea typeface="Tahoma"/>
                        <a:cs typeface="Tahoma"/>
                        <a:sym typeface="Tahom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dc:creator>
</cp:coreProperties>
</file>