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y="5143500" cx="9144000"/>
  <p:notesSz cx="6858000" cy="9144000"/>
  <p:embeddedFontLst>
    <p:embeddedFont>
      <p:font typeface="Roboto"/>
      <p:regular r:id="rId55"/>
      <p:bold r:id="rId56"/>
      <p:italic r:id="rId57"/>
      <p:boldItalic r:id="rId58"/>
    </p:embeddedFont>
    <p:embeddedFont>
      <p:font typeface="Proxima Nova"/>
      <p:regular r:id="rId59"/>
      <p:bold r:id="rId60"/>
      <p:italic r:id="rId61"/>
      <p:boldItalic r:id="rId62"/>
    </p:embeddedFont>
    <p:embeddedFont>
      <p:font typeface="Tahoma"/>
      <p:regular r:id="rId63"/>
      <p:bold r:id="rId64"/>
    </p:embeddedFont>
    <p:embeddedFont>
      <p:font typeface="Quattrocento Sans"/>
      <p:regular r:id="rId65"/>
      <p:bold r:id="rId66"/>
      <p:italic r:id="rId67"/>
      <p:boldItalic r:id="rId68"/>
    </p:embeddedFont>
    <p:embeddedFont>
      <p:font typeface="Helvetica Neue"/>
      <p:regular r:id="rId69"/>
      <p:bold r:id="rId70"/>
      <p:italic r:id="rId71"/>
      <p:boldItalic r:id="rId72"/>
    </p:embeddedFont>
    <p:embeddedFont>
      <p:font typeface="Open Sans"/>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77" roundtripDataSignature="AMtx7miur8lyabK0DJ7u9O5FQ+Y23M0p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DA607E4-C62C-4FCE-975F-71A4F7BDF28B}">
  <a:tblStyle styleId="{7DA607E4-C62C-4FCE-975F-71A4F7BDF28B}"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4C9E060F-6FC6-4BF1-9F56-95D3371A7E10}"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OpenSans-regular.fntdata"/><Relationship Id="rId72" Type="http://schemas.openxmlformats.org/officeDocument/2006/relationships/font" Target="fonts/HelveticaNeue-boldItalic.fntdata"/><Relationship Id="rId31" Type="http://schemas.openxmlformats.org/officeDocument/2006/relationships/slide" Target="slides/slide24.xml"/><Relationship Id="rId75" Type="http://schemas.openxmlformats.org/officeDocument/2006/relationships/font" Target="fonts/OpenSans-italic.fntdata"/><Relationship Id="rId30" Type="http://schemas.openxmlformats.org/officeDocument/2006/relationships/slide" Target="slides/slide23.xml"/><Relationship Id="rId74" Type="http://schemas.openxmlformats.org/officeDocument/2006/relationships/font" Target="fonts/OpenSans-bold.fntdata"/><Relationship Id="rId33" Type="http://schemas.openxmlformats.org/officeDocument/2006/relationships/slide" Target="slides/slide26.xml"/><Relationship Id="rId77" Type="http://customschemas.google.com/relationships/presentationmetadata" Target="metadata"/><Relationship Id="rId32" Type="http://schemas.openxmlformats.org/officeDocument/2006/relationships/slide" Target="slides/slide25.xml"/><Relationship Id="rId76" Type="http://schemas.openxmlformats.org/officeDocument/2006/relationships/font" Target="fonts/OpenSans-boldItalic.fntdata"/><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HelveticaNeue-italic.fntdata"/><Relationship Id="rId70" Type="http://schemas.openxmlformats.org/officeDocument/2006/relationships/font" Target="fonts/HelveticaNeue-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ProximaNova-boldItalic.fntdata"/><Relationship Id="rId61" Type="http://schemas.openxmlformats.org/officeDocument/2006/relationships/font" Target="fonts/ProximaNova-italic.fntdata"/><Relationship Id="rId20" Type="http://schemas.openxmlformats.org/officeDocument/2006/relationships/slide" Target="slides/slide13.xml"/><Relationship Id="rId64" Type="http://schemas.openxmlformats.org/officeDocument/2006/relationships/font" Target="fonts/Tahoma-bold.fntdata"/><Relationship Id="rId63" Type="http://schemas.openxmlformats.org/officeDocument/2006/relationships/font" Target="fonts/Tahoma-regular.fntdata"/><Relationship Id="rId22" Type="http://schemas.openxmlformats.org/officeDocument/2006/relationships/slide" Target="slides/slide15.xml"/><Relationship Id="rId66" Type="http://schemas.openxmlformats.org/officeDocument/2006/relationships/font" Target="fonts/QuattrocentoSans-bold.fntdata"/><Relationship Id="rId21" Type="http://schemas.openxmlformats.org/officeDocument/2006/relationships/slide" Target="slides/slide14.xml"/><Relationship Id="rId65" Type="http://schemas.openxmlformats.org/officeDocument/2006/relationships/font" Target="fonts/QuattrocentoSans-regular.fntdata"/><Relationship Id="rId24" Type="http://schemas.openxmlformats.org/officeDocument/2006/relationships/slide" Target="slides/slide17.xml"/><Relationship Id="rId68" Type="http://schemas.openxmlformats.org/officeDocument/2006/relationships/font" Target="fonts/QuattrocentoSans-boldItalic.fntdata"/><Relationship Id="rId23" Type="http://schemas.openxmlformats.org/officeDocument/2006/relationships/slide" Target="slides/slide16.xml"/><Relationship Id="rId67" Type="http://schemas.openxmlformats.org/officeDocument/2006/relationships/font" Target="fonts/QuattrocentoSans-italic.fntdata"/><Relationship Id="rId60" Type="http://schemas.openxmlformats.org/officeDocument/2006/relationships/font" Target="fonts/ProximaNova-bold.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HelveticaNeue-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font" Target="fonts/Roboto-regular.fntdata"/><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font" Target="fonts/Roboto-italic.fntdata"/><Relationship Id="rId12" Type="http://schemas.openxmlformats.org/officeDocument/2006/relationships/slide" Target="slides/slide5.xml"/><Relationship Id="rId56" Type="http://schemas.openxmlformats.org/officeDocument/2006/relationships/font" Target="fonts/Roboto-bold.fntdata"/><Relationship Id="rId15" Type="http://schemas.openxmlformats.org/officeDocument/2006/relationships/slide" Target="slides/slide8.xml"/><Relationship Id="rId59" Type="http://schemas.openxmlformats.org/officeDocument/2006/relationships/font" Target="fonts/ProximaNova-regular.fntdata"/><Relationship Id="rId14" Type="http://schemas.openxmlformats.org/officeDocument/2006/relationships/slide" Target="slides/slide7.xml"/><Relationship Id="rId58" Type="http://schemas.openxmlformats.org/officeDocument/2006/relationships/font" Target="fonts/Roboto-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d20b4c9546_0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gd20b4c9546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Gallery view</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d20b4c9546_0_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gd20b4c9546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d20b4c9546_0_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gd20b4c9546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d20b4c9546_0_1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gd20b4c9546_0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d20b4c9546_0_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gd20b4c9546_0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d20b4c9546_0_1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gd20b4c9546_0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d20b4c9546_0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gd20b4c9546_0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d20b4c9546_0_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gd20b4c9546_0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an indicator should be </a:t>
            </a:r>
            <a:r>
              <a:rPr b="1" lang="en">
                <a:solidFill>
                  <a:srgbClr val="C00000"/>
                </a:solidFill>
                <a:latin typeface="Calibri"/>
                <a:ea typeface="Calibri"/>
                <a:cs typeface="Calibri"/>
                <a:sym typeface="Calibri"/>
              </a:rPr>
              <a:t>neutral</a:t>
            </a:r>
            <a:r>
              <a:rPr lang="en">
                <a:solidFill>
                  <a:srgbClr val="C00000"/>
                </a:solidFill>
                <a:latin typeface="Calibri"/>
                <a:ea typeface="Calibri"/>
                <a:cs typeface="Calibri"/>
                <a:sym typeface="Calibri"/>
              </a:rPr>
              <a:t> </a:t>
            </a:r>
            <a:r>
              <a:rPr lang="en">
                <a:solidFill>
                  <a:schemeClr val="dk1"/>
                </a:solidFill>
                <a:latin typeface="Calibri"/>
                <a:ea typeface="Calibri"/>
                <a:cs typeface="Calibri"/>
                <a:sym typeface="Calibri"/>
              </a:rPr>
              <a:t>– meaning that it does not indicate a direction of change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d20b4c9546_0_1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gd20b4c9546_0_1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d20b4c9546_0_1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gd20b4c9546_0_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d20b4c9546_0_1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gd20b4c9546_0_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Participants might come up with three possibilities – if not, introduce the following:</a:t>
            </a: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1. Asking beneficiaries directly about their empowerment, agency, choice.</a:t>
            </a: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2. Using an indicator that </a:t>
            </a:r>
            <a:r>
              <a:rPr i="1" lang="en">
                <a:solidFill>
                  <a:schemeClr val="dk1"/>
                </a:solidFill>
              </a:rPr>
              <a:t>suggests</a:t>
            </a:r>
            <a:r>
              <a:rPr lang="en">
                <a:solidFill>
                  <a:schemeClr val="dk1"/>
                </a:solidFill>
              </a:rPr>
              <a:t> empowerment/agency, sometimes known as a ‘proxy’ indicator</a:t>
            </a: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3. Using a composite indicator or index to measure the multi-dimensional aspects of empowerment and agency.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298450" lvl="0" marL="457200" rtl="0" algn="l">
              <a:lnSpc>
                <a:spcPct val="100000"/>
              </a:lnSpc>
              <a:spcBef>
                <a:spcPts val="0"/>
              </a:spcBef>
              <a:spcAft>
                <a:spcPts val="0"/>
              </a:spcAft>
              <a:buSzPts val="1100"/>
              <a:buFont typeface="Arial"/>
              <a:buAutoNum type="arabicPeriod"/>
            </a:pPr>
            <a:r>
              <a:rPr b="1" i="0" lang="en" sz="1800">
                <a:solidFill>
                  <a:srgbClr val="000000"/>
                </a:solidFill>
                <a:latin typeface="Tahoma"/>
                <a:ea typeface="Tahoma"/>
                <a:cs typeface="Tahoma"/>
                <a:sym typeface="Tahoma"/>
              </a:rPr>
              <a:t>A direct question about empowerment would have participants indicate whether they have experienced empowerment</a:t>
            </a:r>
            <a:r>
              <a:rPr b="0" i="0" lang="en" sz="1800">
                <a:solidFill>
                  <a:srgbClr val="000000"/>
                </a:solidFill>
                <a:latin typeface="Tahoma"/>
                <a:ea typeface="Tahoma"/>
                <a:cs typeface="Tahoma"/>
                <a:sym typeface="Tahoma"/>
              </a:rPr>
              <a:t>. For example: </a:t>
            </a:r>
            <a:r>
              <a:rPr b="0" i="1" lang="en" sz="1800">
                <a:solidFill>
                  <a:srgbClr val="000000"/>
                </a:solidFill>
                <a:latin typeface="Tahoma"/>
                <a:ea typeface="Tahoma"/>
                <a:cs typeface="Tahoma"/>
                <a:sym typeface="Tahoma"/>
              </a:rPr>
              <a:t>‘Do you feel empowered with respect to decisions related to your reproductive health?</a:t>
            </a:r>
            <a:r>
              <a:rPr b="0" i="0" lang="en" sz="1800">
                <a:solidFill>
                  <a:srgbClr val="000000"/>
                </a:solidFill>
                <a:latin typeface="Tahoma"/>
                <a:ea typeface="Tahoma"/>
                <a:cs typeface="Tahoma"/>
                <a:sym typeface="Tahoma"/>
              </a:rPr>
              <a:t>’.  Self-reporting the experience of complex and multi-dimensional  phenomena like empowerment or agency can be problematic for a couple of reasons: it assumes that the respondent has a shared understanding of the meaning of the concept; it assumes that the respondent sees no risk or benefit to responding positively or negatively to a question of their own empowerment or agency; it assumes that their understanding of that concept will have remained the same over a period of time.  </a:t>
            </a:r>
            <a:endParaRPr/>
          </a:p>
          <a:p>
            <a:pPr indent="-298450" lvl="0" marL="457200" rtl="0" algn="l">
              <a:lnSpc>
                <a:spcPct val="100000"/>
              </a:lnSpc>
              <a:spcBef>
                <a:spcPts val="0"/>
              </a:spcBef>
              <a:spcAft>
                <a:spcPts val="0"/>
              </a:spcAft>
              <a:buSzPts val="1100"/>
              <a:buChar char="●"/>
            </a:pPr>
            <a:r>
              <a:rPr b="0" i="0" lang="en" sz="1800">
                <a:solidFill>
                  <a:srgbClr val="000000"/>
                </a:solidFill>
                <a:latin typeface="Tahoma"/>
                <a:ea typeface="Tahoma"/>
                <a:cs typeface="Tahoma"/>
                <a:sym typeface="Tahoma"/>
              </a:rPr>
              <a:t> </a:t>
            </a:r>
            <a:endParaRPr b="0" i="0">
              <a:solidFill>
                <a:srgbClr val="000000"/>
              </a:solidFill>
              <a:latin typeface="Tahoma"/>
              <a:ea typeface="Tahoma"/>
              <a:cs typeface="Tahoma"/>
              <a:sym typeface="Tahoma"/>
            </a:endParaRPr>
          </a:p>
          <a:p>
            <a:pPr indent="-298450" lvl="0" marL="457200" rtl="0" algn="l">
              <a:lnSpc>
                <a:spcPct val="100000"/>
              </a:lnSpc>
              <a:spcBef>
                <a:spcPts val="0"/>
              </a:spcBef>
              <a:spcAft>
                <a:spcPts val="0"/>
              </a:spcAft>
              <a:buSzPts val="1100"/>
              <a:buFont typeface="Arial"/>
              <a:buAutoNum type="arabicPeriod" startAt="2"/>
            </a:pPr>
            <a:r>
              <a:rPr b="1" i="0" lang="en" sz="1800">
                <a:solidFill>
                  <a:srgbClr val="000000"/>
                </a:solidFill>
                <a:latin typeface="Tahoma"/>
                <a:ea typeface="Tahoma"/>
                <a:cs typeface="Tahoma"/>
                <a:sym typeface="Tahoma"/>
              </a:rPr>
              <a:t>A ‘proxy’ indicator is an indicator that is used in place of a direct measurement.  Much like it sounds, it ‘approximates’ or represents a phenomenon or occurrence.</a:t>
            </a:r>
            <a:r>
              <a:rPr b="0" i="0" lang="en" sz="1800">
                <a:solidFill>
                  <a:srgbClr val="000000"/>
                </a:solidFill>
                <a:latin typeface="Tahoma"/>
                <a:ea typeface="Tahoma"/>
                <a:cs typeface="Tahoma"/>
                <a:sym typeface="Tahoma"/>
              </a:rPr>
              <a:t> For example, increased income is often used as a ‘proxy’ for economic empowerment.  The assumption is that increased income suggests that economic empowerment has taken place. However, proxy indicators can be problematic when it comes to elements of control and choice.  In the case of economic empowerment, it is important to understand other elements of agency and empowerment related to the increased income: for example to understand whether she is able to choose how the increased income is spent, whether the increased income was gained through exploitative practices, whether earning the increased income was her choice, and whether it has improved her wellbeing or merely added to her burden of work and vulnerability.  </a:t>
            </a:r>
            <a:endParaRPr/>
          </a:p>
          <a:p>
            <a:pPr indent="-298450" lvl="0" marL="457200" rtl="0" algn="l">
              <a:lnSpc>
                <a:spcPct val="100000"/>
              </a:lnSpc>
              <a:spcBef>
                <a:spcPts val="0"/>
              </a:spcBef>
              <a:spcAft>
                <a:spcPts val="0"/>
              </a:spcAft>
              <a:buSzPts val="1100"/>
              <a:buChar char="●"/>
            </a:pPr>
            <a:r>
              <a:rPr b="0" i="0" lang="en" sz="1800">
                <a:solidFill>
                  <a:srgbClr val="000000"/>
                </a:solidFill>
                <a:latin typeface="Tahoma"/>
                <a:ea typeface="Tahoma"/>
                <a:cs typeface="Tahoma"/>
                <a:sym typeface="Tahoma"/>
              </a:rPr>
              <a:t> </a:t>
            </a:r>
            <a:endParaRPr b="0" i="0">
              <a:solidFill>
                <a:srgbClr val="000000"/>
              </a:solidFill>
              <a:latin typeface="Tahoma"/>
              <a:ea typeface="Tahoma"/>
              <a:cs typeface="Tahoma"/>
              <a:sym typeface="Tahoma"/>
            </a:endParaRPr>
          </a:p>
          <a:p>
            <a:pPr indent="-298450" lvl="0" marL="457200" rtl="0" algn="l">
              <a:lnSpc>
                <a:spcPct val="100000"/>
              </a:lnSpc>
              <a:spcBef>
                <a:spcPts val="0"/>
              </a:spcBef>
              <a:spcAft>
                <a:spcPts val="0"/>
              </a:spcAft>
              <a:buSzPts val="1100"/>
              <a:buFont typeface="Arial"/>
              <a:buAutoNum type="arabicPeriod" startAt="3"/>
            </a:pPr>
            <a:r>
              <a:rPr b="1" i="0" lang="en" sz="1800">
                <a:solidFill>
                  <a:srgbClr val="000000"/>
                </a:solidFill>
                <a:latin typeface="Tahoma"/>
                <a:ea typeface="Tahoma"/>
                <a:cs typeface="Tahoma"/>
                <a:sym typeface="Tahoma"/>
              </a:rPr>
              <a:t>A composite indicator or index aggregates multiple elements to create a single measurement for complex, multi-dimensional phenomena</a:t>
            </a:r>
            <a:r>
              <a:rPr b="0" i="0" lang="en" sz="1800">
                <a:solidFill>
                  <a:srgbClr val="000000"/>
                </a:solidFill>
                <a:latin typeface="Tahoma"/>
                <a:ea typeface="Tahoma"/>
                <a:cs typeface="Tahoma"/>
                <a:sym typeface="Tahoma"/>
              </a:rPr>
              <a:t>. These indicators can be composed of multiple quantitative and qualitative sub-indicators.  For example, a composite index used to measure women’s economic empowerment might include elements that measure their increased income, their decision-making role in household expenditures, and changes in their burden of unpaid household labour and care. The advantages of a composite indicator or index are many: it can be designed in response to specific context, project design and priorities; the sub-indicators or domains can usually be disaggregated and provide a deeper and more insightful understanding of the change (or lack of change) that is occurring; and most importantly, it affords the space to explore these multi-dimensional aspects of agency and empowerment. Disadvantages may include the fact that the development and analysis of composite indicators requires a higher level of technical skill, that the complex nature of its design means that a newly designed composite should be tested before applied, and the design usually involves assigning weights and thresholds, which can embed bias and assumptions into the tool and the calculation of results.  In addition, a composite indicator or index can require a more lengthy tool or data collection process because it reflects multiple dimensions, which have time and budget implications. </a:t>
            </a:r>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d20b4c9546_0_2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gd20b4c9546_0_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Arial"/>
              <a:buChar char="•"/>
            </a:pPr>
            <a:r>
              <a:rPr b="0" i="0" lang="en" sz="1800">
                <a:solidFill>
                  <a:srgbClr val="000000"/>
                </a:solidFill>
                <a:latin typeface="Tahoma"/>
                <a:ea typeface="Tahoma"/>
                <a:cs typeface="Tahoma"/>
                <a:sym typeface="Tahoma"/>
              </a:rPr>
              <a:t>An outcome can have multiple indicators! For example, an outcome related to improved sexual and reproductive health could have an indicator on reduced teenage pregnancy rates, increased household decision making, and reduced incidents of sexual and gender-based violence. </a:t>
            </a:r>
            <a:endParaRPr/>
          </a:p>
          <a:p>
            <a:pPr indent="-298450" lvl="0" marL="457200" rtl="0" algn="l">
              <a:lnSpc>
                <a:spcPct val="100000"/>
              </a:lnSpc>
              <a:spcBef>
                <a:spcPts val="0"/>
              </a:spcBef>
              <a:spcAft>
                <a:spcPts val="0"/>
              </a:spcAft>
              <a:buSzPts val="1100"/>
              <a:buFont typeface="Arial"/>
              <a:buChar char="•"/>
            </a:pPr>
            <a:r>
              <a:rPr b="0" i="0" lang="en" sz="1800">
                <a:solidFill>
                  <a:srgbClr val="000000"/>
                </a:solidFill>
                <a:latin typeface="Tahoma"/>
                <a:ea typeface="Tahoma"/>
                <a:cs typeface="Tahoma"/>
                <a:sym typeface="Tahoma"/>
              </a:rPr>
              <a:t>There are no PERFECT indicators – and this is not an M&amp;E training.  Groups should focus on capturing the gender transformative change they’ve described in their outcome statements. </a:t>
            </a:r>
            <a:endParaRPr/>
          </a:p>
          <a:p>
            <a:pPr indent="0" lvl="0" marL="0" rtl="0" algn="l">
              <a:lnSpc>
                <a:spcPct val="100000"/>
              </a:lnSpc>
              <a:spcBef>
                <a:spcPts val="0"/>
              </a:spcBef>
              <a:spcAft>
                <a:spcPts val="0"/>
              </a:spcAft>
              <a:buSzPts val="1100"/>
              <a:buNone/>
            </a:pPr>
            <a:r>
              <a:t/>
            </a:r>
            <a:endParaRP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d20b4c9546_0_2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gd20b4c9546_0_2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d20b4c9546_0_2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d20b4c9546_0_2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d20b4c9546_0_2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gd20b4c9546_0_2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d20b4c9546_0_2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gd20b4c9546_0_2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d20b4c9546_0_2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gd20b4c9546_0_2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d20b4c9546_0_2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1" name="Google Shape;381;gd20b4c9546_0_2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i="0" lang="en" sz="1100" u="none" cap="none" strike="noStrike">
                <a:solidFill>
                  <a:srgbClr val="000000"/>
                </a:solidFill>
                <a:latin typeface="Roboto"/>
                <a:ea typeface="Roboto"/>
                <a:cs typeface="Roboto"/>
                <a:sym typeface="Roboto"/>
              </a:rPr>
              <a:t>Qualitative and less formal or structure methodologies are often associated with a feminist approach or feminist principles, they are thought to be:</a:t>
            </a:r>
            <a:endParaRPr/>
          </a:p>
          <a:p>
            <a:pPr indent="-304800" lvl="0" marL="457200" marR="0" rtl="0" algn="l">
              <a:lnSpc>
                <a:spcPct val="100000"/>
              </a:lnSpc>
              <a:spcBef>
                <a:spcPts val="0"/>
              </a:spcBef>
              <a:spcAft>
                <a:spcPts val="0"/>
              </a:spcAft>
              <a:buClr>
                <a:srgbClr val="000000"/>
              </a:buClr>
              <a:buSzPts val="1200"/>
              <a:buFont typeface="Roboto"/>
              <a:buChar char="-"/>
            </a:pPr>
            <a:r>
              <a:rPr i="0" lang="en" sz="1100" u="none" cap="none" strike="noStrike">
                <a:solidFill>
                  <a:srgbClr val="000000"/>
                </a:solidFill>
                <a:latin typeface="Roboto"/>
                <a:ea typeface="Roboto"/>
                <a:cs typeface="Roboto"/>
                <a:sym typeface="Roboto"/>
              </a:rPr>
              <a:t>more participatory, </a:t>
            </a:r>
            <a:endParaRPr/>
          </a:p>
          <a:p>
            <a:pPr indent="-304800" lvl="0" marL="457200" marR="0" rtl="0" algn="l">
              <a:lnSpc>
                <a:spcPct val="100000"/>
              </a:lnSpc>
              <a:spcBef>
                <a:spcPts val="0"/>
              </a:spcBef>
              <a:spcAft>
                <a:spcPts val="0"/>
              </a:spcAft>
              <a:buClr>
                <a:srgbClr val="000000"/>
              </a:buClr>
              <a:buSzPts val="1200"/>
              <a:buFont typeface="Roboto"/>
              <a:buChar char="-"/>
            </a:pPr>
            <a:r>
              <a:rPr i="0" lang="en" sz="1100" u="none" cap="none" strike="noStrike">
                <a:solidFill>
                  <a:srgbClr val="000000"/>
                </a:solidFill>
                <a:latin typeface="Roboto"/>
                <a:ea typeface="Roboto"/>
                <a:cs typeface="Roboto"/>
                <a:sym typeface="Roboto"/>
              </a:rPr>
              <a:t>more likely to acknowledge and challenge the power dynamic between data collector and subject, </a:t>
            </a:r>
            <a:endParaRPr/>
          </a:p>
          <a:p>
            <a:pPr indent="-304800" lvl="0" marL="457200" marR="0" rtl="0" algn="l">
              <a:lnSpc>
                <a:spcPct val="100000"/>
              </a:lnSpc>
              <a:spcBef>
                <a:spcPts val="0"/>
              </a:spcBef>
              <a:spcAft>
                <a:spcPts val="0"/>
              </a:spcAft>
              <a:buClr>
                <a:srgbClr val="000000"/>
              </a:buClr>
              <a:buSzPts val="1200"/>
              <a:buFont typeface="Roboto"/>
              <a:buChar char="-"/>
            </a:pPr>
            <a:r>
              <a:rPr i="0" lang="en" sz="1100" u="none" cap="none" strike="noStrike">
                <a:solidFill>
                  <a:srgbClr val="000000"/>
                </a:solidFill>
                <a:latin typeface="Roboto"/>
                <a:ea typeface="Roboto"/>
                <a:cs typeface="Roboto"/>
                <a:sym typeface="Roboto"/>
              </a:rPr>
              <a:t>And more effective at capturing individual and subjective experiences</a:t>
            </a:r>
            <a:endParaRPr/>
          </a:p>
          <a:p>
            <a:pPr indent="0" lvl="0" marL="457200" marR="0" rtl="0" algn="l">
              <a:lnSpc>
                <a:spcPct val="100000"/>
              </a:lnSpc>
              <a:spcBef>
                <a:spcPts val="0"/>
              </a:spcBef>
              <a:spcAft>
                <a:spcPts val="0"/>
              </a:spcAft>
              <a:buClr>
                <a:srgbClr val="000000"/>
              </a:buClr>
              <a:buSzPts val="1200"/>
              <a:buFont typeface="Arial"/>
              <a:buNone/>
            </a:pPr>
            <a:r>
              <a:t/>
            </a:r>
            <a:endParaRPr i="0" sz="11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i="0" lang="en" sz="1100" u="none" cap="none" strike="noStrike">
                <a:solidFill>
                  <a:srgbClr val="000000"/>
                </a:solidFill>
                <a:latin typeface="Roboto"/>
                <a:ea typeface="Roboto"/>
                <a:cs typeface="Roboto"/>
                <a:sym typeface="Roboto"/>
              </a:rPr>
              <a:t>There are also those who feel that the characterization of formal, rigorous methodologies as less ‘feminine’ or feminist is in itself a way of creating false dichotomies</a:t>
            </a:r>
            <a:endParaRPr/>
          </a:p>
          <a:p>
            <a:pPr indent="0" lvl="0" marL="0" marR="0" rtl="0" algn="l">
              <a:lnSpc>
                <a:spcPct val="115000"/>
              </a:lnSpc>
              <a:spcBef>
                <a:spcPts val="1200"/>
              </a:spcBef>
              <a:spcAft>
                <a:spcPts val="1200"/>
              </a:spcAft>
              <a:buClr>
                <a:srgbClr val="000000"/>
              </a:buClr>
              <a:buSzPts val="1200"/>
              <a:buFont typeface="Arial"/>
              <a:buNone/>
            </a:pPr>
            <a:r>
              <a:rPr i="0" lang="en" sz="1100" u="none" cap="none" strike="noStrike">
                <a:solidFill>
                  <a:schemeClr val="dk1"/>
                </a:solidFill>
                <a:latin typeface="Roboto"/>
                <a:ea typeface="Roboto"/>
                <a:cs typeface="Roboto"/>
                <a:sym typeface="Roboto"/>
              </a:rPr>
              <a:t>Best practice tells us the at the </a:t>
            </a:r>
            <a:r>
              <a:rPr b="1" i="0" lang="en" sz="1100" u="none" cap="none" strike="noStrike">
                <a:solidFill>
                  <a:srgbClr val="511537"/>
                </a:solidFill>
                <a:latin typeface="Roboto"/>
                <a:ea typeface="Roboto"/>
                <a:cs typeface="Roboto"/>
                <a:sym typeface="Roboto"/>
              </a:rPr>
              <a:t>strongest MEAL systems will use a mixed-method approach </a:t>
            </a:r>
            <a:r>
              <a:rPr i="0" lang="en" sz="1100" u="none" cap="none" strike="noStrike">
                <a:solidFill>
                  <a:schemeClr val="dk1"/>
                </a:solidFill>
                <a:latin typeface="Roboto"/>
                <a:ea typeface="Roboto"/>
                <a:cs typeface="Roboto"/>
                <a:sym typeface="Roboto"/>
              </a:rPr>
              <a:t>which employs both quantitative and qualitative data to measure changes in state, and use those to </a:t>
            </a:r>
            <a:r>
              <a:rPr b="1" i="0" lang="en" sz="1100" u="none" cap="none" strike="noStrike">
                <a:solidFill>
                  <a:srgbClr val="511537"/>
                </a:solidFill>
                <a:latin typeface="Roboto"/>
                <a:ea typeface="Roboto"/>
                <a:cs typeface="Roboto"/>
                <a:sym typeface="Roboto"/>
              </a:rPr>
              <a:t>triangulate and build a deeper understanding of change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d20b4c9546_0_2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gd20b4c9546_0_2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Gallery view</a:t>
            </a:r>
            <a:endParaRPr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d20b4c9546_0_3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gd20b4c9546_0_3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d20b4c954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gd20b4c954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1" name="Google Shape;441;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p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This slide has animation - the definitions fade in on click</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7" name="Google Shape;467;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Arial"/>
              <a:buChar char="•"/>
            </a:pPr>
            <a:r>
              <a:rPr b="1" i="0" lang="en" sz="1100" u="none" cap="none" strike="noStrike">
                <a:solidFill>
                  <a:srgbClr val="993365"/>
                </a:solidFill>
                <a:latin typeface="Tahoma"/>
                <a:ea typeface="Tahoma"/>
                <a:cs typeface="Tahoma"/>
                <a:sym typeface="Tahoma"/>
              </a:rPr>
              <a:t>Accountability</a:t>
            </a:r>
            <a:r>
              <a:rPr b="1" i="0" lang="en" sz="1100" u="none" cap="none" strike="noStrike">
                <a:solidFill>
                  <a:srgbClr val="511537"/>
                </a:solidFill>
                <a:latin typeface="Tahoma"/>
                <a:ea typeface="Tahoma"/>
                <a:cs typeface="Tahoma"/>
                <a:sym typeface="Tahoma"/>
              </a:rPr>
              <a:t> </a:t>
            </a:r>
            <a:r>
              <a:rPr b="0" i="0" lang="en" sz="1100" u="none" cap="none" strike="noStrike">
                <a:solidFill>
                  <a:schemeClr val="dk1"/>
                </a:solidFill>
                <a:latin typeface="Tahoma"/>
                <a:ea typeface="Tahoma"/>
                <a:cs typeface="Tahoma"/>
                <a:sym typeface="Tahoma"/>
              </a:rPr>
              <a:t>mechanisms include crucial information sharing to project or organization stakeholders about the delivery of services, the use of resources, and the achievement of outcomes. </a:t>
            </a:r>
            <a:endParaRPr/>
          </a:p>
          <a:p>
            <a:pPr indent="-196850" lvl="0" marL="742950" marR="0" rtl="0" algn="l">
              <a:lnSpc>
                <a:spcPct val="100000"/>
              </a:lnSpc>
              <a:spcBef>
                <a:spcPts val="0"/>
              </a:spcBef>
              <a:spcAft>
                <a:spcPts val="0"/>
              </a:spcAft>
              <a:buClr>
                <a:srgbClr val="000000"/>
              </a:buClr>
              <a:buSzPts val="1400"/>
              <a:buFont typeface="Arial"/>
              <a:buNone/>
            </a:pPr>
            <a:r>
              <a:t/>
            </a:r>
            <a:endParaRPr b="0" i="0" sz="1100" u="none" cap="none" strike="noStrike">
              <a:solidFill>
                <a:schemeClr val="dk1"/>
              </a:solidFill>
              <a:latin typeface="Tahoma"/>
              <a:ea typeface="Tahoma"/>
              <a:cs typeface="Tahoma"/>
              <a:sym typeface="Tahoma"/>
            </a:endParaRPr>
          </a:p>
          <a:p>
            <a:pPr indent="-317500" lvl="0" marL="457200" marR="0" rtl="0" algn="l">
              <a:lnSpc>
                <a:spcPct val="100000"/>
              </a:lnSpc>
              <a:spcBef>
                <a:spcPts val="0"/>
              </a:spcBef>
              <a:spcAft>
                <a:spcPts val="0"/>
              </a:spcAft>
              <a:buClr>
                <a:srgbClr val="000000"/>
              </a:buClr>
              <a:buSzPts val="1400"/>
              <a:buFont typeface="Arial"/>
              <a:buChar char="•"/>
            </a:pPr>
            <a:r>
              <a:rPr b="0" i="0" lang="en" sz="1100" u="none" cap="none" strike="noStrike">
                <a:solidFill>
                  <a:schemeClr val="dk1"/>
                </a:solidFill>
                <a:latin typeface="Tahoma"/>
                <a:ea typeface="Tahoma"/>
                <a:cs typeface="Tahoma"/>
                <a:sym typeface="Tahoma"/>
              </a:rPr>
              <a:t>This includes project donors, partners and beneficiary or participants communities.</a:t>
            </a:r>
            <a:endParaRPr/>
          </a:p>
          <a:p>
            <a:pPr indent="-196850" lvl="0" marL="742950" marR="0" rtl="0" algn="l">
              <a:lnSpc>
                <a:spcPct val="100000"/>
              </a:lnSpc>
              <a:spcBef>
                <a:spcPts val="0"/>
              </a:spcBef>
              <a:spcAft>
                <a:spcPts val="0"/>
              </a:spcAft>
              <a:buClr>
                <a:srgbClr val="000000"/>
              </a:buClr>
              <a:buSzPts val="1400"/>
              <a:buFont typeface="Arial"/>
              <a:buNone/>
            </a:pPr>
            <a:r>
              <a:t/>
            </a:r>
            <a:endParaRPr b="0" i="0" sz="1100" u="none" cap="none" strike="noStrike">
              <a:solidFill>
                <a:schemeClr val="dk1"/>
              </a:solidFill>
              <a:latin typeface="Tahoma"/>
              <a:ea typeface="Tahoma"/>
              <a:cs typeface="Tahoma"/>
              <a:sym typeface="Tahoma"/>
            </a:endParaRPr>
          </a:p>
          <a:p>
            <a:pPr indent="-317500" lvl="0" marL="457200" marR="0" rtl="0" algn="l">
              <a:lnSpc>
                <a:spcPct val="100000"/>
              </a:lnSpc>
              <a:spcBef>
                <a:spcPts val="0"/>
              </a:spcBef>
              <a:spcAft>
                <a:spcPts val="0"/>
              </a:spcAft>
              <a:buClr>
                <a:srgbClr val="000000"/>
              </a:buClr>
              <a:buSzPts val="1400"/>
              <a:buFont typeface="Arial"/>
              <a:buChar char="•"/>
            </a:pPr>
            <a:r>
              <a:rPr b="0" i="0" lang="en" sz="1100" u="none" cap="none" strike="noStrike">
                <a:solidFill>
                  <a:schemeClr val="dk1"/>
                </a:solidFill>
                <a:latin typeface="Tahoma"/>
                <a:ea typeface="Tahoma"/>
                <a:cs typeface="Tahoma"/>
                <a:sym typeface="Tahoma"/>
              </a:rPr>
              <a:t>Accountability to government or donors is sometimes referred to as </a:t>
            </a:r>
            <a:r>
              <a:rPr b="1" i="0" lang="en" sz="1100" u="none" cap="none" strike="noStrike">
                <a:solidFill>
                  <a:srgbClr val="993365"/>
                </a:solidFill>
                <a:latin typeface="Tahoma"/>
                <a:ea typeface="Tahoma"/>
                <a:cs typeface="Tahoma"/>
                <a:sym typeface="Tahoma"/>
              </a:rPr>
              <a:t>‘upward accountability’</a:t>
            </a:r>
            <a:r>
              <a:rPr b="0" i="0" lang="en" sz="1100" u="none" cap="none" strike="noStrike">
                <a:solidFill>
                  <a:srgbClr val="993365"/>
                </a:solidFill>
                <a:latin typeface="Tahoma"/>
                <a:ea typeface="Tahoma"/>
                <a:cs typeface="Tahoma"/>
                <a:sym typeface="Tahoma"/>
              </a:rPr>
              <a:t>, </a:t>
            </a:r>
            <a:r>
              <a:rPr b="0" i="0" lang="en" sz="1100" u="none" cap="none" strike="noStrike">
                <a:solidFill>
                  <a:schemeClr val="dk1"/>
                </a:solidFill>
                <a:latin typeface="Tahoma"/>
                <a:ea typeface="Tahoma"/>
                <a:cs typeface="Tahoma"/>
                <a:sym typeface="Tahoma"/>
              </a:rPr>
              <a:t>accountability mechanisms targeting beneficiary groups or communities is referred to </a:t>
            </a:r>
            <a:r>
              <a:rPr b="1" i="0" lang="en" sz="1100" u="none" cap="none" strike="noStrike">
                <a:solidFill>
                  <a:srgbClr val="993365"/>
                </a:solidFill>
                <a:latin typeface="Tahoma"/>
                <a:ea typeface="Tahoma"/>
                <a:cs typeface="Tahoma"/>
                <a:sym typeface="Tahoma"/>
              </a:rPr>
              <a:t>‘downward accountability’</a:t>
            </a:r>
            <a:r>
              <a:rPr b="0" i="0" lang="en" sz="1100" u="none" cap="none" strike="noStrike">
                <a:solidFill>
                  <a:srgbClr val="993365"/>
                </a:solidFill>
                <a:latin typeface="Tahoma"/>
                <a:ea typeface="Tahoma"/>
                <a:cs typeface="Tahoma"/>
                <a:sym typeface="Tahoma"/>
              </a:rPr>
              <a:t>, </a:t>
            </a:r>
            <a:r>
              <a:rPr b="0" i="0" lang="en" sz="1100" u="none" cap="none" strike="noStrike">
                <a:solidFill>
                  <a:schemeClr val="dk1"/>
                </a:solidFill>
                <a:latin typeface="Tahoma"/>
                <a:ea typeface="Tahoma"/>
                <a:cs typeface="Tahoma"/>
                <a:sym typeface="Tahoma"/>
              </a:rPr>
              <a:t>and </a:t>
            </a:r>
            <a:r>
              <a:rPr b="1" i="0" lang="en" sz="1100" u="none" cap="none" strike="noStrike">
                <a:solidFill>
                  <a:srgbClr val="993365"/>
                </a:solidFill>
                <a:latin typeface="Tahoma"/>
                <a:ea typeface="Tahoma"/>
                <a:cs typeface="Tahoma"/>
                <a:sym typeface="Tahoma"/>
              </a:rPr>
              <a:t>‘horizontal accountability’</a:t>
            </a:r>
            <a:r>
              <a:rPr b="0" i="0" lang="en" sz="1100" u="none" cap="none" strike="noStrike">
                <a:solidFill>
                  <a:srgbClr val="993365"/>
                </a:solidFill>
                <a:latin typeface="Tahoma"/>
                <a:ea typeface="Tahoma"/>
                <a:cs typeface="Tahoma"/>
                <a:sym typeface="Tahoma"/>
              </a:rPr>
              <a:t> </a:t>
            </a:r>
            <a:r>
              <a:rPr b="0" i="0" lang="en" sz="1100" u="none" cap="none" strike="noStrike">
                <a:solidFill>
                  <a:schemeClr val="dk1"/>
                </a:solidFill>
                <a:latin typeface="Tahoma"/>
                <a:ea typeface="Tahoma"/>
                <a:cs typeface="Tahoma"/>
                <a:sym typeface="Tahoma"/>
              </a:rPr>
              <a:t>refers to sharing and learning activities with partners, colleagues, peer organizations and stakeholders.[1]</a:t>
            </a:r>
            <a:endParaRPr b="0" i="0" sz="1100" u="none" cap="none" strike="noStrike">
              <a:solidFill>
                <a:srgbClr val="000000"/>
              </a:solidFill>
              <a:latin typeface="Tahoma"/>
              <a:ea typeface="Tahoma"/>
              <a:cs typeface="Tahoma"/>
              <a:sym typeface="Tahoma"/>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8" name="Google Shape;47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MURAL link: https://app.mural.co/t/genderequalitytrainingmodule9832/m/genderequalitytrainingmodule9832/1604985135708/7d3e51ad1ce2cb954c7edc6a3323af200e7f2ba7</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0" name="Google Shape;490;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If we agree it is incredibly important – HOW do we do it?  And in particular, how do we do it in a meaningful way:  linked to feminist principles, and an empowering experience in and of itself for participants.  Ask participants to share their experiences with downward accountability, including successes and challenges. Take about 10 minutes for this discussion.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7" name="Google Shape;517;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Gallery view</a:t>
            </a:r>
            <a:endParaRPr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 name="Google Shape;536;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8" name="Google Shape;558;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d20b4c9546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gd20b4c9546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5" name="Google Shape;565;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4" name="Google Shape;574;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2" name="Google Shape;582;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3" name="Google Shape;593;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1" name="Google Shape;611;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1" name="Google Shape;621;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8" name="Google Shape;628;p6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7" name="Google Shape;647;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d20b4c9546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gd20b4c9546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d20b4c9546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gd20b4c9546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000">
                <a:solidFill>
                  <a:schemeClr val="dk1"/>
                </a:solidFill>
                <a:latin typeface="Calibri"/>
                <a:ea typeface="Calibri"/>
                <a:cs typeface="Calibri"/>
                <a:sym typeface="Calibri"/>
              </a:rPr>
              <a:t>[1]</a:t>
            </a:r>
            <a:r>
              <a:rPr lang="en">
                <a:solidFill>
                  <a:schemeClr val="dk1"/>
                </a:solidFill>
              </a:rPr>
              <a:t> Oxfam GB: A Quick Guide to Monitoring, Evaluation, Accountability and Learning in Fragile Contexts (no date)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000">
                <a:solidFill>
                  <a:schemeClr val="dk1"/>
                </a:solidFill>
                <a:latin typeface="Calibri"/>
                <a:ea typeface="Calibri"/>
                <a:cs typeface="Calibri"/>
                <a:sym typeface="Calibri"/>
              </a:rPr>
              <a:t>[2]</a:t>
            </a:r>
            <a:r>
              <a:rPr lang="en">
                <a:solidFill>
                  <a:schemeClr val="dk1"/>
                </a:solidFill>
              </a:rPr>
              <a:t> Note that some participants may rightly observe that the terms ‘upward’ and ‘downward’ accountability employ a language of hierarchy that implies an associated importance which would be interrogated and rejected by many feminist approaches.</a:t>
            </a:r>
            <a:endParaRPr/>
          </a:p>
          <a:p>
            <a:pPr indent="0" lvl="0" marL="0" rtl="0" algn="l">
              <a:lnSpc>
                <a:spcPct val="100000"/>
              </a:lnSpc>
              <a:spcBef>
                <a:spcPts val="120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d20b4c9546_0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gd20b4c9546_0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d20b4c9546_0_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gd20b4c9546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d20b4c9546_0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d20b4c9546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4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4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5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5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5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 name="Shape 54"/>
        <p:cNvGrpSpPr/>
        <p:nvPr/>
      </p:nvGrpSpPr>
      <p:grpSpPr>
        <a:xfrm>
          <a:off x="0" y="0"/>
          <a:ext cx="0" cy="0"/>
          <a:chOff x="0" y="0"/>
          <a:chExt cx="0" cy="0"/>
        </a:xfrm>
      </p:grpSpPr>
      <p:sp>
        <p:nvSpPr>
          <p:cNvPr id="55" name="Google Shape;55;p10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6" name="Google Shape;56;p10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7" name="Google Shape;57;p10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0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0" name="Google Shape;60;p10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1" name="Shape 61"/>
        <p:cNvGrpSpPr/>
        <p:nvPr/>
      </p:nvGrpSpPr>
      <p:grpSpPr>
        <a:xfrm>
          <a:off x="0" y="0"/>
          <a:ext cx="0" cy="0"/>
          <a:chOff x="0" y="0"/>
          <a:chExt cx="0" cy="0"/>
        </a:xfrm>
      </p:grpSpPr>
      <p:sp>
        <p:nvSpPr>
          <p:cNvPr id="62" name="Google Shape;62;p10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3" name="Google Shape;63;p10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4" name="Google Shape;64;p10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5" name="Google Shape;65;p10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10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 name="Google Shape;68;p10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9" name="Shape 69"/>
        <p:cNvGrpSpPr/>
        <p:nvPr/>
      </p:nvGrpSpPr>
      <p:grpSpPr>
        <a:xfrm>
          <a:off x="0" y="0"/>
          <a:ext cx="0" cy="0"/>
          <a:chOff x="0" y="0"/>
          <a:chExt cx="0" cy="0"/>
        </a:xfrm>
      </p:grpSpPr>
      <p:sp>
        <p:nvSpPr>
          <p:cNvPr id="70" name="Google Shape;70;p11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71" name="Google Shape;71;p11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2" name="Google Shape;72;p1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3" name="Shape 73"/>
        <p:cNvGrpSpPr/>
        <p:nvPr/>
      </p:nvGrpSpPr>
      <p:grpSpPr>
        <a:xfrm>
          <a:off x="0" y="0"/>
          <a:ext cx="0" cy="0"/>
          <a:chOff x="0" y="0"/>
          <a:chExt cx="0" cy="0"/>
        </a:xfrm>
      </p:grpSpPr>
      <p:sp>
        <p:nvSpPr>
          <p:cNvPr id="74" name="Google Shape;74;p1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75" name="Shape 75"/>
        <p:cNvGrpSpPr/>
        <p:nvPr/>
      </p:nvGrpSpPr>
      <p:grpSpPr>
        <a:xfrm>
          <a:off x="0" y="0"/>
          <a:ext cx="0" cy="0"/>
          <a:chOff x="0" y="0"/>
          <a:chExt cx="0" cy="0"/>
        </a:xfrm>
      </p:grpSpPr>
      <p:sp>
        <p:nvSpPr>
          <p:cNvPr id="76" name="Google Shape;76;p11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7" name="Google Shape;77;p11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8" name="Google Shape;78;p1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79" name="Shape 79"/>
        <p:cNvGrpSpPr/>
        <p:nvPr/>
      </p:nvGrpSpPr>
      <p:grpSpPr>
        <a:xfrm>
          <a:off x="0" y="0"/>
          <a:ext cx="0" cy="0"/>
          <a:chOff x="0" y="0"/>
          <a:chExt cx="0" cy="0"/>
        </a:xfrm>
      </p:grpSpPr>
      <p:sp>
        <p:nvSpPr>
          <p:cNvPr id="80" name="Google Shape;80;p11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1" name="Google Shape;81;p1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 name="Shape 13"/>
        <p:cNvGrpSpPr/>
        <p:nvPr/>
      </p:nvGrpSpPr>
      <p:grpSpPr>
        <a:xfrm>
          <a:off x="0" y="0"/>
          <a:ext cx="0" cy="0"/>
          <a:chOff x="0" y="0"/>
          <a:chExt cx="0" cy="0"/>
        </a:xfrm>
      </p:grpSpPr>
      <p:sp>
        <p:nvSpPr>
          <p:cNvPr id="14" name="Google Shape;14;g241e29883ea_0_3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g241e29883ea_0_3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82" name="Shape 82"/>
        <p:cNvGrpSpPr/>
        <p:nvPr/>
      </p:nvGrpSpPr>
      <p:grpSpPr>
        <a:xfrm>
          <a:off x="0" y="0"/>
          <a:ext cx="0" cy="0"/>
          <a:chOff x="0" y="0"/>
          <a:chExt cx="0" cy="0"/>
        </a:xfrm>
      </p:grpSpPr>
      <p:sp>
        <p:nvSpPr>
          <p:cNvPr id="83" name="Google Shape;83;p11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1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5" name="Google Shape;85;p11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6" name="Google Shape;86;p11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87" name="Google Shape;87;p1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88" name="Shape 88"/>
        <p:cNvGrpSpPr/>
        <p:nvPr/>
      </p:nvGrpSpPr>
      <p:grpSpPr>
        <a:xfrm>
          <a:off x="0" y="0"/>
          <a:ext cx="0" cy="0"/>
          <a:chOff x="0" y="0"/>
          <a:chExt cx="0" cy="0"/>
        </a:xfrm>
      </p:grpSpPr>
      <p:sp>
        <p:nvSpPr>
          <p:cNvPr id="89" name="Google Shape;89;p11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90" name="Google Shape;90;p1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4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8" name="Google Shape;18;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 name="Shape 19"/>
        <p:cNvGrpSpPr/>
        <p:nvPr/>
      </p:nvGrpSpPr>
      <p:grpSpPr>
        <a:xfrm>
          <a:off x="0" y="0"/>
          <a:ext cx="0" cy="0"/>
          <a:chOff x="0" y="0"/>
          <a:chExt cx="0" cy="0"/>
        </a:xfrm>
      </p:grpSpPr>
      <p:sp>
        <p:nvSpPr>
          <p:cNvPr id="20" name="Google Shape;20;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 name="Google Shape;21;p4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2" name="Google Shape;22;p4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 name="Google Shape;26;p5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7" name="Google Shape;27;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5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5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5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5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5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5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5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 name="Google Shape;42;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1.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0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0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p10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2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1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3365"/>
        </a:solidFill>
      </p:bgPr>
    </p:bg>
    <p:spTree>
      <p:nvGrpSpPr>
        <p:cNvPr id="94" name="Shape 94"/>
        <p:cNvGrpSpPr/>
        <p:nvPr/>
      </p:nvGrpSpPr>
      <p:grpSpPr>
        <a:xfrm>
          <a:off x="0" y="0"/>
          <a:ext cx="0" cy="0"/>
          <a:chOff x="0" y="0"/>
          <a:chExt cx="0" cy="0"/>
        </a:xfrm>
      </p:grpSpPr>
      <p:grpSp>
        <p:nvGrpSpPr>
          <p:cNvPr id="95" name="Google Shape;95;p2"/>
          <p:cNvGrpSpPr/>
          <p:nvPr/>
        </p:nvGrpSpPr>
        <p:grpSpPr>
          <a:xfrm>
            <a:off x="4375900" y="-517200"/>
            <a:ext cx="6400800" cy="6400800"/>
            <a:chOff x="4208700" y="-501275"/>
            <a:chExt cx="6400800" cy="6400800"/>
          </a:xfrm>
        </p:grpSpPr>
        <p:pic>
          <p:nvPicPr>
            <p:cNvPr id="96" name="Google Shape;96;p2"/>
            <p:cNvPicPr preferRelativeResize="0"/>
            <p:nvPr/>
          </p:nvPicPr>
          <p:blipFill rotWithShape="1">
            <a:blip r:embed="rId3">
              <a:alphaModFix amt="49000"/>
            </a:blip>
            <a:srcRect b="33265" l="0" r="14674" t="0"/>
            <a:stretch/>
          </p:blipFill>
          <p:spPr>
            <a:xfrm>
              <a:off x="4208700" y="-501275"/>
              <a:ext cx="6400800" cy="6400800"/>
            </a:xfrm>
            <a:prstGeom prst="ellipse">
              <a:avLst/>
            </a:prstGeom>
            <a:noFill/>
            <a:ln>
              <a:noFill/>
            </a:ln>
          </p:spPr>
        </p:pic>
        <p:sp>
          <p:nvSpPr>
            <p:cNvPr id="97" name="Google Shape;97;p2"/>
            <p:cNvSpPr/>
            <p:nvPr/>
          </p:nvSpPr>
          <p:spPr>
            <a:xfrm>
              <a:off x="4323000" y="-386975"/>
              <a:ext cx="6172200" cy="61722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8" name="Google Shape;98;p2"/>
          <p:cNvSpPr txBox="1"/>
          <p:nvPr>
            <p:ph type="ctrTitle"/>
          </p:nvPr>
        </p:nvSpPr>
        <p:spPr>
          <a:xfrm>
            <a:off x="19988" y="940934"/>
            <a:ext cx="9032400" cy="2052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5200"/>
              <a:buNone/>
            </a:pPr>
            <a:r>
              <a:rPr b="1" lang="en" sz="3300">
                <a:solidFill>
                  <a:srgbClr val="FFFFFF"/>
                </a:solidFill>
                <a:latin typeface="Helvetica Neue"/>
                <a:ea typeface="Helvetica Neue"/>
                <a:cs typeface="Helvetica Neue"/>
                <a:sym typeface="Helvetica Neue"/>
              </a:rPr>
              <a:t>Building Capacity and Confidence in Gender Transformative Programming: </a:t>
            </a:r>
            <a:br>
              <a:rPr lang="en" sz="3300">
                <a:solidFill>
                  <a:srgbClr val="FFFFFF"/>
                </a:solidFill>
                <a:latin typeface="Helvetica Neue"/>
                <a:ea typeface="Helvetica Neue"/>
                <a:cs typeface="Helvetica Neue"/>
                <a:sym typeface="Helvetica Neue"/>
              </a:rPr>
            </a:br>
            <a:r>
              <a:rPr lang="en" sz="3300">
                <a:solidFill>
                  <a:srgbClr val="FFFFFF"/>
                </a:solidFill>
                <a:latin typeface="Helvetica Neue"/>
                <a:ea typeface="Helvetica Neue"/>
                <a:cs typeface="Helvetica Neue"/>
                <a:sym typeface="Helvetica Neue"/>
              </a:rPr>
              <a:t>A Virtual Learning Experience</a:t>
            </a:r>
            <a:endParaRPr sz="3300">
              <a:solidFill>
                <a:srgbClr val="FFFFFF"/>
              </a:solidFill>
              <a:latin typeface="Helvetica Neue"/>
              <a:ea typeface="Helvetica Neue"/>
              <a:cs typeface="Helvetica Neue"/>
              <a:sym typeface="Helvetica Neue"/>
            </a:endParaRPr>
          </a:p>
        </p:txBody>
      </p:sp>
      <p:pic>
        <p:nvPicPr>
          <p:cNvPr id="99" name="Google Shape;99;p2"/>
          <p:cNvPicPr preferRelativeResize="0"/>
          <p:nvPr/>
        </p:nvPicPr>
        <p:blipFill rotWithShape="1">
          <a:blip r:embed="rId4">
            <a:alphaModFix/>
          </a:blip>
          <a:srcRect b="0" l="0" r="0" t="0"/>
          <a:stretch/>
        </p:blipFill>
        <p:spPr>
          <a:xfrm>
            <a:off x="151276" y="4570233"/>
            <a:ext cx="2670825" cy="436225"/>
          </a:xfrm>
          <a:prstGeom prst="rect">
            <a:avLst/>
          </a:prstGeom>
          <a:noFill/>
          <a:ln>
            <a:noFill/>
          </a:ln>
        </p:spPr>
      </p:pic>
      <p:cxnSp>
        <p:nvCxnSpPr>
          <p:cNvPr id="100" name="Google Shape;100;p2"/>
          <p:cNvCxnSpPr/>
          <p:nvPr/>
        </p:nvCxnSpPr>
        <p:spPr>
          <a:xfrm>
            <a:off x="672488" y="2834900"/>
            <a:ext cx="7727400" cy="0"/>
          </a:xfrm>
          <a:prstGeom prst="straightConnector1">
            <a:avLst/>
          </a:prstGeom>
          <a:noFill/>
          <a:ln cap="flat" cmpd="sng" w="38100">
            <a:solidFill>
              <a:srgbClr val="F9D380"/>
            </a:solidFill>
            <a:prstDash val="solid"/>
            <a:round/>
            <a:headEnd len="sm" w="sm" type="none"/>
            <a:tailEnd len="sm" w="sm" type="none"/>
          </a:ln>
        </p:spPr>
      </p:cxnSp>
      <p:sp>
        <p:nvSpPr>
          <p:cNvPr id="101" name="Google Shape;101;p2"/>
          <p:cNvSpPr txBox="1"/>
          <p:nvPr>
            <p:ph idx="1" type="subTitle"/>
          </p:nvPr>
        </p:nvSpPr>
        <p:spPr>
          <a:xfrm>
            <a:off x="1736925" y="2834900"/>
            <a:ext cx="2670825" cy="792600"/>
          </a:xfrm>
          <a:prstGeom prst="rect">
            <a:avLst/>
          </a:prstGeom>
          <a:noFill/>
          <a:ln>
            <a:noFill/>
          </a:ln>
        </p:spPr>
        <p:txBody>
          <a:bodyPr anchorCtr="0" anchor="t" bIns="91425" lIns="91425" spcFirstLastPara="1" rIns="91425" wrap="square" tIns="91425">
            <a:noAutofit/>
          </a:bodyPr>
          <a:lstStyle/>
          <a:p>
            <a:pPr indent="-342900" lvl="0" marL="457200" rtl="0" algn="r">
              <a:lnSpc>
                <a:spcPct val="100000"/>
              </a:lnSpc>
              <a:spcBef>
                <a:spcPts val="0"/>
              </a:spcBef>
              <a:spcAft>
                <a:spcPts val="0"/>
              </a:spcAft>
              <a:buSzPts val="2800"/>
              <a:buNone/>
            </a:pPr>
            <a:r>
              <a:rPr lang="en">
                <a:solidFill>
                  <a:srgbClr val="FFFFFF"/>
                </a:solidFill>
                <a:latin typeface="Helvetica Neue"/>
                <a:ea typeface="Helvetica Neue"/>
                <a:cs typeface="Helvetica Neue"/>
                <a:sym typeface="Helvetica Neue"/>
              </a:rPr>
              <a:t>Module 3</a:t>
            </a:r>
            <a:endParaRPr>
              <a:solidFill>
                <a:srgbClr val="FFFFFF"/>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3365"/>
        </a:solidFill>
      </p:bgPr>
    </p:bg>
    <p:spTree>
      <p:nvGrpSpPr>
        <p:cNvPr id="178" name="Shape 178"/>
        <p:cNvGrpSpPr/>
        <p:nvPr/>
      </p:nvGrpSpPr>
      <p:grpSpPr>
        <a:xfrm>
          <a:off x="0" y="0"/>
          <a:ext cx="0" cy="0"/>
          <a:chOff x="0" y="0"/>
          <a:chExt cx="0" cy="0"/>
        </a:xfrm>
      </p:grpSpPr>
      <p:cxnSp>
        <p:nvCxnSpPr>
          <p:cNvPr id="179" name="Google Shape;179;gd20b4c9546_0_75"/>
          <p:cNvCxnSpPr/>
          <p:nvPr/>
        </p:nvCxnSpPr>
        <p:spPr>
          <a:xfrm>
            <a:off x="266425" y="971575"/>
            <a:ext cx="7764300" cy="0"/>
          </a:xfrm>
          <a:prstGeom prst="straightConnector1">
            <a:avLst/>
          </a:prstGeom>
          <a:noFill/>
          <a:ln cap="flat" cmpd="sng" w="38100">
            <a:solidFill>
              <a:schemeClr val="lt1"/>
            </a:solidFill>
            <a:prstDash val="solid"/>
            <a:round/>
            <a:headEnd len="sm" w="sm" type="none"/>
            <a:tailEnd len="sm" w="sm" type="none"/>
          </a:ln>
        </p:spPr>
      </p:cxnSp>
      <p:sp>
        <p:nvSpPr>
          <p:cNvPr id="180" name="Google Shape;180;gd20b4c9546_0_75"/>
          <p:cNvSpPr/>
          <p:nvPr/>
        </p:nvSpPr>
        <p:spPr>
          <a:xfrm>
            <a:off x="266424" y="379629"/>
            <a:ext cx="2324400" cy="486900"/>
          </a:xfrm>
          <a:prstGeom prst="rect">
            <a:avLst/>
          </a:prstGeom>
          <a:solidFill>
            <a:srgbClr val="3A4888"/>
          </a:solidFill>
          <a:ln cap="flat" cmpd="sng" w="25400">
            <a:solidFill>
              <a:srgbClr val="3A488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81" name="Google Shape;181;gd20b4c9546_0_75"/>
          <p:cNvSpPr txBox="1"/>
          <p:nvPr/>
        </p:nvSpPr>
        <p:spPr>
          <a:xfrm>
            <a:off x="266424" y="396153"/>
            <a:ext cx="116952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FFFFFF"/>
                </a:solidFill>
                <a:latin typeface="Helvetica Neue"/>
                <a:ea typeface="Helvetica Neue"/>
                <a:cs typeface="Helvetica Neue"/>
                <a:sym typeface="Helvetica Neue"/>
              </a:rPr>
              <a:t>Activity 13.1:  MEAL across the GE Spectrum</a:t>
            </a:r>
            <a:endParaRPr b="0" i="0" sz="1400" u="none" cap="none" strike="noStrike">
              <a:solidFill>
                <a:srgbClr val="000000"/>
              </a:solidFill>
              <a:latin typeface="Arial"/>
              <a:ea typeface="Arial"/>
              <a:cs typeface="Arial"/>
              <a:sym typeface="Arial"/>
            </a:endParaRPr>
          </a:p>
        </p:txBody>
      </p:sp>
      <p:grpSp>
        <p:nvGrpSpPr>
          <p:cNvPr id="182" name="Google Shape;182;gd20b4c9546_0_75"/>
          <p:cNvGrpSpPr/>
          <p:nvPr/>
        </p:nvGrpSpPr>
        <p:grpSpPr>
          <a:xfrm>
            <a:off x="334185" y="1146381"/>
            <a:ext cx="914385" cy="926777"/>
            <a:chOff x="1549250" y="1659963"/>
            <a:chExt cx="685806" cy="695100"/>
          </a:xfrm>
        </p:grpSpPr>
        <p:sp>
          <p:nvSpPr>
            <p:cNvPr id="183" name="Google Shape;183;gd20b4c9546_0_75"/>
            <p:cNvSpPr/>
            <p:nvPr/>
          </p:nvSpPr>
          <p:spPr>
            <a:xfrm>
              <a:off x="1549256" y="1664600"/>
              <a:ext cx="685800" cy="685800"/>
            </a:xfrm>
            <a:prstGeom prst="ellipse">
              <a:avLst/>
            </a:prstGeom>
            <a:solidFill>
              <a:srgbClr val="3A4888"/>
            </a:solidFill>
            <a:ln cap="flat" cmpd="sng" w="38100">
              <a:solidFill>
                <a:srgbClr val="3A4888"/>
              </a:solidFill>
              <a:prstDash val="solid"/>
              <a:round/>
              <a:headEnd len="sm" w="sm" type="none"/>
              <a:tailEnd len="sm" w="sm" type="none"/>
            </a:ln>
            <a:effectLst>
              <a:outerShdw blurRad="57150" rotWithShape="0" algn="bl" dir="5400000" dist="19050">
                <a:srgbClr val="FFFFFF">
                  <a:alpha val="4863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rPr b="1" i="0" lang="en" sz="4800" u="none" cap="none" strike="noStrike">
                  <a:solidFill>
                    <a:srgbClr val="FFFFFF"/>
                  </a:solidFill>
                  <a:latin typeface="Tahoma"/>
                  <a:ea typeface="Tahoma"/>
                  <a:cs typeface="Tahoma"/>
                  <a:sym typeface="Tahoma"/>
                </a:rPr>
                <a:t> </a:t>
              </a:r>
              <a:r>
                <a:rPr b="0" i="0" lang="en" sz="4800" u="none" cap="none" strike="noStrike">
                  <a:solidFill>
                    <a:srgbClr val="FFFFFF"/>
                  </a:solidFill>
                  <a:latin typeface="Tahoma"/>
                  <a:ea typeface="Tahoma"/>
                  <a:cs typeface="Tahoma"/>
                  <a:sym typeface="Tahoma"/>
                </a:rPr>
                <a:t>1</a:t>
              </a:r>
              <a:endParaRPr b="0" i="0" sz="4800" u="none" cap="none" strike="noStrike">
                <a:solidFill>
                  <a:srgbClr val="FFFFFF"/>
                </a:solidFill>
                <a:latin typeface="Tahoma"/>
                <a:ea typeface="Tahoma"/>
                <a:cs typeface="Tahoma"/>
                <a:sym typeface="Tahoma"/>
              </a:endParaRPr>
            </a:p>
          </p:txBody>
        </p:sp>
        <p:sp>
          <p:nvSpPr>
            <p:cNvPr id="184" name="Google Shape;184;gd20b4c9546_0_75"/>
            <p:cNvSpPr txBox="1"/>
            <p:nvPr/>
          </p:nvSpPr>
          <p:spPr>
            <a:xfrm rot="-5400000">
              <a:off x="1373000" y="1836213"/>
              <a:ext cx="695100" cy="34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en" sz="1733" u="none" cap="none" strike="noStrike">
                  <a:solidFill>
                    <a:srgbClr val="FFFFFF"/>
                  </a:solidFill>
                  <a:latin typeface="Open Sans"/>
                  <a:ea typeface="Open Sans"/>
                  <a:cs typeface="Open Sans"/>
                  <a:sym typeface="Open Sans"/>
                </a:rPr>
                <a:t>Step </a:t>
              </a:r>
              <a:endParaRPr b="0" i="0" sz="1200" u="none" cap="none" strike="noStrike">
                <a:solidFill>
                  <a:srgbClr val="000000"/>
                </a:solidFill>
                <a:latin typeface="Arial"/>
                <a:ea typeface="Arial"/>
                <a:cs typeface="Arial"/>
                <a:sym typeface="Arial"/>
              </a:endParaRPr>
            </a:p>
          </p:txBody>
        </p:sp>
      </p:grpSp>
      <p:grpSp>
        <p:nvGrpSpPr>
          <p:cNvPr id="185" name="Google Shape;185;gd20b4c9546_0_75"/>
          <p:cNvGrpSpPr/>
          <p:nvPr/>
        </p:nvGrpSpPr>
        <p:grpSpPr>
          <a:xfrm>
            <a:off x="334193" y="2507313"/>
            <a:ext cx="914377" cy="938661"/>
            <a:chOff x="1549250" y="2434400"/>
            <a:chExt cx="685800" cy="704013"/>
          </a:xfrm>
        </p:grpSpPr>
        <p:sp>
          <p:nvSpPr>
            <p:cNvPr id="186" name="Google Shape;186;gd20b4c9546_0_75"/>
            <p:cNvSpPr/>
            <p:nvPr/>
          </p:nvSpPr>
          <p:spPr>
            <a:xfrm>
              <a:off x="1549250" y="2434400"/>
              <a:ext cx="685800" cy="685800"/>
            </a:xfrm>
            <a:prstGeom prst="ellipse">
              <a:avLst/>
            </a:prstGeom>
            <a:solidFill>
              <a:srgbClr val="3A4888"/>
            </a:solidFill>
            <a:ln cap="flat" cmpd="sng" w="38100">
              <a:solidFill>
                <a:srgbClr val="3A4888"/>
              </a:solidFill>
              <a:prstDash val="solid"/>
              <a:round/>
              <a:headEnd len="sm" w="sm" type="none"/>
              <a:tailEnd len="sm" w="sm" type="none"/>
            </a:ln>
            <a:effectLst>
              <a:outerShdw blurRad="57150" rotWithShape="0" algn="bl" dir="5400000" dist="19050">
                <a:srgbClr val="FFFFFF">
                  <a:alpha val="4863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rPr b="1" i="0" lang="en" sz="4800" u="none" cap="none" strike="noStrike">
                  <a:solidFill>
                    <a:srgbClr val="FFFFFF"/>
                  </a:solidFill>
                  <a:latin typeface="Tahoma"/>
                  <a:ea typeface="Tahoma"/>
                  <a:cs typeface="Tahoma"/>
                  <a:sym typeface="Tahoma"/>
                </a:rPr>
                <a:t> </a:t>
              </a:r>
              <a:r>
                <a:rPr b="0" i="0" lang="en" sz="4800" u="none" cap="none" strike="noStrike">
                  <a:solidFill>
                    <a:srgbClr val="FFFFFF"/>
                  </a:solidFill>
                  <a:latin typeface="Tahoma"/>
                  <a:ea typeface="Tahoma"/>
                  <a:cs typeface="Tahoma"/>
                  <a:sym typeface="Tahoma"/>
                </a:rPr>
                <a:t>2</a:t>
              </a:r>
              <a:endParaRPr b="0" i="0" sz="4800" u="none" cap="none" strike="noStrike">
                <a:solidFill>
                  <a:srgbClr val="FFFFFF"/>
                </a:solidFill>
                <a:latin typeface="Tahoma"/>
                <a:ea typeface="Tahoma"/>
                <a:cs typeface="Tahoma"/>
                <a:sym typeface="Tahoma"/>
              </a:endParaRPr>
            </a:p>
          </p:txBody>
        </p:sp>
        <p:sp>
          <p:nvSpPr>
            <p:cNvPr id="187" name="Google Shape;187;gd20b4c9546_0_75"/>
            <p:cNvSpPr txBox="1"/>
            <p:nvPr/>
          </p:nvSpPr>
          <p:spPr>
            <a:xfrm rot="-5400000">
              <a:off x="1373000" y="2619563"/>
              <a:ext cx="695100" cy="34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en" sz="1733" u="none" cap="none" strike="noStrike">
                  <a:solidFill>
                    <a:srgbClr val="FFFFFF"/>
                  </a:solidFill>
                  <a:latin typeface="Open Sans"/>
                  <a:ea typeface="Open Sans"/>
                  <a:cs typeface="Open Sans"/>
                  <a:sym typeface="Open Sans"/>
                </a:rPr>
                <a:t>Step </a:t>
              </a:r>
              <a:endParaRPr b="0" i="0" sz="1200" u="none" cap="none" strike="noStrike">
                <a:solidFill>
                  <a:srgbClr val="000000"/>
                </a:solidFill>
                <a:latin typeface="Arial"/>
                <a:ea typeface="Arial"/>
                <a:cs typeface="Arial"/>
                <a:sym typeface="Arial"/>
              </a:endParaRPr>
            </a:p>
          </p:txBody>
        </p:sp>
      </p:grpSp>
      <p:grpSp>
        <p:nvGrpSpPr>
          <p:cNvPr id="188" name="Google Shape;188;gd20b4c9546_0_75"/>
          <p:cNvGrpSpPr/>
          <p:nvPr/>
        </p:nvGrpSpPr>
        <p:grpSpPr>
          <a:xfrm>
            <a:off x="333785" y="3936515"/>
            <a:ext cx="914377" cy="938661"/>
            <a:chOff x="1549250" y="2434400"/>
            <a:chExt cx="685800" cy="704013"/>
          </a:xfrm>
        </p:grpSpPr>
        <p:sp>
          <p:nvSpPr>
            <p:cNvPr id="189" name="Google Shape;189;gd20b4c9546_0_75"/>
            <p:cNvSpPr/>
            <p:nvPr/>
          </p:nvSpPr>
          <p:spPr>
            <a:xfrm>
              <a:off x="1549250" y="2434400"/>
              <a:ext cx="685800" cy="685800"/>
            </a:xfrm>
            <a:prstGeom prst="ellipse">
              <a:avLst/>
            </a:prstGeom>
            <a:solidFill>
              <a:srgbClr val="3A4888"/>
            </a:solidFill>
            <a:ln cap="flat" cmpd="sng" w="38100">
              <a:solidFill>
                <a:srgbClr val="3A4888"/>
              </a:solidFill>
              <a:prstDash val="solid"/>
              <a:round/>
              <a:headEnd len="sm" w="sm" type="none"/>
              <a:tailEnd len="sm" w="sm" type="none"/>
            </a:ln>
            <a:effectLst>
              <a:outerShdw blurRad="57150" rotWithShape="0" algn="bl" dir="5400000" dist="19050">
                <a:srgbClr val="FFFFFF">
                  <a:alpha val="4863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rPr b="1" i="0" lang="en" sz="4800" u="none" cap="none" strike="noStrike">
                  <a:solidFill>
                    <a:srgbClr val="FFFFFF"/>
                  </a:solidFill>
                  <a:latin typeface="Tahoma"/>
                  <a:ea typeface="Tahoma"/>
                  <a:cs typeface="Tahoma"/>
                  <a:sym typeface="Tahoma"/>
                </a:rPr>
                <a:t> </a:t>
              </a:r>
              <a:r>
                <a:rPr b="0" i="0" lang="en" sz="4800" u="none" cap="none" strike="noStrike">
                  <a:solidFill>
                    <a:srgbClr val="FFFFFF"/>
                  </a:solidFill>
                  <a:latin typeface="Tahoma"/>
                  <a:ea typeface="Tahoma"/>
                  <a:cs typeface="Tahoma"/>
                  <a:sym typeface="Tahoma"/>
                </a:rPr>
                <a:t>3</a:t>
              </a:r>
              <a:endParaRPr b="0" i="0" sz="4800" u="none" cap="none" strike="noStrike">
                <a:solidFill>
                  <a:srgbClr val="FFFFFF"/>
                </a:solidFill>
                <a:latin typeface="Tahoma"/>
                <a:ea typeface="Tahoma"/>
                <a:cs typeface="Tahoma"/>
                <a:sym typeface="Tahoma"/>
              </a:endParaRPr>
            </a:p>
          </p:txBody>
        </p:sp>
        <p:sp>
          <p:nvSpPr>
            <p:cNvPr id="190" name="Google Shape;190;gd20b4c9546_0_75"/>
            <p:cNvSpPr txBox="1"/>
            <p:nvPr/>
          </p:nvSpPr>
          <p:spPr>
            <a:xfrm rot="-5400000">
              <a:off x="1373000" y="2619563"/>
              <a:ext cx="695100" cy="34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en" sz="1733" u="none" cap="none" strike="noStrike">
                  <a:solidFill>
                    <a:srgbClr val="FFFFFF"/>
                  </a:solidFill>
                  <a:latin typeface="Open Sans"/>
                  <a:ea typeface="Open Sans"/>
                  <a:cs typeface="Open Sans"/>
                  <a:sym typeface="Open Sans"/>
                </a:rPr>
                <a:t>Step </a:t>
              </a:r>
              <a:endParaRPr b="0" i="0" sz="1200" u="none" cap="none" strike="noStrike">
                <a:solidFill>
                  <a:srgbClr val="000000"/>
                </a:solidFill>
                <a:latin typeface="Arial"/>
                <a:ea typeface="Arial"/>
                <a:cs typeface="Arial"/>
                <a:sym typeface="Arial"/>
              </a:endParaRPr>
            </a:p>
          </p:txBody>
        </p:sp>
      </p:grpSp>
      <p:sp>
        <p:nvSpPr>
          <p:cNvPr id="191" name="Google Shape;191;gd20b4c9546_0_75"/>
          <p:cNvSpPr txBox="1"/>
          <p:nvPr/>
        </p:nvSpPr>
        <p:spPr>
          <a:xfrm>
            <a:off x="1437465" y="1323258"/>
            <a:ext cx="6021000" cy="5232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Tahoma"/>
                <a:ea typeface="Tahoma"/>
                <a:cs typeface="Tahoma"/>
                <a:sym typeface="Tahoma"/>
              </a:rPr>
              <a:t>Go to </a:t>
            </a:r>
            <a:r>
              <a:rPr b="1" i="0" lang="en" sz="1400" u="none" cap="none" strike="noStrike">
                <a:solidFill>
                  <a:srgbClr val="FFFFFF"/>
                </a:solidFill>
                <a:latin typeface="Tahoma"/>
                <a:ea typeface="Tahoma"/>
                <a:cs typeface="Tahoma"/>
                <a:sym typeface="Tahoma"/>
              </a:rPr>
              <a:t>Activity 14.1 </a:t>
            </a:r>
            <a:r>
              <a:rPr b="0" i="0" lang="en" sz="1400" u="none" cap="none" strike="noStrike">
                <a:solidFill>
                  <a:srgbClr val="FFFFFF"/>
                </a:solidFill>
                <a:latin typeface="Tahoma"/>
                <a:ea typeface="Tahoma"/>
                <a:cs typeface="Tahoma"/>
                <a:sym typeface="Tahoma"/>
              </a:rPr>
              <a:t>in your Participant Resource Package where you will find detailed activity instructions. </a:t>
            </a:r>
            <a:endParaRPr b="0" i="0" sz="1400" u="none" cap="none" strike="noStrike">
              <a:solidFill>
                <a:srgbClr val="000000"/>
              </a:solidFill>
              <a:latin typeface="Arial"/>
              <a:ea typeface="Arial"/>
              <a:cs typeface="Arial"/>
              <a:sym typeface="Arial"/>
            </a:endParaRPr>
          </a:p>
        </p:txBody>
      </p:sp>
      <p:sp>
        <p:nvSpPr>
          <p:cNvPr id="192" name="Google Shape;192;gd20b4c9546_0_75"/>
          <p:cNvSpPr txBox="1"/>
          <p:nvPr/>
        </p:nvSpPr>
        <p:spPr>
          <a:xfrm>
            <a:off x="1437465" y="2595264"/>
            <a:ext cx="6021000" cy="7389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Tahoma"/>
                <a:ea typeface="Tahoma"/>
                <a:cs typeface="Tahoma"/>
                <a:sym typeface="Tahoma"/>
              </a:rPr>
              <a:t>Discuss what characteristics your MEAL component would have if taking a gender aware/sensitive approach, a gender responsive approach, and a transformative/feminist approach.</a:t>
            </a:r>
            <a:endParaRPr b="0" i="1" sz="1400" u="none" cap="none" strike="noStrike">
              <a:solidFill>
                <a:srgbClr val="FFFFFF"/>
              </a:solidFill>
              <a:latin typeface="Tahoma"/>
              <a:ea typeface="Tahoma"/>
              <a:cs typeface="Tahoma"/>
              <a:sym typeface="Tahoma"/>
            </a:endParaRPr>
          </a:p>
        </p:txBody>
      </p:sp>
      <p:sp>
        <p:nvSpPr>
          <p:cNvPr id="193" name="Google Shape;193;gd20b4c9546_0_75"/>
          <p:cNvSpPr txBox="1"/>
          <p:nvPr/>
        </p:nvSpPr>
        <p:spPr>
          <a:xfrm>
            <a:off x="1437465" y="4239909"/>
            <a:ext cx="60210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Tahoma"/>
                <a:ea typeface="Tahoma"/>
                <a:cs typeface="Tahoma"/>
                <a:sym typeface="Tahoma"/>
              </a:rPr>
              <a:t>Take </a:t>
            </a:r>
            <a:r>
              <a:rPr b="1" i="0" lang="en" sz="1400" u="none" cap="none" strike="noStrike">
                <a:solidFill>
                  <a:srgbClr val="FFFFFF"/>
                </a:solidFill>
                <a:latin typeface="Tahoma"/>
                <a:ea typeface="Tahoma"/>
                <a:cs typeface="Tahoma"/>
                <a:sym typeface="Tahoma"/>
              </a:rPr>
              <a:t>20 minutes </a:t>
            </a:r>
            <a:r>
              <a:rPr b="0" i="0" lang="en" sz="1400" u="none" cap="none" strike="noStrike">
                <a:solidFill>
                  <a:srgbClr val="FFFFFF"/>
                </a:solidFill>
                <a:latin typeface="Tahoma"/>
                <a:ea typeface="Tahoma"/>
                <a:cs typeface="Tahoma"/>
                <a:sym typeface="Tahoma"/>
              </a:rPr>
              <a:t>and return to plenary.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d20b4c9546_0_93"/>
          <p:cNvSpPr/>
          <p:nvPr/>
        </p:nvSpPr>
        <p:spPr>
          <a:xfrm>
            <a:off x="272400" y="298650"/>
            <a:ext cx="8599200" cy="4546200"/>
          </a:xfrm>
          <a:prstGeom prst="rect">
            <a:avLst/>
          </a:prstGeom>
          <a:noFill/>
          <a:ln cap="flat" cmpd="sng" w="28575">
            <a:solidFill>
              <a:srgbClr val="3A4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d20b4c9546_0_93"/>
          <p:cNvSpPr txBox="1"/>
          <p:nvPr/>
        </p:nvSpPr>
        <p:spPr>
          <a:xfrm>
            <a:off x="1213725" y="2035200"/>
            <a:ext cx="222000" cy="8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gd20b4c9546_0_93"/>
          <p:cNvSpPr txBox="1"/>
          <p:nvPr/>
        </p:nvSpPr>
        <p:spPr>
          <a:xfrm>
            <a:off x="594925" y="170325"/>
            <a:ext cx="4190400" cy="721500"/>
          </a:xfrm>
          <a:prstGeom prst="rect">
            <a:avLst/>
          </a:prstGeom>
          <a:solidFill>
            <a:srgbClr val="3A488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rgbClr val="FFFFFF"/>
                </a:solidFill>
                <a:latin typeface="Helvetica Neue"/>
                <a:ea typeface="Helvetica Neue"/>
                <a:cs typeface="Helvetica Neue"/>
                <a:sym typeface="Helvetica Neue"/>
              </a:rPr>
              <a:t>Key Takeaways</a:t>
            </a:r>
            <a:endParaRPr b="0" i="0" sz="3600" u="none" cap="none" strike="noStrike">
              <a:solidFill>
                <a:srgbClr val="FFFFFF"/>
              </a:solidFill>
              <a:latin typeface="Helvetica Neue"/>
              <a:ea typeface="Helvetica Neue"/>
              <a:cs typeface="Helvetica Neue"/>
              <a:sym typeface="Helvetica Neue"/>
            </a:endParaRPr>
          </a:p>
        </p:txBody>
      </p:sp>
      <p:pic>
        <p:nvPicPr>
          <p:cNvPr descr="Circle with left arrow" id="201" name="Google Shape;201;gd20b4c9546_0_93"/>
          <p:cNvPicPr preferRelativeResize="0"/>
          <p:nvPr/>
        </p:nvPicPr>
        <p:blipFill rotWithShape="1">
          <a:blip r:embed="rId3">
            <a:alphaModFix/>
          </a:blip>
          <a:srcRect b="0" l="0" r="0" t="0"/>
          <a:stretch/>
        </p:blipFill>
        <p:spPr>
          <a:xfrm rot="10800000">
            <a:off x="627105" y="1393129"/>
            <a:ext cx="755896" cy="755896"/>
          </a:xfrm>
          <a:prstGeom prst="rect">
            <a:avLst/>
          </a:prstGeom>
          <a:noFill/>
          <a:ln>
            <a:noFill/>
          </a:ln>
        </p:spPr>
      </p:pic>
      <p:grpSp>
        <p:nvGrpSpPr>
          <p:cNvPr id="202" name="Google Shape;202;gd20b4c9546_0_93"/>
          <p:cNvGrpSpPr/>
          <p:nvPr/>
        </p:nvGrpSpPr>
        <p:grpSpPr>
          <a:xfrm>
            <a:off x="7166781" y="109744"/>
            <a:ext cx="1771785" cy="1478544"/>
            <a:chOff x="2573332" y="600903"/>
            <a:chExt cx="4314062" cy="3713070"/>
          </a:xfrm>
        </p:grpSpPr>
        <p:grpSp>
          <p:nvGrpSpPr>
            <p:cNvPr id="203" name="Google Shape;203;gd20b4c9546_0_93"/>
            <p:cNvGrpSpPr/>
            <p:nvPr/>
          </p:nvGrpSpPr>
          <p:grpSpPr>
            <a:xfrm>
              <a:off x="2573332" y="600903"/>
              <a:ext cx="3719824" cy="3713070"/>
              <a:chOff x="2573332" y="677103"/>
              <a:chExt cx="3719824" cy="3713070"/>
            </a:xfrm>
          </p:grpSpPr>
          <p:sp>
            <p:nvSpPr>
              <p:cNvPr id="204" name="Google Shape;204;gd20b4c9546_0_93"/>
              <p:cNvSpPr/>
              <p:nvPr/>
            </p:nvSpPr>
            <p:spPr>
              <a:xfrm rot="-6596588">
                <a:off x="3726388" y="3510395"/>
                <a:ext cx="771357" cy="771357"/>
              </a:xfrm>
              <a:prstGeom prst="ellipse">
                <a:avLst/>
              </a:prstGeom>
              <a:solidFill>
                <a:srgbClr val="3A4888"/>
              </a:solidFill>
              <a:ln cap="flat" cmpd="sng" w="9525">
                <a:solidFill>
                  <a:srgbClr val="3A4888"/>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05" name="Google Shape;205;gd20b4c9546_0_93"/>
              <p:cNvSpPr/>
              <p:nvPr/>
            </p:nvSpPr>
            <p:spPr>
              <a:xfrm rot="-6598839">
                <a:off x="2887641" y="2346983"/>
                <a:ext cx="1199287" cy="1199287"/>
              </a:xfrm>
              <a:prstGeom prst="ellipse">
                <a:avLst/>
              </a:prstGeom>
              <a:gradFill>
                <a:gsLst>
                  <a:gs pos="0">
                    <a:srgbClr val="A64D79"/>
                  </a:gs>
                  <a:gs pos="100000">
                    <a:srgbClr val="737373"/>
                  </a:gs>
                </a:gsLst>
                <a:lin ang="5400012" scaled="0"/>
              </a:gra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06" name="Google Shape;206;gd20b4c9546_0_93"/>
              <p:cNvSpPr/>
              <p:nvPr/>
            </p:nvSpPr>
            <p:spPr>
              <a:xfrm rot="-6598620">
                <a:off x="4374916" y="913763"/>
                <a:ext cx="1681581" cy="1681581"/>
              </a:xfrm>
              <a:prstGeom prst="ellipse">
                <a:avLst/>
              </a:prstGeom>
              <a:solidFill>
                <a:srgbClr val="3A4888"/>
              </a:solidFill>
              <a:ln cap="flat" cmpd="sng" w="9525">
                <a:solidFill>
                  <a:srgbClr val="3A4888"/>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07" name="Google Shape;207;gd20b4c9546_0_93"/>
              <p:cNvSpPr/>
              <p:nvPr/>
            </p:nvSpPr>
            <p:spPr>
              <a:xfrm rot="-6597866">
                <a:off x="2661829" y="2208216"/>
                <a:ext cx="629106" cy="629106"/>
              </a:xfrm>
              <a:prstGeom prst="ellipse">
                <a:avLst/>
              </a:prstGeom>
              <a:solidFill>
                <a:srgbClr val="3D3D3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08" name="Google Shape;208;gd20b4c9546_0_93"/>
              <p:cNvSpPr/>
              <p:nvPr/>
            </p:nvSpPr>
            <p:spPr>
              <a:xfrm rot="-6597701">
                <a:off x="3267625" y="1113818"/>
                <a:ext cx="274172" cy="274172"/>
              </a:xfrm>
              <a:prstGeom prst="ellipse">
                <a:avLst/>
              </a:prstGeom>
              <a:gradFill>
                <a:gsLst>
                  <a:gs pos="0">
                    <a:srgbClr val="FFC982"/>
                  </a:gs>
                  <a:gs pos="100000">
                    <a:srgbClr val="F58F09"/>
                  </a:gs>
                </a:gsLst>
                <a:path path="circle">
                  <a:fillToRect b="50%" l="50%" r="50%" t="50%"/>
                </a:path>
                <a:tileRect/>
              </a:gra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sp>
          <p:nvSpPr>
            <p:cNvPr id="209" name="Google Shape;209;gd20b4c9546_0_93"/>
            <p:cNvSpPr/>
            <p:nvPr/>
          </p:nvSpPr>
          <p:spPr>
            <a:xfrm>
              <a:off x="4447194" y="1739566"/>
              <a:ext cx="2440200" cy="2440200"/>
            </a:xfrm>
            <a:prstGeom prst="ellipse">
              <a:avLst/>
            </a:prstGeom>
            <a:gradFill>
              <a:gsLst>
                <a:gs pos="0">
                  <a:srgbClr val="F9D380"/>
                </a:gs>
                <a:gs pos="100000">
                  <a:srgbClr val="F58F09"/>
                </a:gs>
              </a:gsLst>
              <a:path path="circle">
                <a:fillToRect b="50%" l="50%" r="50%" t="50%"/>
              </a:path>
              <a:tileRect/>
            </a:gradFill>
            <a:ln>
              <a:noFill/>
            </a:ln>
            <a:effectLst>
              <a:outerShdw blurRad="228600" rotWithShape="0" algn="tl" dir="5400000" dist="50800">
                <a:srgbClr val="000000">
                  <a:alpha val="53333"/>
                </a:srgbClr>
              </a:outerShdw>
            </a:effectLst>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10" name="Google Shape;210;gd20b4c9546_0_93"/>
            <p:cNvSpPr/>
            <p:nvPr/>
          </p:nvSpPr>
          <p:spPr>
            <a:xfrm>
              <a:off x="3566937" y="1297853"/>
              <a:ext cx="1423800" cy="1423800"/>
            </a:xfrm>
            <a:prstGeom prst="ellipse">
              <a:avLst/>
            </a:prstGeom>
            <a:gradFill>
              <a:gsLst>
                <a:gs pos="0">
                  <a:srgbClr val="63763E"/>
                </a:gs>
                <a:gs pos="100000">
                  <a:srgbClr val="616D73"/>
                </a:gs>
              </a:gsLst>
              <a:path path="circle">
                <a:fillToRect b="50%" l="50%" r="50%" t="50%"/>
              </a:path>
              <a:tileRect/>
            </a:gradFill>
            <a:ln>
              <a:noFill/>
            </a:ln>
            <a:effectLst>
              <a:outerShdw blurRad="228600" rotWithShape="0" algn="tl" dir="5400000" dist="50800">
                <a:srgbClr val="000000">
                  <a:alpha val="53333"/>
                </a:srgbClr>
              </a:outerShdw>
            </a:effectLst>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pic>
        <p:nvPicPr>
          <p:cNvPr descr="Circle with left arrow" id="211" name="Google Shape;211;gd20b4c9546_0_93"/>
          <p:cNvPicPr preferRelativeResize="0"/>
          <p:nvPr/>
        </p:nvPicPr>
        <p:blipFill rotWithShape="1">
          <a:blip r:embed="rId3">
            <a:alphaModFix/>
          </a:blip>
          <a:srcRect b="0" l="0" r="0" t="0"/>
          <a:stretch/>
        </p:blipFill>
        <p:spPr>
          <a:xfrm rot="10800000">
            <a:off x="627105" y="2631840"/>
            <a:ext cx="755896" cy="755896"/>
          </a:xfrm>
          <a:prstGeom prst="rect">
            <a:avLst/>
          </a:prstGeom>
          <a:noFill/>
          <a:ln>
            <a:noFill/>
          </a:ln>
        </p:spPr>
      </p:pic>
      <p:pic>
        <p:nvPicPr>
          <p:cNvPr descr="Circle with left arrow" id="212" name="Google Shape;212;gd20b4c9546_0_93"/>
          <p:cNvPicPr preferRelativeResize="0"/>
          <p:nvPr/>
        </p:nvPicPr>
        <p:blipFill rotWithShape="1">
          <a:blip r:embed="rId3">
            <a:alphaModFix/>
          </a:blip>
          <a:srcRect b="0" l="0" r="0" t="0"/>
          <a:stretch/>
        </p:blipFill>
        <p:spPr>
          <a:xfrm rot="10800000">
            <a:off x="627105" y="3829846"/>
            <a:ext cx="755896" cy="755896"/>
          </a:xfrm>
          <a:prstGeom prst="rect">
            <a:avLst/>
          </a:prstGeom>
          <a:noFill/>
          <a:ln>
            <a:noFill/>
          </a:ln>
        </p:spPr>
      </p:pic>
      <p:sp>
        <p:nvSpPr>
          <p:cNvPr id="213" name="Google Shape;213;gd20b4c9546_0_93"/>
          <p:cNvSpPr txBox="1"/>
          <p:nvPr/>
        </p:nvSpPr>
        <p:spPr>
          <a:xfrm>
            <a:off x="1554476" y="1266732"/>
            <a:ext cx="5134800" cy="110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700" u="none" cap="none" strike="noStrike">
                <a:solidFill>
                  <a:schemeClr val="dk1"/>
                </a:solidFill>
                <a:latin typeface="Tahoma"/>
                <a:ea typeface="Tahoma"/>
                <a:cs typeface="Tahoma"/>
                <a:sym typeface="Tahoma"/>
              </a:rPr>
              <a:t>Gender integration in MEAL activities must be comprehensive by addressing gender considerations in both process and purpose.</a:t>
            </a:r>
            <a:endParaRPr b="0" i="0" sz="1700" u="none" cap="none" strike="noStrike">
              <a:solidFill>
                <a:schemeClr val="dk1"/>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214" name="Google Shape;214;gd20b4c9546_0_93"/>
          <p:cNvSpPr txBox="1"/>
          <p:nvPr/>
        </p:nvSpPr>
        <p:spPr>
          <a:xfrm>
            <a:off x="1530000" y="2373217"/>
            <a:ext cx="6084000" cy="1348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700" u="none" cap="none" strike="noStrike">
                <a:solidFill>
                  <a:schemeClr val="dk1"/>
                </a:solidFill>
                <a:latin typeface="Tahoma"/>
                <a:ea typeface="Tahoma"/>
                <a:cs typeface="Tahoma"/>
                <a:sym typeface="Tahoma"/>
              </a:rPr>
              <a:t>The spectrum builds on itself as it intensifies.  For example, gender transformative monitoring activities will necessarily have the characteristics of gender sensitive and responsive monitoring activities.</a:t>
            </a:r>
            <a:endParaRPr b="0" i="0" sz="1400" u="none" cap="none" strike="noStrike">
              <a:solidFill>
                <a:srgbClr val="000000"/>
              </a:solidFill>
              <a:latin typeface="Tahoma"/>
              <a:ea typeface="Tahoma"/>
              <a:cs typeface="Tahoma"/>
              <a:sym typeface="Tahoma"/>
            </a:endParaRPr>
          </a:p>
        </p:txBody>
      </p:sp>
      <p:sp>
        <p:nvSpPr>
          <p:cNvPr id="215" name="Google Shape;215;gd20b4c9546_0_93"/>
          <p:cNvSpPr txBox="1"/>
          <p:nvPr/>
        </p:nvSpPr>
        <p:spPr>
          <a:xfrm>
            <a:off x="1530000" y="3830456"/>
            <a:ext cx="6084000" cy="75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700" u="none" cap="none" strike="noStrike">
                <a:solidFill>
                  <a:schemeClr val="dk1"/>
                </a:solidFill>
                <a:latin typeface="Tahoma"/>
                <a:ea typeface="Tahoma"/>
                <a:cs typeface="Tahoma"/>
                <a:sym typeface="Tahoma"/>
              </a:rPr>
              <a:t>Gender sensitive is the absolute bare minimum of gender integration that can be considered as good practice.</a:t>
            </a:r>
            <a:endParaRPr b="0" i="0" sz="1400" u="none" cap="none" strike="noStrike">
              <a:solidFill>
                <a:srgbClr val="000000"/>
              </a:solidFill>
              <a:latin typeface="Tahoma"/>
              <a:ea typeface="Tahoma"/>
              <a:cs typeface="Tahoma"/>
              <a:sym typeface="Tahoma"/>
            </a:endParaRPr>
          </a:p>
        </p:txBody>
      </p:sp>
      <p:cxnSp>
        <p:nvCxnSpPr>
          <p:cNvPr id="216" name="Google Shape;216;gd20b4c9546_0_93"/>
          <p:cNvCxnSpPr/>
          <p:nvPr/>
        </p:nvCxnSpPr>
        <p:spPr>
          <a:xfrm>
            <a:off x="1554476" y="2373217"/>
            <a:ext cx="3089400" cy="0"/>
          </a:xfrm>
          <a:prstGeom prst="straightConnector1">
            <a:avLst/>
          </a:prstGeom>
          <a:noFill/>
          <a:ln cap="flat" cmpd="sng" w="9525">
            <a:solidFill>
              <a:srgbClr val="F9D380"/>
            </a:solidFill>
            <a:prstDash val="solid"/>
            <a:round/>
            <a:headEnd len="sm" w="sm" type="none"/>
            <a:tailEnd len="sm" w="sm" type="none"/>
          </a:ln>
        </p:spPr>
      </p:cxnSp>
      <p:cxnSp>
        <p:nvCxnSpPr>
          <p:cNvPr id="217" name="Google Shape;217;gd20b4c9546_0_93"/>
          <p:cNvCxnSpPr/>
          <p:nvPr/>
        </p:nvCxnSpPr>
        <p:spPr>
          <a:xfrm>
            <a:off x="1554476" y="3829846"/>
            <a:ext cx="3089400" cy="0"/>
          </a:xfrm>
          <a:prstGeom prst="straightConnector1">
            <a:avLst/>
          </a:prstGeom>
          <a:noFill/>
          <a:ln cap="flat" cmpd="sng" w="9525">
            <a:solidFill>
              <a:srgbClr val="F9D380"/>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d20b4c9546_0_116"/>
          <p:cNvSpPr/>
          <p:nvPr/>
        </p:nvSpPr>
        <p:spPr>
          <a:xfrm>
            <a:off x="-394225" y="3262125"/>
            <a:ext cx="2283900" cy="2346600"/>
          </a:xfrm>
          <a:prstGeom prst="ellipse">
            <a:avLst/>
          </a:prstGeom>
          <a:gradFill>
            <a:gsLst>
              <a:gs pos="0">
                <a:srgbClr val="FFC982"/>
              </a:gs>
              <a:gs pos="100000">
                <a:srgbClr val="F58F09"/>
              </a:gs>
            </a:gsLst>
            <a:path path="circle">
              <a:fillToRect b="50%" l="50%" r="50%" t="50%"/>
            </a:path>
            <a:tileRect/>
          </a:gra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gd20b4c9546_0_116"/>
          <p:cNvSpPr/>
          <p:nvPr/>
        </p:nvSpPr>
        <p:spPr>
          <a:xfrm>
            <a:off x="7023700" y="-515325"/>
            <a:ext cx="2283900" cy="2346600"/>
          </a:xfrm>
          <a:prstGeom prst="ellipse">
            <a:avLst/>
          </a:prstGeom>
          <a:gradFill>
            <a:gsLst>
              <a:gs pos="0">
                <a:srgbClr val="272324"/>
              </a:gs>
              <a:gs pos="100000">
                <a:srgbClr val="737373"/>
              </a:gs>
            </a:gsLst>
            <a:lin ang="5400012" scaled="0"/>
          </a:gra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gd20b4c9546_0_116"/>
          <p:cNvSpPr/>
          <p:nvPr/>
        </p:nvSpPr>
        <p:spPr>
          <a:xfrm>
            <a:off x="379500" y="336750"/>
            <a:ext cx="8385000" cy="4470000"/>
          </a:xfrm>
          <a:prstGeom prst="rect">
            <a:avLst/>
          </a:prstGeom>
          <a:noFill/>
          <a:ln cap="flat" cmpd="sng" w="19050">
            <a:solidFill>
              <a:srgbClr val="4C113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gd20b4c9546_0_116"/>
          <p:cNvSpPr txBox="1"/>
          <p:nvPr>
            <p:ph type="title"/>
          </p:nvPr>
        </p:nvSpPr>
        <p:spPr>
          <a:xfrm>
            <a:off x="311700" y="1722361"/>
            <a:ext cx="8520600" cy="147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
                <a:solidFill>
                  <a:srgbClr val="993365"/>
                </a:solidFill>
                <a:latin typeface="Helvetica Neue"/>
                <a:ea typeface="Helvetica Neue"/>
                <a:cs typeface="Helvetica Neue"/>
                <a:sym typeface="Helvetica Neue"/>
              </a:rPr>
              <a:t>Session 14: </a:t>
            </a:r>
            <a:endParaRPr/>
          </a:p>
          <a:p>
            <a:pPr indent="0" lvl="0" marL="0" rtl="0" algn="ctr">
              <a:lnSpc>
                <a:spcPct val="100000"/>
              </a:lnSpc>
              <a:spcBef>
                <a:spcPts val="0"/>
              </a:spcBef>
              <a:spcAft>
                <a:spcPts val="0"/>
              </a:spcAft>
              <a:buSzPts val="3600"/>
              <a:buNone/>
            </a:pPr>
            <a:r>
              <a:t/>
            </a:r>
            <a:endParaRPr b="1">
              <a:solidFill>
                <a:srgbClr val="FFFFFF"/>
              </a:solidFill>
              <a:highlight>
                <a:srgbClr val="4C1130"/>
              </a:highlight>
              <a:latin typeface="Open Sans"/>
              <a:ea typeface="Open Sans"/>
              <a:cs typeface="Open Sans"/>
              <a:sym typeface="Open Sans"/>
            </a:endParaRPr>
          </a:p>
        </p:txBody>
      </p:sp>
      <p:sp>
        <p:nvSpPr>
          <p:cNvPr id="226" name="Google Shape;226;gd20b4c9546_0_116"/>
          <p:cNvSpPr txBox="1"/>
          <p:nvPr/>
        </p:nvSpPr>
        <p:spPr>
          <a:xfrm>
            <a:off x="747725" y="2571750"/>
            <a:ext cx="7784100" cy="1086000"/>
          </a:xfrm>
          <a:prstGeom prst="rect">
            <a:avLst/>
          </a:prstGeom>
          <a:solidFill>
            <a:srgbClr val="993365"/>
          </a:solidFill>
          <a:ln cap="flat" cmpd="sng" w="9525">
            <a:solidFill>
              <a:srgbClr val="99336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chemeClr val="lt1"/>
                </a:solidFill>
                <a:latin typeface="Roboto"/>
                <a:ea typeface="Roboto"/>
                <a:cs typeface="Roboto"/>
                <a:sym typeface="Roboto"/>
              </a:rPr>
              <a:t>Quality Indicators for Gender Equality Outcomes</a:t>
            </a:r>
            <a:endParaRPr b="0" i="0" sz="3600" u="none" cap="none" strike="noStrike">
              <a:solidFill>
                <a:schemeClr val="lt1"/>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d20b4c9546_0_124"/>
          <p:cNvSpPr/>
          <p:nvPr/>
        </p:nvSpPr>
        <p:spPr>
          <a:xfrm>
            <a:off x="0" y="0"/>
            <a:ext cx="3063300" cy="5139000"/>
          </a:xfrm>
          <a:prstGeom prst="rect">
            <a:avLst/>
          </a:prstGeom>
          <a:solidFill>
            <a:srgbClr val="63763E"/>
          </a:solidFill>
          <a:ln cap="flat" cmpd="sng" w="9525">
            <a:solidFill>
              <a:srgbClr val="B5CB8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9E0B0F"/>
              </a:highlight>
              <a:latin typeface="Arial"/>
              <a:ea typeface="Arial"/>
              <a:cs typeface="Arial"/>
              <a:sym typeface="Arial"/>
            </a:endParaRPr>
          </a:p>
        </p:txBody>
      </p:sp>
      <p:pic>
        <p:nvPicPr>
          <p:cNvPr id="232" name="Google Shape;232;gd20b4c9546_0_124"/>
          <p:cNvPicPr preferRelativeResize="0"/>
          <p:nvPr/>
        </p:nvPicPr>
        <p:blipFill rotWithShape="1">
          <a:blip r:embed="rId3">
            <a:alphaModFix/>
          </a:blip>
          <a:srcRect b="0" l="0" r="0" t="0"/>
          <a:stretch/>
        </p:blipFill>
        <p:spPr>
          <a:xfrm>
            <a:off x="1877440" y="2493930"/>
            <a:ext cx="994311" cy="994314"/>
          </a:xfrm>
          <a:prstGeom prst="rect">
            <a:avLst/>
          </a:prstGeom>
          <a:noFill/>
          <a:ln>
            <a:noFill/>
          </a:ln>
        </p:spPr>
      </p:pic>
      <p:sp>
        <p:nvSpPr>
          <p:cNvPr id="233" name="Google Shape;233;gd20b4c9546_0_124"/>
          <p:cNvSpPr txBox="1"/>
          <p:nvPr>
            <p:ph type="title"/>
          </p:nvPr>
        </p:nvSpPr>
        <p:spPr>
          <a:xfrm>
            <a:off x="389426" y="346015"/>
            <a:ext cx="5691300" cy="994200"/>
          </a:xfrm>
          <a:prstGeom prst="rect">
            <a:avLst/>
          </a:prstGeom>
          <a:noFill/>
          <a:ln cap="flat" cmpd="sng" w="28575">
            <a:solidFill>
              <a:srgbClr val="B5CB82"/>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4000">
                <a:solidFill>
                  <a:schemeClr val="lt1"/>
                </a:solidFill>
                <a:latin typeface="Helvetica Neue"/>
                <a:ea typeface="Helvetica Neue"/>
                <a:cs typeface="Helvetica Neue"/>
                <a:sym typeface="Helvetica Neue"/>
              </a:rPr>
              <a:t>Learning</a:t>
            </a:r>
            <a:r>
              <a:rPr lang="en" sz="4000">
                <a:solidFill>
                  <a:srgbClr val="272324"/>
                </a:solidFill>
                <a:latin typeface="Helvetica Neue"/>
                <a:ea typeface="Helvetica Neue"/>
                <a:cs typeface="Helvetica Neue"/>
                <a:sym typeface="Helvetica Neue"/>
              </a:rPr>
              <a:t> </a:t>
            </a:r>
            <a:r>
              <a:rPr lang="en" sz="4000">
                <a:solidFill>
                  <a:srgbClr val="63763E"/>
                </a:solidFill>
                <a:latin typeface="Helvetica Neue"/>
                <a:ea typeface="Helvetica Neue"/>
                <a:cs typeface="Helvetica Neue"/>
                <a:sym typeface="Helvetica Neue"/>
              </a:rPr>
              <a:t>Objectives</a:t>
            </a:r>
            <a:endParaRPr/>
          </a:p>
        </p:txBody>
      </p:sp>
      <p:sp>
        <p:nvSpPr>
          <p:cNvPr id="234" name="Google Shape;234;gd20b4c9546_0_124"/>
          <p:cNvSpPr txBox="1"/>
          <p:nvPr/>
        </p:nvSpPr>
        <p:spPr>
          <a:xfrm>
            <a:off x="3235064" y="2467398"/>
            <a:ext cx="4959600" cy="130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Roboto"/>
                <a:ea typeface="Roboto"/>
                <a:cs typeface="Roboto"/>
                <a:sym typeface="Roboto"/>
              </a:rPr>
              <a:t>To understand how to construct and select quality indicators to support gender equality outcomes and gender transformative programming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gd20b4c9546_0_131"/>
          <p:cNvSpPr/>
          <p:nvPr/>
        </p:nvSpPr>
        <p:spPr>
          <a:xfrm>
            <a:off x="6947500" y="-515325"/>
            <a:ext cx="2283900" cy="2346600"/>
          </a:xfrm>
          <a:prstGeom prst="ellipse">
            <a:avLst/>
          </a:prstGeom>
          <a:solidFill>
            <a:srgbClr val="3A4888"/>
          </a:solidFill>
          <a:ln cap="flat" cmpd="sng" w="9525">
            <a:solidFill>
              <a:srgbClr val="3A4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gd20b4c9546_0_131"/>
          <p:cNvSpPr txBox="1"/>
          <p:nvPr>
            <p:ph type="title"/>
          </p:nvPr>
        </p:nvSpPr>
        <p:spPr>
          <a:xfrm>
            <a:off x="6082875" y="445025"/>
            <a:ext cx="2699400" cy="572700"/>
          </a:xfrm>
          <a:prstGeom prst="rect">
            <a:avLst/>
          </a:prstGeom>
          <a:noFill/>
          <a:ln cap="flat" cmpd="sng" w="19050">
            <a:solidFill>
              <a:srgbClr val="99336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800"/>
              <a:buNone/>
            </a:pPr>
            <a:r>
              <a:rPr lang="en" sz="3000">
                <a:solidFill>
                  <a:srgbClr val="3A4888"/>
                </a:solidFill>
                <a:latin typeface="Proxima Nova"/>
                <a:ea typeface="Proxima Nova"/>
                <a:cs typeface="Proxima Nova"/>
                <a:sym typeface="Proxima Nova"/>
              </a:rPr>
              <a:t>Key</a:t>
            </a:r>
            <a:r>
              <a:rPr lang="en" sz="3000">
                <a:latin typeface="Proxima Nova"/>
                <a:ea typeface="Proxima Nova"/>
                <a:cs typeface="Proxima Nova"/>
                <a:sym typeface="Proxima Nova"/>
              </a:rPr>
              <a:t> </a:t>
            </a:r>
            <a:r>
              <a:rPr lang="en" sz="3000">
                <a:solidFill>
                  <a:srgbClr val="FFFFFF"/>
                </a:solidFill>
                <a:latin typeface="Proxima Nova"/>
                <a:ea typeface="Proxima Nova"/>
                <a:cs typeface="Proxima Nova"/>
                <a:sym typeface="Proxima Nova"/>
              </a:rPr>
              <a:t>Messages</a:t>
            </a:r>
            <a:endParaRPr sz="3000">
              <a:solidFill>
                <a:srgbClr val="FFFFFF"/>
              </a:solidFill>
              <a:latin typeface="Proxima Nova"/>
              <a:ea typeface="Proxima Nova"/>
              <a:cs typeface="Proxima Nova"/>
              <a:sym typeface="Proxima Nova"/>
            </a:endParaRPr>
          </a:p>
        </p:txBody>
      </p:sp>
      <p:cxnSp>
        <p:nvCxnSpPr>
          <p:cNvPr id="241" name="Google Shape;241;gd20b4c9546_0_131"/>
          <p:cNvCxnSpPr/>
          <p:nvPr/>
        </p:nvCxnSpPr>
        <p:spPr>
          <a:xfrm flipH="1" rot="10800000">
            <a:off x="0" y="772250"/>
            <a:ext cx="6044100" cy="6900"/>
          </a:xfrm>
          <a:prstGeom prst="straightConnector1">
            <a:avLst/>
          </a:prstGeom>
          <a:noFill/>
          <a:ln cap="flat" cmpd="sng" w="38100">
            <a:solidFill>
              <a:srgbClr val="993365"/>
            </a:solidFill>
            <a:prstDash val="solid"/>
            <a:round/>
            <a:headEnd len="sm" w="sm" type="none"/>
            <a:tailEnd len="sm" w="sm" type="none"/>
          </a:ln>
        </p:spPr>
      </p:cxnSp>
      <p:pic>
        <p:nvPicPr>
          <p:cNvPr descr="Badge Tick1" id="242" name="Google Shape;242;gd20b4c9546_0_131"/>
          <p:cNvPicPr preferRelativeResize="0"/>
          <p:nvPr/>
        </p:nvPicPr>
        <p:blipFill rotWithShape="1">
          <a:blip r:embed="rId3">
            <a:alphaModFix/>
          </a:blip>
          <a:srcRect b="0" l="0" r="0" t="0"/>
          <a:stretch/>
        </p:blipFill>
        <p:spPr>
          <a:xfrm>
            <a:off x="559269" y="1980928"/>
            <a:ext cx="763679" cy="763679"/>
          </a:xfrm>
          <a:prstGeom prst="rect">
            <a:avLst/>
          </a:prstGeom>
          <a:noFill/>
          <a:ln>
            <a:noFill/>
          </a:ln>
        </p:spPr>
      </p:pic>
      <p:pic>
        <p:nvPicPr>
          <p:cNvPr descr="Badge Tick1" id="243" name="Google Shape;243;gd20b4c9546_0_131"/>
          <p:cNvPicPr preferRelativeResize="0"/>
          <p:nvPr/>
        </p:nvPicPr>
        <p:blipFill rotWithShape="1">
          <a:blip r:embed="rId3">
            <a:alphaModFix/>
          </a:blip>
          <a:srcRect b="0" l="0" r="0" t="0"/>
          <a:stretch/>
        </p:blipFill>
        <p:spPr>
          <a:xfrm>
            <a:off x="559269" y="3162572"/>
            <a:ext cx="763679" cy="763679"/>
          </a:xfrm>
          <a:prstGeom prst="rect">
            <a:avLst/>
          </a:prstGeom>
          <a:noFill/>
          <a:ln>
            <a:noFill/>
          </a:ln>
        </p:spPr>
      </p:pic>
      <p:graphicFrame>
        <p:nvGraphicFramePr>
          <p:cNvPr id="244" name="Google Shape;244;gd20b4c9546_0_131"/>
          <p:cNvGraphicFramePr/>
          <p:nvPr/>
        </p:nvGraphicFramePr>
        <p:xfrm>
          <a:off x="941106" y="1728609"/>
          <a:ext cx="3000000" cy="3000000"/>
        </p:xfrm>
        <a:graphic>
          <a:graphicData uri="http://schemas.openxmlformats.org/drawingml/2006/table">
            <a:tbl>
              <a:tblPr>
                <a:noFill/>
                <a:tableStyleId>{7DA607E4-C62C-4FCE-975F-71A4F7BDF28B}</a:tableStyleId>
              </a:tblPr>
              <a:tblGrid>
                <a:gridCol w="726525"/>
                <a:gridCol w="6304725"/>
              </a:tblGrid>
              <a:tr h="381000">
                <a:tc>
                  <a:txBody>
                    <a:bodyPr/>
                    <a:lstStyle/>
                    <a:p>
                      <a:pPr indent="0" lvl="0" marL="0" marR="0" rtl="0" algn="l">
                        <a:lnSpc>
                          <a:spcPct val="100000"/>
                        </a:lnSpc>
                        <a:spcBef>
                          <a:spcPts val="0"/>
                        </a:spcBef>
                        <a:spcAft>
                          <a:spcPts val="0"/>
                        </a:spcAft>
                        <a:buClr>
                          <a:schemeClr val="dk1"/>
                        </a:buClr>
                        <a:buSzPts val="1100"/>
                        <a:buFont typeface="Arial"/>
                        <a:buNone/>
                      </a:pPr>
                      <a:r>
                        <a:t/>
                      </a:r>
                      <a:endParaRPr sz="1400" u="none" cap="none" strike="noStrike">
                        <a:latin typeface="Tahoma"/>
                        <a:ea typeface="Tahoma"/>
                        <a:cs typeface="Tahoma"/>
                        <a:sym typeface="Tahom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chemeClr val="dk1"/>
                        </a:buClr>
                        <a:buSzPts val="1100"/>
                        <a:buFont typeface="Arial"/>
                        <a:buNone/>
                      </a:pPr>
                      <a:r>
                        <a:t/>
                      </a:r>
                      <a:endParaRPr sz="800" u="none" cap="none" strike="noStrike">
                        <a:solidFill>
                          <a:schemeClr val="dk1"/>
                        </a:solidFill>
                        <a:latin typeface="Tahoma"/>
                        <a:ea typeface="Tahoma"/>
                        <a:cs typeface="Tahoma"/>
                        <a:sym typeface="Tahoma"/>
                      </a:endParaRPr>
                    </a:p>
                    <a:p>
                      <a:pPr indent="0" lvl="0" marL="0" marR="0" rtl="0" algn="l">
                        <a:lnSpc>
                          <a:spcPct val="115000"/>
                        </a:lnSpc>
                        <a:spcBef>
                          <a:spcPts val="0"/>
                        </a:spcBef>
                        <a:spcAft>
                          <a:spcPts val="0"/>
                        </a:spcAft>
                        <a:buClr>
                          <a:schemeClr val="dk1"/>
                        </a:buClr>
                        <a:buSzPts val="1100"/>
                        <a:buFont typeface="Arial"/>
                        <a:buNone/>
                      </a:pPr>
                      <a:r>
                        <a:rPr lang="en" sz="1400" u="none" cap="none" strike="noStrike">
                          <a:solidFill>
                            <a:schemeClr val="dk1"/>
                          </a:solidFill>
                          <a:latin typeface="Tahoma"/>
                          <a:ea typeface="Tahoma"/>
                          <a:cs typeface="Tahoma"/>
                          <a:sym typeface="Tahoma"/>
                        </a:rPr>
                        <a:t>Indicators are a signal of change, and need to effectively respond to the level of change in project outcomes; they MUST be gender sensitive as a minimum level of gender equality integration</a:t>
                      </a:r>
                      <a:endParaRPr sz="1400" u="none" cap="none" strike="noStrike"/>
                    </a:p>
                    <a:p>
                      <a:pPr indent="0" lvl="0" marL="0" marR="0" rtl="0" algn="l">
                        <a:lnSpc>
                          <a:spcPct val="115000"/>
                        </a:lnSpc>
                        <a:spcBef>
                          <a:spcPts val="0"/>
                        </a:spcBef>
                        <a:spcAft>
                          <a:spcPts val="0"/>
                        </a:spcAft>
                        <a:buClr>
                          <a:schemeClr val="dk1"/>
                        </a:buClr>
                        <a:buSzPts val="1100"/>
                        <a:buFont typeface="Arial"/>
                        <a:buNone/>
                      </a:pPr>
                      <a:r>
                        <a:t/>
                      </a:r>
                      <a:endParaRPr sz="1400" u="none" cap="none" strike="noStrike">
                        <a:solidFill>
                          <a:schemeClr val="dk1"/>
                        </a:solidFill>
                        <a:latin typeface="Tahoma"/>
                        <a:ea typeface="Tahoma"/>
                        <a:cs typeface="Tahoma"/>
                        <a:sym typeface="Tahom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4C1130"/>
                      </a:solidFill>
                      <a:prstDash val="solid"/>
                      <a:round/>
                      <a:headEnd len="sm" w="sm" type="none"/>
                      <a:tailEnd len="sm" w="sm" type="none"/>
                    </a:lnB>
                  </a:tcPr>
                </a:tc>
              </a:tr>
              <a:tr h="177800">
                <a:tc>
                  <a:txBody>
                    <a:bodyPr/>
                    <a:lstStyle/>
                    <a:p>
                      <a:pPr indent="0" lvl="0" marL="0" marR="0" rtl="0" algn="l">
                        <a:lnSpc>
                          <a:spcPct val="100000"/>
                        </a:lnSpc>
                        <a:spcBef>
                          <a:spcPts val="0"/>
                        </a:spcBef>
                        <a:spcAft>
                          <a:spcPts val="0"/>
                        </a:spcAft>
                        <a:buClr>
                          <a:schemeClr val="dk1"/>
                        </a:buClr>
                        <a:buSzPts val="1100"/>
                        <a:buFont typeface="Arial"/>
                        <a:buNone/>
                      </a:pPr>
                      <a:r>
                        <a:t/>
                      </a:r>
                      <a:endParaRPr sz="1400" u="none" cap="none" strike="noStrike">
                        <a:latin typeface="Tahoma"/>
                        <a:ea typeface="Tahoma"/>
                        <a:cs typeface="Tahoma"/>
                        <a:sym typeface="Tahom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chemeClr val="dk1"/>
                        </a:buClr>
                        <a:buSzPts val="1100"/>
                        <a:buFont typeface="Arial"/>
                        <a:buNone/>
                      </a:pPr>
                      <a:r>
                        <a:t/>
                      </a:r>
                      <a:endParaRPr sz="800" u="none" cap="none" strike="noStrike">
                        <a:solidFill>
                          <a:schemeClr val="dk1"/>
                        </a:solidFill>
                        <a:latin typeface="Tahoma"/>
                        <a:ea typeface="Tahoma"/>
                        <a:cs typeface="Tahoma"/>
                        <a:sym typeface="Tahoma"/>
                      </a:endParaRPr>
                    </a:p>
                    <a:p>
                      <a:pPr indent="0" lvl="0" marL="0" marR="0" rtl="0" algn="l">
                        <a:lnSpc>
                          <a:spcPct val="115000"/>
                        </a:lnSpc>
                        <a:spcBef>
                          <a:spcPts val="0"/>
                        </a:spcBef>
                        <a:spcAft>
                          <a:spcPts val="0"/>
                        </a:spcAft>
                        <a:buClr>
                          <a:schemeClr val="dk1"/>
                        </a:buClr>
                        <a:buSzPts val="1100"/>
                        <a:buFont typeface="Arial"/>
                        <a:buNone/>
                      </a:pPr>
                      <a:r>
                        <a:rPr lang="en" sz="1400" u="none" cap="none" strike="noStrike">
                          <a:solidFill>
                            <a:schemeClr val="dk1"/>
                          </a:solidFill>
                          <a:latin typeface="Tahoma"/>
                          <a:ea typeface="Tahoma"/>
                          <a:cs typeface="Tahoma"/>
                          <a:sym typeface="Tahoma"/>
                        </a:rPr>
                        <a:t>Gender transformative change refer to changes in social behaviours and attitudes (position, not just condition), and therefore requires a combination of indicators that must include qualitative indicators</a:t>
                      </a:r>
                      <a:endParaRPr sz="1400" u="none" cap="none" strike="noStrike">
                        <a:solidFill>
                          <a:schemeClr val="dk1"/>
                        </a:solidFill>
                        <a:latin typeface="Tahoma"/>
                        <a:ea typeface="Tahoma"/>
                        <a:cs typeface="Tahoma"/>
                        <a:sym typeface="Tahoma"/>
                      </a:endParaRPr>
                    </a:p>
                    <a:p>
                      <a:pPr indent="0" lvl="0" marL="0" marR="0" rtl="0" algn="l">
                        <a:lnSpc>
                          <a:spcPct val="115000"/>
                        </a:lnSpc>
                        <a:spcBef>
                          <a:spcPts val="0"/>
                        </a:spcBef>
                        <a:spcAft>
                          <a:spcPts val="0"/>
                        </a:spcAft>
                        <a:buClr>
                          <a:srgbClr val="000000"/>
                        </a:buClr>
                        <a:buSzPts val="1400"/>
                        <a:buFont typeface="Arial"/>
                        <a:buNone/>
                      </a:pPr>
                      <a:r>
                        <a:t/>
                      </a:r>
                      <a:endParaRPr sz="1400" u="none" cap="none" strike="noStrike">
                        <a:solidFill>
                          <a:schemeClr val="dk1"/>
                        </a:solidFill>
                        <a:latin typeface="Tahoma"/>
                        <a:ea typeface="Tahoma"/>
                        <a:cs typeface="Tahoma"/>
                        <a:sym typeface="Tahom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d20b4c9546_0_140"/>
          <p:cNvSpPr/>
          <p:nvPr/>
        </p:nvSpPr>
        <p:spPr>
          <a:xfrm>
            <a:off x="353188" y="336750"/>
            <a:ext cx="8385000" cy="4470000"/>
          </a:xfrm>
          <a:prstGeom prst="rect">
            <a:avLst/>
          </a:prstGeom>
          <a:noFill/>
          <a:ln cap="flat" cmpd="sng" w="19050">
            <a:solidFill>
              <a:srgbClr val="344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250" name="Google Shape;250;gd20b4c9546_0_140"/>
          <p:cNvGraphicFramePr/>
          <p:nvPr/>
        </p:nvGraphicFramePr>
        <p:xfrm>
          <a:off x="445163" y="1682050"/>
          <a:ext cx="3000000" cy="3000000"/>
        </p:xfrm>
        <a:graphic>
          <a:graphicData uri="http://schemas.openxmlformats.org/drawingml/2006/table">
            <a:tbl>
              <a:tblPr>
                <a:noFill/>
                <a:tableStyleId>{4C9E060F-6FC6-4BF1-9F56-95D3371A7E10}</a:tableStyleId>
              </a:tblPr>
              <a:tblGrid>
                <a:gridCol w="1131875"/>
                <a:gridCol w="1144200"/>
                <a:gridCol w="947350"/>
                <a:gridCol w="824325"/>
                <a:gridCol w="885825"/>
                <a:gridCol w="1033450"/>
                <a:gridCol w="1070400"/>
                <a:gridCol w="1205750"/>
              </a:tblGrid>
              <a:tr h="603925">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FFFFFF"/>
                          </a:solidFill>
                          <a:latin typeface="Tahoma"/>
                          <a:ea typeface="Tahoma"/>
                          <a:cs typeface="Tahoma"/>
                          <a:sym typeface="Tahoma"/>
                        </a:rPr>
                        <a:t>Expected Result</a:t>
                      </a:r>
                      <a:endParaRPr b="1" sz="1100" u="none" cap="none" strike="noStrike">
                        <a:solidFill>
                          <a:srgbClr val="FFFFFF"/>
                        </a:solidFill>
                        <a:latin typeface="Tahoma"/>
                        <a:ea typeface="Tahoma"/>
                        <a:cs typeface="Tahoma"/>
                        <a:sym typeface="Tahoma"/>
                      </a:endParaRPr>
                    </a:p>
                  </a:txBody>
                  <a:tcPr marT="91425" marB="91425" marR="68575" marL="68575" anchor="ctr">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solidFill>
                      <a:srgbClr val="993365"/>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FFFFFF"/>
                          </a:solidFill>
                          <a:latin typeface="Tahoma"/>
                          <a:ea typeface="Tahoma"/>
                          <a:cs typeface="Tahoma"/>
                          <a:sym typeface="Tahoma"/>
                        </a:rPr>
                        <a:t>Indicator(s)</a:t>
                      </a:r>
                      <a:endParaRPr b="1" sz="1100" u="none" cap="none" strike="noStrike">
                        <a:solidFill>
                          <a:srgbClr val="FFFFFF"/>
                        </a:solidFill>
                        <a:latin typeface="Tahoma"/>
                        <a:ea typeface="Tahoma"/>
                        <a:cs typeface="Tahoma"/>
                        <a:sym typeface="Tahoma"/>
                      </a:endParaRPr>
                    </a:p>
                  </a:txBody>
                  <a:tcPr marT="91425" marB="91425" marR="68575" marL="68575" anchor="ctr">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solidFill>
                      <a:srgbClr val="993365"/>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FFFFFF"/>
                          </a:solidFill>
                          <a:latin typeface="Tahoma"/>
                          <a:ea typeface="Tahoma"/>
                          <a:cs typeface="Tahoma"/>
                          <a:sym typeface="Tahoma"/>
                        </a:rPr>
                        <a:t>Baseline Data</a:t>
                      </a:r>
                      <a:endParaRPr b="1" sz="1100" u="none" cap="none" strike="noStrike">
                        <a:solidFill>
                          <a:srgbClr val="FFFFFF"/>
                        </a:solidFill>
                        <a:latin typeface="Tahoma"/>
                        <a:ea typeface="Tahoma"/>
                        <a:cs typeface="Tahoma"/>
                        <a:sym typeface="Tahoma"/>
                      </a:endParaRPr>
                    </a:p>
                  </a:txBody>
                  <a:tcPr marT="91425" marB="91425" marR="68575" marL="68575" anchor="ctr">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solidFill>
                      <a:srgbClr val="993365"/>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FFFFFF"/>
                          </a:solidFill>
                          <a:latin typeface="Tahoma"/>
                          <a:ea typeface="Tahoma"/>
                          <a:cs typeface="Tahoma"/>
                          <a:sym typeface="Tahoma"/>
                        </a:rPr>
                        <a:t>Targets</a:t>
                      </a:r>
                      <a:endParaRPr b="1" sz="1100" u="none" cap="none" strike="noStrike">
                        <a:solidFill>
                          <a:srgbClr val="FFFFFF"/>
                        </a:solidFill>
                        <a:latin typeface="Tahoma"/>
                        <a:ea typeface="Tahoma"/>
                        <a:cs typeface="Tahoma"/>
                        <a:sym typeface="Tahoma"/>
                      </a:endParaRPr>
                    </a:p>
                  </a:txBody>
                  <a:tcPr marT="91425" marB="91425" marR="68575" marL="68575" anchor="ctr">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solidFill>
                      <a:srgbClr val="993365"/>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FFFFFF"/>
                          </a:solidFill>
                          <a:latin typeface="Tahoma"/>
                          <a:ea typeface="Tahoma"/>
                          <a:cs typeface="Tahoma"/>
                          <a:sym typeface="Tahoma"/>
                        </a:rPr>
                        <a:t>Data Sources</a:t>
                      </a:r>
                      <a:endParaRPr b="1" sz="1100" u="none" cap="none" strike="noStrike">
                        <a:solidFill>
                          <a:srgbClr val="FFFFFF"/>
                        </a:solidFill>
                        <a:latin typeface="Tahoma"/>
                        <a:ea typeface="Tahoma"/>
                        <a:cs typeface="Tahoma"/>
                        <a:sym typeface="Tahoma"/>
                      </a:endParaRPr>
                    </a:p>
                  </a:txBody>
                  <a:tcPr marT="91425" marB="91425" marR="68575" marL="68575" anchor="ctr">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solidFill>
                      <a:srgbClr val="993365"/>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FFFFFF"/>
                          </a:solidFill>
                          <a:latin typeface="Tahoma"/>
                          <a:ea typeface="Tahoma"/>
                          <a:cs typeface="Tahoma"/>
                          <a:sym typeface="Tahoma"/>
                        </a:rPr>
                        <a:t>Data collection Methods</a:t>
                      </a:r>
                      <a:endParaRPr b="1" sz="1100" u="none" cap="none" strike="noStrike">
                        <a:solidFill>
                          <a:srgbClr val="FFFFFF"/>
                        </a:solidFill>
                        <a:latin typeface="Tahoma"/>
                        <a:ea typeface="Tahoma"/>
                        <a:cs typeface="Tahoma"/>
                        <a:sym typeface="Tahoma"/>
                      </a:endParaRPr>
                    </a:p>
                  </a:txBody>
                  <a:tcPr marT="91425" marB="91425" marR="68575" marL="68575" anchor="ctr">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solidFill>
                      <a:srgbClr val="993365"/>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FFFFFF"/>
                          </a:solidFill>
                          <a:latin typeface="Tahoma"/>
                          <a:ea typeface="Tahoma"/>
                          <a:cs typeface="Tahoma"/>
                          <a:sym typeface="Tahoma"/>
                        </a:rPr>
                        <a:t>Frequency</a:t>
                      </a:r>
                      <a:endParaRPr b="1" sz="1100" u="none" cap="none" strike="noStrike">
                        <a:solidFill>
                          <a:srgbClr val="FFFFFF"/>
                        </a:solidFill>
                        <a:latin typeface="Tahoma"/>
                        <a:ea typeface="Tahoma"/>
                        <a:cs typeface="Tahoma"/>
                        <a:sym typeface="Tahoma"/>
                      </a:endParaRPr>
                    </a:p>
                  </a:txBody>
                  <a:tcPr marT="91425" marB="91425" marR="68575" marL="68575" anchor="ctr">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solidFill>
                      <a:srgbClr val="993365"/>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FFFFFF"/>
                          </a:solidFill>
                          <a:latin typeface="Tahoma"/>
                          <a:ea typeface="Tahoma"/>
                          <a:cs typeface="Tahoma"/>
                          <a:sym typeface="Tahoma"/>
                        </a:rPr>
                        <a:t>Responsible</a:t>
                      </a:r>
                      <a:endParaRPr b="1" sz="1100" u="none" cap="none" strike="noStrike">
                        <a:solidFill>
                          <a:srgbClr val="FFFFFF"/>
                        </a:solidFill>
                        <a:latin typeface="Tahoma"/>
                        <a:ea typeface="Tahoma"/>
                        <a:cs typeface="Tahoma"/>
                        <a:sym typeface="Tahoma"/>
                      </a:endParaRPr>
                    </a:p>
                  </a:txBody>
                  <a:tcPr marT="91425" marB="91425" marR="68575" marL="68575" anchor="ctr">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solidFill>
                      <a:srgbClr val="993365"/>
                    </a:solidFill>
                  </a:tcPr>
                </a:tc>
              </a:tr>
              <a:tr h="1038225">
                <a:tc>
                  <a:txBody>
                    <a:bodyPr/>
                    <a:lstStyle/>
                    <a:p>
                      <a:pPr indent="0" lvl="0" marL="0" marR="0" rtl="0" algn="l">
                        <a:lnSpc>
                          <a:spcPct val="115000"/>
                        </a:lnSpc>
                        <a:spcBef>
                          <a:spcPts val="0"/>
                        </a:spcBef>
                        <a:spcAft>
                          <a:spcPts val="0"/>
                        </a:spcAft>
                        <a:buClr>
                          <a:srgbClr val="000000"/>
                        </a:buClr>
                        <a:buSzPts val="1400"/>
                        <a:buFont typeface="Arial"/>
                        <a:buNone/>
                      </a:pPr>
                      <a:r>
                        <a:rPr lang="en" sz="1400" u="none" cap="none" strike="noStrike">
                          <a:latin typeface="Tahoma"/>
                          <a:ea typeface="Tahoma"/>
                          <a:cs typeface="Tahoma"/>
                          <a:sym typeface="Tahoma"/>
                        </a:rPr>
                        <a:t>Outcome or Results Statements</a:t>
                      </a:r>
                      <a:endParaRPr sz="1400" u="none" cap="none" strike="noStrike">
                        <a:latin typeface="Tahoma"/>
                        <a:ea typeface="Tahoma"/>
                        <a:cs typeface="Tahoma"/>
                        <a:sym typeface="Tahoma"/>
                      </a:endParaRPr>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 sz="1400" u="none" cap="none" strike="noStrike">
                          <a:latin typeface="Tahoma"/>
                          <a:ea typeface="Tahoma"/>
                          <a:cs typeface="Tahoma"/>
                          <a:sym typeface="Tahoma"/>
                        </a:rPr>
                        <a:t>What is being measured?</a:t>
                      </a:r>
                      <a:endParaRPr sz="1400" u="none" cap="none" strike="noStrike">
                        <a:latin typeface="Tahoma"/>
                        <a:ea typeface="Tahoma"/>
                        <a:cs typeface="Tahoma"/>
                        <a:sym typeface="Tahoma"/>
                      </a:endParaRPr>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 sz="1400" u="none" cap="none" strike="noStrike">
                          <a:latin typeface="Tahoma"/>
                          <a:ea typeface="Tahoma"/>
                          <a:cs typeface="Tahoma"/>
                          <a:sym typeface="Tahoma"/>
                        </a:rPr>
                        <a:t>Where you are starting from?</a:t>
                      </a:r>
                      <a:endParaRPr sz="1400" u="none" cap="none" strike="noStrike">
                        <a:latin typeface="Tahoma"/>
                        <a:ea typeface="Tahoma"/>
                        <a:cs typeface="Tahoma"/>
                        <a:sym typeface="Tahoma"/>
                      </a:endParaRPr>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 sz="1400" u="none" cap="none" strike="noStrike">
                          <a:latin typeface="Tahoma"/>
                          <a:ea typeface="Tahoma"/>
                          <a:cs typeface="Tahoma"/>
                          <a:sym typeface="Tahoma"/>
                        </a:rPr>
                        <a:t>Where will you end up?</a:t>
                      </a:r>
                      <a:endParaRPr sz="1400" u="none" cap="none" strike="noStrike">
                        <a:latin typeface="Tahoma"/>
                        <a:ea typeface="Tahoma"/>
                        <a:cs typeface="Tahoma"/>
                        <a:sym typeface="Tahoma"/>
                      </a:endParaRPr>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 sz="1400" u="none" cap="none" strike="noStrike">
                          <a:latin typeface="Tahoma"/>
                          <a:ea typeface="Tahoma"/>
                          <a:cs typeface="Tahoma"/>
                          <a:sym typeface="Tahoma"/>
                        </a:rPr>
                        <a:t>Where or who is the data coming from?</a:t>
                      </a:r>
                      <a:endParaRPr sz="1400" u="none" cap="none" strike="noStrike">
                        <a:latin typeface="Tahoma"/>
                        <a:ea typeface="Tahoma"/>
                        <a:cs typeface="Tahoma"/>
                        <a:sym typeface="Tahoma"/>
                      </a:endParaRPr>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 sz="1400" u="none" cap="none" strike="noStrike">
                          <a:latin typeface="Tahoma"/>
                          <a:ea typeface="Tahoma"/>
                          <a:cs typeface="Tahoma"/>
                          <a:sym typeface="Tahoma"/>
                        </a:rPr>
                        <a:t>How is it being collected?</a:t>
                      </a:r>
                      <a:endParaRPr sz="1400" u="none" cap="none" strike="noStrike">
                        <a:latin typeface="Tahoma"/>
                        <a:ea typeface="Tahoma"/>
                        <a:cs typeface="Tahoma"/>
                        <a:sym typeface="Tahoma"/>
                      </a:endParaRPr>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 sz="1400" u="none" cap="none" strike="noStrike">
                          <a:latin typeface="Tahoma"/>
                          <a:ea typeface="Tahoma"/>
                          <a:cs typeface="Tahoma"/>
                          <a:sym typeface="Tahoma"/>
                        </a:rPr>
                        <a:t>How often is this data being collected?</a:t>
                      </a:r>
                      <a:endParaRPr sz="1400" u="none" cap="none" strike="noStrike">
                        <a:latin typeface="Tahoma"/>
                        <a:ea typeface="Tahoma"/>
                        <a:cs typeface="Tahoma"/>
                        <a:sym typeface="Tahoma"/>
                      </a:endParaRPr>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 sz="1400" u="none" cap="none" strike="noStrike">
                          <a:latin typeface="Tahoma"/>
                          <a:ea typeface="Tahoma"/>
                          <a:cs typeface="Tahoma"/>
                          <a:sym typeface="Tahoma"/>
                        </a:rPr>
                        <a:t>Who is collecting the data?</a:t>
                      </a:r>
                      <a:endParaRPr sz="1400" u="none" cap="none" strike="noStrike">
                        <a:latin typeface="Tahoma"/>
                        <a:ea typeface="Tahoma"/>
                        <a:cs typeface="Tahoma"/>
                        <a:sym typeface="Tahoma"/>
                      </a:endParaRPr>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r>
            </a:tbl>
          </a:graphicData>
        </a:graphic>
      </p:graphicFrame>
      <p:sp>
        <p:nvSpPr>
          <p:cNvPr id="251" name="Google Shape;251;gd20b4c9546_0_140"/>
          <p:cNvSpPr/>
          <p:nvPr/>
        </p:nvSpPr>
        <p:spPr>
          <a:xfrm>
            <a:off x="4357500" y="1388250"/>
            <a:ext cx="2054700" cy="3203700"/>
          </a:xfrm>
          <a:prstGeom prst="ellipse">
            <a:avLst/>
          </a:prstGeom>
          <a:noFill/>
          <a:ln cap="flat" cmpd="sng" w="28575">
            <a:solidFill>
              <a:srgbClr val="F9D38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gd20b4c9546_0_140"/>
          <p:cNvSpPr/>
          <p:nvPr/>
        </p:nvSpPr>
        <p:spPr>
          <a:xfrm>
            <a:off x="1439900" y="1540650"/>
            <a:ext cx="1357500" cy="2536200"/>
          </a:xfrm>
          <a:prstGeom prst="ellipse">
            <a:avLst/>
          </a:prstGeom>
          <a:noFill/>
          <a:ln cap="flat" cmpd="sng" w="28575">
            <a:solidFill>
              <a:srgbClr val="F9D38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gd20b4c9546_0_140"/>
          <p:cNvSpPr txBox="1"/>
          <p:nvPr>
            <p:ph type="title"/>
          </p:nvPr>
        </p:nvSpPr>
        <p:spPr>
          <a:xfrm>
            <a:off x="-143712" y="554925"/>
            <a:ext cx="8385000" cy="572700"/>
          </a:xfrm>
          <a:prstGeom prst="rect">
            <a:avLst/>
          </a:prstGeom>
          <a:solidFill>
            <a:srgbClr val="344888"/>
          </a:solidFill>
          <a:ln cap="flat" cmpd="sng" w="9525">
            <a:solidFill>
              <a:schemeClr val="lt1"/>
            </a:solidFill>
            <a:prstDash val="solid"/>
            <a:round/>
            <a:headEnd len="sm" w="sm" type="none"/>
            <a:tailEnd len="sm" w="sm" type="none"/>
          </a:ln>
          <a:effectLst>
            <a:outerShdw blurRad="57150" rotWithShape="0" algn="bl" dir="5400000" dist="19050">
              <a:srgbClr val="000000">
                <a:alpha val="48627"/>
              </a:srgbClr>
            </a:outerShdw>
          </a:effectLst>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800"/>
              <a:buNone/>
            </a:pPr>
            <a:r>
              <a:rPr lang="en" sz="3600">
                <a:solidFill>
                  <a:srgbClr val="FFFFFF"/>
                </a:solidFill>
                <a:latin typeface="Roboto"/>
                <a:ea typeface="Roboto"/>
                <a:cs typeface="Roboto"/>
                <a:sym typeface="Roboto"/>
              </a:rPr>
              <a:t>Performance Measurement Framework</a:t>
            </a:r>
            <a:endParaRPr sz="2500">
              <a:solidFill>
                <a:srgbClr val="FFFFFF"/>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d20b4c9546_0_148"/>
          <p:cNvSpPr txBox="1"/>
          <p:nvPr/>
        </p:nvSpPr>
        <p:spPr>
          <a:xfrm>
            <a:off x="659400" y="1058537"/>
            <a:ext cx="7825200" cy="380100"/>
          </a:xfrm>
          <a:prstGeom prst="rect">
            <a:avLst/>
          </a:prstGeom>
          <a:solidFill>
            <a:srgbClr val="993365"/>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Roboto"/>
                <a:ea typeface="Roboto"/>
                <a:cs typeface="Roboto"/>
                <a:sym typeface="Roboto"/>
              </a:rPr>
              <a:t>An indicator is a signal that </a:t>
            </a:r>
            <a:r>
              <a:rPr b="1" i="0" lang="en" sz="1700" u="none" cap="none" strike="noStrike">
                <a:solidFill>
                  <a:srgbClr val="FFFFFF"/>
                </a:solidFill>
                <a:latin typeface="Roboto"/>
                <a:ea typeface="Roboto"/>
                <a:cs typeface="Roboto"/>
                <a:sym typeface="Roboto"/>
              </a:rPr>
              <a:t>shows change has happened</a:t>
            </a:r>
            <a:r>
              <a:rPr b="0" i="0" lang="en" sz="1700" u="none" cap="none" strike="noStrike">
                <a:solidFill>
                  <a:srgbClr val="FFFFFF"/>
                </a:solidFill>
                <a:latin typeface="Roboto"/>
                <a:ea typeface="Roboto"/>
                <a:cs typeface="Roboto"/>
                <a:sym typeface="Roboto"/>
              </a:rPr>
              <a:t>.</a:t>
            </a:r>
            <a:r>
              <a:rPr b="0" i="0" lang="en" sz="1400" u="none" cap="none" strike="noStrike">
                <a:solidFill>
                  <a:srgbClr val="000000"/>
                </a:solidFill>
                <a:latin typeface="Roboto"/>
                <a:ea typeface="Roboto"/>
                <a:cs typeface="Roboto"/>
                <a:sym typeface="Roboto"/>
              </a:rPr>
              <a:t> </a:t>
            </a:r>
            <a:endParaRPr b="0" i="0" sz="1400" u="none" cap="none" strike="noStrike">
              <a:solidFill>
                <a:srgbClr val="000000"/>
              </a:solidFill>
              <a:latin typeface="Roboto"/>
              <a:ea typeface="Roboto"/>
              <a:cs typeface="Roboto"/>
              <a:sym typeface="Roboto"/>
            </a:endParaRPr>
          </a:p>
        </p:txBody>
      </p:sp>
      <p:sp>
        <p:nvSpPr>
          <p:cNvPr id="259" name="Google Shape;259;gd20b4c9546_0_148"/>
          <p:cNvSpPr/>
          <p:nvPr/>
        </p:nvSpPr>
        <p:spPr>
          <a:xfrm>
            <a:off x="659400" y="1898537"/>
            <a:ext cx="3504900" cy="27168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gd20b4c9546_0_148"/>
          <p:cNvSpPr txBox="1"/>
          <p:nvPr/>
        </p:nvSpPr>
        <p:spPr>
          <a:xfrm>
            <a:off x="726950" y="2057662"/>
            <a:ext cx="3387000" cy="2509200"/>
          </a:xfrm>
          <a:prstGeom prst="rect">
            <a:avLst/>
          </a:prstGeom>
          <a:noFill/>
          <a:ln>
            <a:noFill/>
          </a:ln>
        </p:spPr>
        <p:txBody>
          <a:bodyPr anchorCtr="0" anchor="t" bIns="91425" lIns="91425" spcFirstLastPara="1" rIns="91425" wrap="square" tIns="91425">
            <a:noAutofit/>
          </a:bodyPr>
          <a:lstStyle/>
          <a:p>
            <a:pPr indent="-184150" lvl="0" marL="228600" marR="0" rtl="0" algn="l">
              <a:lnSpc>
                <a:spcPct val="100000"/>
              </a:lnSpc>
              <a:spcBef>
                <a:spcPts val="0"/>
              </a:spcBef>
              <a:spcAft>
                <a:spcPts val="0"/>
              </a:spcAft>
              <a:buClr>
                <a:srgbClr val="000000"/>
              </a:buClr>
              <a:buSzPts val="1100"/>
              <a:buFont typeface="Open Sans"/>
              <a:buAutoNum type="arabicPeriod"/>
            </a:pPr>
            <a:r>
              <a:rPr b="0" i="0" lang="en" sz="1100" u="none" cap="none" strike="noStrike">
                <a:solidFill>
                  <a:srgbClr val="000000"/>
                </a:solidFill>
                <a:latin typeface="Tahoma"/>
                <a:ea typeface="Tahoma"/>
                <a:cs typeface="Tahoma"/>
                <a:sym typeface="Tahoma"/>
              </a:rPr>
              <a:t>The </a:t>
            </a:r>
            <a:r>
              <a:rPr b="1" i="0" lang="en" sz="1100" u="none" cap="none" strike="noStrike">
                <a:solidFill>
                  <a:srgbClr val="993365"/>
                </a:solidFill>
                <a:latin typeface="Tahoma"/>
                <a:ea typeface="Tahoma"/>
                <a:cs typeface="Tahoma"/>
                <a:sym typeface="Tahoma"/>
              </a:rPr>
              <a:t>unit of measure</a:t>
            </a:r>
            <a:r>
              <a:rPr b="0" i="0" lang="en" sz="1100" u="none" cap="none" strike="noStrike">
                <a:solidFill>
                  <a:srgbClr val="993365"/>
                </a:solidFill>
                <a:latin typeface="Tahoma"/>
                <a:ea typeface="Tahoma"/>
                <a:cs typeface="Tahoma"/>
                <a:sym typeface="Tahoma"/>
              </a:rPr>
              <a:t> </a:t>
            </a:r>
            <a:r>
              <a:rPr b="0" i="0" lang="en" sz="1100" u="none" cap="none" strike="noStrike">
                <a:solidFill>
                  <a:srgbClr val="000000"/>
                </a:solidFill>
                <a:latin typeface="Tahoma"/>
                <a:ea typeface="Tahoma"/>
                <a:cs typeface="Tahoma"/>
                <a:sym typeface="Tahoma"/>
              </a:rPr>
              <a:t>is the number, percentage, level, ratio, etc.</a:t>
            </a:r>
            <a:endParaRPr b="0" i="0" sz="1100" u="none" cap="none" strike="noStrike">
              <a:solidFill>
                <a:srgbClr val="000000"/>
              </a:solidFill>
              <a:latin typeface="Tahoma"/>
              <a:ea typeface="Tahoma"/>
              <a:cs typeface="Tahoma"/>
              <a:sym typeface="Tahoma"/>
            </a:endParaRPr>
          </a:p>
          <a:p>
            <a:pPr indent="0" lvl="0" marL="45720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993365"/>
              </a:solidFill>
              <a:latin typeface="Tahoma"/>
              <a:ea typeface="Tahoma"/>
              <a:cs typeface="Tahoma"/>
              <a:sym typeface="Tahoma"/>
            </a:endParaRPr>
          </a:p>
          <a:p>
            <a:pPr indent="-184150" lvl="0" marL="228600" marR="0" rtl="0" algn="l">
              <a:lnSpc>
                <a:spcPct val="100000"/>
              </a:lnSpc>
              <a:spcBef>
                <a:spcPts val="0"/>
              </a:spcBef>
              <a:spcAft>
                <a:spcPts val="0"/>
              </a:spcAft>
              <a:buClr>
                <a:srgbClr val="000000"/>
              </a:buClr>
              <a:buSzPts val="1100"/>
              <a:buFont typeface="Open Sans"/>
              <a:buAutoNum type="arabicPeriod"/>
            </a:pPr>
            <a:r>
              <a:rPr b="0" i="0" lang="en" sz="1100" u="none" cap="none" strike="noStrike">
                <a:solidFill>
                  <a:schemeClr val="dk1"/>
                </a:solidFill>
                <a:latin typeface="Tahoma"/>
                <a:ea typeface="Tahoma"/>
                <a:cs typeface="Tahoma"/>
                <a:sym typeface="Tahoma"/>
              </a:rPr>
              <a:t>The</a:t>
            </a:r>
            <a:r>
              <a:rPr b="0" i="0" lang="en" sz="1100" u="none" cap="none" strike="noStrike">
                <a:solidFill>
                  <a:srgbClr val="993365"/>
                </a:solidFill>
                <a:latin typeface="Tahoma"/>
                <a:ea typeface="Tahoma"/>
                <a:cs typeface="Tahoma"/>
                <a:sym typeface="Tahoma"/>
              </a:rPr>
              <a:t> </a:t>
            </a:r>
            <a:r>
              <a:rPr b="1" i="0" lang="en" sz="1100" u="none" cap="none" strike="noStrike">
                <a:solidFill>
                  <a:srgbClr val="993365"/>
                </a:solidFill>
                <a:latin typeface="Tahoma"/>
                <a:ea typeface="Tahoma"/>
                <a:cs typeface="Tahoma"/>
                <a:sym typeface="Tahoma"/>
              </a:rPr>
              <a:t>unit of analysis</a:t>
            </a:r>
            <a:r>
              <a:rPr b="0" i="0" lang="en" sz="1100" u="none" cap="none" strike="noStrike">
                <a:solidFill>
                  <a:srgbClr val="993365"/>
                </a:solidFill>
                <a:latin typeface="Tahoma"/>
                <a:ea typeface="Tahoma"/>
                <a:cs typeface="Tahoma"/>
                <a:sym typeface="Tahoma"/>
              </a:rPr>
              <a:t> </a:t>
            </a:r>
            <a:r>
              <a:rPr b="0" i="0" lang="en" sz="1100" u="none" cap="none" strike="noStrike">
                <a:solidFill>
                  <a:srgbClr val="000000"/>
                </a:solidFill>
                <a:latin typeface="Tahoma"/>
                <a:ea typeface="Tahoma"/>
                <a:cs typeface="Tahoma"/>
                <a:sym typeface="Tahoma"/>
              </a:rPr>
              <a:t>is who or what will be observed: individuals, institutions, social artifacts or social groups.</a:t>
            </a:r>
            <a:endParaRPr b="0" i="0" sz="1100" u="none" cap="none" strike="noStrike">
              <a:solidFill>
                <a:srgbClr val="000000"/>
              </a:solidFill>
              <a:latin typeface="Tahoma"/>
              <a:ea typeface="Tahoma"/>
              <a:cs typeface="Tahoma"/>
              <a:sym typeface="Tahoma"/>
            </a:endParaRPr>
          </a:p>
          <a:p>
            <a:pPr indent="0" lvl="0" marL="45720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Tahoma"/>
              <a:ea typeface="Tahoma"/>
              <a:cs typeface="Tahoma"/>
              <a:sym typeface="Tahoma"/>
            </a:endParaRPr>
          </a:p>
          <a:p>
            <a:pPr indent="-184150" lvl="0" marL="228600" marR="0" rtl="0" algn="l">
              <a:lnSpc>
                <a:spcPct val="100000"/>
              </a:lnSpc>
              <a:spcBef>
                <a:spcPts val="0"/>
              </a:spcBef>
              <a:spcAft>
                <a:spcPts val="0"/>
              </a:spcAft>
              <a:buClr>
                <a:srgbClr val="000000"/>
              </a:buClr>
              <a:buSzPts val="1100"/>
              <a:buFont typeface="Open Sans"/>
              <a:buAutoNum type="arabicPeriod"/>
            </a:pPr>
            <a:r>
              <a:rPr b="0" i="0" lang="en" sz="1100" u="none" cap="none" strike="noStrike">
                <a:solidFill>
                  <a:srgbClr val="000000"/>
                </a:solidFill>
                <a:latin typeface="Tahoma"/>
                <a:ea typeface="Tahoma"/>
                <a:cs typeface="Tahoma"/>
                <a:sym typeface="Tahoma"/>
              </a:rPr>
              <a:t>The </a:t>
            </a:r>
            <a:r>
              <a:rPr b="1" i="0" lang="en" sz="1100" u="none" cap="none" strike="noStrike">
                <a:solidFill>
                  <a:srgbClr val="993365"/>
                </a:solidFill>
                <a:latin typeface="Tahoma"/>
                <a:ea typeface="Tahoma"/>
                <a:cs typeface="Tahoma"/>
                <a:sym typeface="Tahoma"/>
              </a:rPr>
              <a:t>context</a:t>
            </a:r>
            <a:r>
              <a:rPr b="0" i="0" lang="en" sz="1100" u="none" cap="none" strike="noStrike">
                <a:solidFill>
                  <a:srgbClr val="000000"/>
                </a:solidFill>
                <a:latin typeface="Tahoma"/>
                <a:ea typeface="Tahoma"/>
                <a:cs typeface="Tahoma"/>
                <a:sym typeface="Tahoma"/>
              </a:rPr>
              <a:t> is the set of circumstances that specify the particular aspect of the output or outcome that the indicator is intended to measure. </a:t>
            </a:r>
            <a:endParaRPr b="0" i="0" sz="1100" u="none" cap="none" strike="noStrike">
              <a:solidFill>
                <a:srgbClr val="000000"/>
              </a:solidFill>
              <a:latin typeface="Tahoma"/>
              <a:ea typeface="Tahoma"/>
              <a:cs typeface="Tahoma"/>
              <a:sym typeface="Tahoma"/>
            </a:endParaRPr>
          </a:p>
        </p:txBody>
      </p:sp>
      <p:sp>
        <p:nvSpPr>
          <p:cNvPr id="261" name="Google Shape;261;gd20b4c9546_0_148"/>
          <p:cNvSpPr/>
          <p:nvPr/>
        </p:nvSpPr>
        <p:spPr>
          <a:xfrm>
            <a:off x="4164300" y="1898562"/>
            <a:ext cx="4320300" cy="27168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gd20b4c9546_0_148"/>
          <p:cNvSpPr txBox="1"/>
          <p:nvPr/>
        </p:nvSpPr>
        <p:spPr>
          <a:xfrm>
            <a:off x="4164300" y="1438362"/>
            <a:ext cx="4320300" cy="477900"/>
          </a:xfrm>
          <a:prstGeom prst="rect">
            <a:avLst/>
          </a:prstGeom>
          <a:solidFill>
            <a:srgbClr val="F9D38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Roboto"/>
                <a:ea typeface="Roboto"/>
                <a:cs typeface="Roboto"/>
                <a:sym typeface="Roboto"/>
              </a:rPr>
              <a:t>There are </a:t>
            </a:r>
            <a:r>
              <a:rPr b="1" i="0" lang="en" sz="1300" u="none" cap="none" strike="noStrike">
                <a:solidFill>
                  <a:srgbClr val="993365"/>
                </a:solidFill>
                <a:latin typeface="Roboto"/>
                <a:ea typeface="Roboto"/>
                <a:cs typeface="Roboto"/>
                <a:sym typeface="Roboto"/>
              </a:rPr>
              <a:t>2 types of indicators</a:t>
            </a:r>
            <a:r>
              <a:rPr b="0" i="0" lang="en" sz="1300" u="none" cap="none" strike="noStrike">
                <a:solidFill>
                  <a:srgbClr val="000000"/>
                </a:solidFill>
                <a:latin typeface="Roboto"/>
                <a:ea typeface="Roboto"/>
                <a:cs typeface="Roboto"/>
                <a:sym typeface="Roboto"/>
              </a:rPr>
              <a:t>:</a:t>
            </a:r>
            <a:endParaRPr b="0" i="0" sz="1300" u="none" cap="none" strike="noStrike">
              <a:solidFill>
                <a:srgbClr val="000000"/>
              </a:solidFill>
              <a:latin typeface="Roboto"/>
              <a:ea typeface="Roboto"/>
              <a:cs typeface="Roboto"/>
              <a:sym typeface="Roboto"/>
            </a:endParaRPr>
          </a:p>
        </p:txBody>
      </p:sp>
      <p:sp>
        <p:nvSpPr>
          <p:cNvPr id="263" name="Google Shape;263;gd20b4c9546_0_148"/>
          <p:cNvSpPr txBox="1"/>
          <p:nvPr/>
        </p:nvSpPr>
        <p:spPr>
          <a:xfrm>
            <a:off x="4306125" y="1936362"/>
            <a:ext cx="4120500" cy="263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100" u="none" cap="none" strike="noStrike">
                <a:solidFill>
                  <a:srgbClr val="993365"/>
                </a:solidFill>
                <a:latin typeface="Tahoma"/>
                <a:ea typeface="Tahoma"/>
                <a:cs typeface="Tahoma"/>
                <a:sym typeface="Tahoma"/>
              </a:rPr>
              <a:t>Quantitative Indicator:</a:t>
            </a:r>
            <a:endParaRPr b="1" i="0" sz="1100" u="none" cap="none" strike="noStrike">
              <a:solidFill>
                <a:srgbClr val="993365"/>
              </a:solidFill>
              <a:latin typeface="Tahoma"/>
              <a:ea typeface="Tahoma"/>
              <a:cs typeface="Tahoma"/>
              <a:sym typeface="Tahoma"/>
            </a:endParaRPr>
          </a:p>
          <a:p>
            <a:pPr indent="-298450" lvl="0" marL="457200" marR="0" rtl="0" algn="l">
              <a:lnSpc>
                <a:spcPct val="100000"/>
              </a:lnSpc>
              <a:spcBef>
                <a:spcPts val="0"/>
              </a:spcBef>
              <a:spcAft>
                <a:spcPts val="0"/>
              </a:spcAft>
              <a:buClr>
                <a:srgbClr val="000000"/>
              </a:buClr>
              <a:buSzPts val="1100"/>
              <a:buFont typeface="Roboto"/>
              <a:buChar char="-"/>
            </a:pPr>
            <a:r>
              <a:rPr b="0" i="0" lang="en" sz="1100" u="none" cap="none" strike="noStrike">
                <a:solidFill>
                  <a:srgbClr val="000000"/>
                </a:solidFill>
                <a:latin typeface="Tahoma"/>
                <a:ea typeface="Tahoma"/>
                <a:cs typeface="Tahoma"/>
                <a:sym typeface="Tahoma"/>
              </a:rPr>
              <a:t>Used to measure quantities or amounts</a:t>
            </a:r>
            <a:endParaRPr b="0" i="0" sz="1100" u="none" cap="none" strike="noStrike">
              <a:solidFill>
                <a:srgbClr val="000000"/>
              </a:solidFill>
              <a:latin typeface="Tahoma"/>
              <a:ea typeface="Tahoma"/>
              <a:cs typeface="Tahoma"/>
              <a:sym typeface="Tahoma"/>
            </a:endParaRPr>
          </a:p>
          <a:p>
            <a:pPr indent="-298450" lvl="0" marL="457200" marR="0" rtl="0" algn="l">
              <a:lnSpc>
                <a:spcPct val="100000"/>
              </a:lnSpc>
              <a:spcBef>
                <a:spcPts val="0"/>
              </a:spcBef>
              <a:spcAft>
                <a:spcPts val="0"/>
              </a:spcAft>
              <a:buClr>
                <a:srgbClr val="000000"/>
              </a:buClr>
              <a:buSzPts val="1100"/>
              <a:buFont typeface="Open Sans"/>
              <a:buChar char="-"/>
            </a:pPr>
            <a:r>
              <a:rPr b="0" i="0" lang="en" sz="1100" u="none" cap="none" strike="noStrike">
                <a:solidFill>
                  <a:srgbClr val="000000"/>
                </a:solidFill>
                <a:latin typeface="Tahoma"/>
                <a:ea typeface="Tahoma"/>
                <a:cs typeface="Tahoma"/>
                <a:sym typeface="Tahoma"/>
              </a:rPr>
              <a:t>They are </a:t>
            </a:r>
            <a:r>
              <a:rPr b="1" i="1" lang="en" sz="1100" u="none" cap="none" strike="noStrike">
                <a:solidFill>
                  <a:srgbClr val="344888"/>
                </a:solidFill>
                <a:latin typeface="Tahoma"/>
                <a:ea typeface="Tahoma"/>
                <a:cs typeface="Tahoma"/>
                <a:sym typeface="Tahoma"/>
              </a:rPr>
              <a:t>objectively verifiable</a:t>
            </a:r>
            <a:r>
              <a:rPr b="0" i="0" lang="en" sz="1100" u="none" cap="none" strike="noStrike">
                <a:solidFill>
                  <a:srgbClr val="000000"/>
                </a:solidFill>
                <a:latin typeface="Tahoma"/>
                <a:ea typeface="Tahoma"/>
                <a:cs typeface="Tahoma"/>
                <a:sym typeface="Tahoma"/>
              </a:rPr>
              <a:t>. </a:t>
            </a:r>
            <a:endParaRPr b="0" i="0" sz="1100" u="none" cap="none" strike="noStrike">
              <a:solidFill>
                <a:srgbClr val="000000"/>
              </a:solidFill>
              <a:latin typeface="Tahoma"/>
              <a:ea typeface="Tahoma"/>
              <a:cs typeface="Tahoma"/>
              <a:sym typeface="Tahoma"/>
            </a:endParaRPr>
          </a:p>
          <a:p>
            <a:pPr indent="-298450" lvl="0" marL="457200" marR="0" rtl="0" algn="l">
              <a:lnSpc>
                <a:spcPct val="100000"/>
              </a:lnSpc>
              <a:spcBef>
                <a:spcPts val="0"/>
              </a:spcBef>
              <a:spcAft>
                <a:spcPts val="0"/>
              </a:spcAft>
              <a:buClr>
                <a:srgbClr val="000000"/>
              </a:buClr>
              <a:buSzPts val="1100"/>
              <a:buFont typeface="Roboto"/>
              <a:buChar char="-"/>
            </a:pPr>
            <a:r>
              <a:rPr b="0" i="0" lang="en" sz="1100" u="none" cap="none" strike="noStrike">
                <a:solidFill>
                  <a:srgbClr val="000000"/>
                </a:solidFill>
                <a:latin typeface="Tahoma"/>
                <a:ea typeface="Tahoma"/>
                <a:cs typeface="Tahoma"/>
                <a:sym typeface="Tahoma"/>
              </a:rPr>
              <a:t>For example: temperature, distance, middle upper-arm circumference, death rate, but also individual knowledge and skills. </a:t>
            </a:r>
            <a:endParaRPr b="0" i="0" sz="1100" u="none" cap="none" strike="noStrike">
              <a:solidFill>
                <a:srgbClr val="000000"/>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1200"/>
              <a:buFont typeface="Arial"/>
              <a:buNone/>
            </a:pPr>
            <a:r>
              <a:t/>
            </a:r>
            <a:endParaRPr b="1" i="0" sz="1100" u="none" cap="none" strike="noStrike">
              <a:solidFill>
                <a:srgbClr val="511537"/>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1200"/>
              <a:buFont typeface="Arial"/>
              <a:buNone/>
            </a:pPr>
            <a:r>
              <a:rPr b="1" i="0" lang="en" sz="1100" u="none" cap="none" strike="noStrike">
                <a:solidFill>
                  <a:srgbClr val="993365"/>
                </a:solidFill>
                <a:latin typeface="Tahoma"/>
                <a:ea typeface="Tahoma"/>
                <a:cs typeface="Tahoma"/>
                <a:sym typeface="Tahoma"/>
              </a:rPr>
              <a:t>Qualitative Indicator:</a:t>
            </a:r>
            <a:endParaRPr b="1" i="0" sz="1100" u="none" cap="none" strike="noStrike">
              <a:solidFill>
                <a:srgbClr val="993365"/>
              </a:solidFill>
              <a:latin typeface="Tahoma"/>
              <a:ea typeface="Tahoma"/>
              <a:cs typeface="Tahoma"/>
              <a:sym typeface="Tahoma"/>
            </a:endParaRPr>
          </a:p>
          <a:p>
            <a:pPr indent="-298450" lvl="0" marL="457200" marR="0" rtl="0" algn="l">
              <a:lnSpc>
                <a:spcPct val="100000"/>
              </a:lnSpc>
              <a:spcBef>
                <a:spcPts val="0"/>
              </a:spcBef>
              <a:spcAft>
                <a:spcPts val="0"/>
              </a:spcAft>
              <a:buClr>
                <a:srgbClr val="000000"/>
              </a:buClr>
              <a:buSzPts val="1100"/>
              <a:buFont typeface="Open Sans"/>
              <a:buChar char="-"/>
            </a:pPr>
            <a:r>
              <a:rPr b="0" i="0" lang="en" sz="1100" u="none" cap="none" strike="noStrike">
                <a:solidFill>
                  <a:srgbClr val="000000"/>
                </a:solidFill>
                <a:latin typeface="Tahoma"/>
                <a:ea typeface="Tahoma"/>
                <a:cs typeface="Tahoma"/>
                <a:sym typeface="Tahoma"/>
              </a:rPr>
              <a:t>They are </a:t>
            </a:r>
            <a:r>
              <a:rPr b="1" i="1" lang="en" sz="1100" u="none" cap="none" strike="noStrike">
                <a:solidFill>
                  <a:srgbClr val="344888"/>
                </a:solidFill>
                <a:latin typeface="Tahoma"/>
                <a:ea typeface="Tahoma"/>
                <a:cs typeface="Tahoma"/>
                <a:sym typeface="Tahoma"/>
              </a:rPr>
              <a:t>subjective</a:t>
            </a:r>
            <a:endParaRPr b="1" i="1" sz="1100" u="none" cap="none" strike="noStrike">
              <a:solidFill>
                <a:srgbClr val="344888"/>
              </a:solidFill>
              <a:latin typeface="Tahoma"/>
              <a:ea typeface="Tahoma"/>
              <a:cs typeface="Tahoma"/>
              <a:sym typeface="Tahoma"/>
            </a:endParaRPr>
          </a:p>
          <a:p>
            <a:pPr indent="-298450" lvl="0" marL="457200" marR="0" rtl="0" algn="l">
              <a:lnSpc>
                <a:spcPct val="100000"/>
              </a:lnSpc>
              <a:spcBef>
                <a:spcPts val="0"/>
              </a:spcBef>
              <a:spcAft>
                <a:spcPts val="0"/>
              </a:spcAft>
              <a:buClr>
                <a:srgbClr val="000000"/>
              </a:buClr>
              <a:buSzPts val="1100"/>
              <a:buFont typeface="Roboto"/>
              <a:buChar char="-"/>
            </a:pPr>
            <a:r>
              <a:rPr b="0" i="0" lang="en" sz="1100" u="none" cap="none" strike="noStrike">
                <a:solidFill>
                  <a:srgbClr val="000000"/>
                </a:solidFill>
                <a:latin typeface="Tahoma"/>
                <a:ea typeface="Tahoma"/>
                <a:cs typeface="Tahoma"/>
                <a:sym typeface="Tahoma"/>
              </a:rPr>
              <a:t>They capture experiential information, such as the quality of something, or beneficiaries perception of their situation, their opinion or preferences</a:t>
            </a:r>
            <a:endParaRPr b="0" i="0" sz="1100" u="none" cap="none" strike="noStrike">
              <a:solidFill>
                <a:srgbClr val="000000"/>
              </a:solidFill>
              <a:latin typeface="Tahoma"/>
              <a:ea typeface="Tahoma"/>
              <a:cs typeface="Tahoma"/>
              <a:sym typeface="Tahoma"/>
            </a:endParaRPr>
          </a:p>
          <a:p>
            <a:pPr indent="-298450" lvl="0" marL="457200" marR="0" rtl="0" algn="l">
              <a:lnSpc>
                <a:spcPct val="100000"/>
              </a:lnSpc>
              <a:spcBef>
                <a:spcPts val="0"/>
              </a:spcBef>
              <a:spcAft>
                <a:spcPts val="0"/>
              </a:spcAft>
              <a:buClr>
                <a:srgbClr val="000000"/>
              </a:buClr>
              <a:buSzPts val="1100"/>
              <a:buFont typeface="Roboto"/>
              <a:buChar char="-"/>
            </a:pPr>
            <a:r>
              <a:rPr b="0" i="0" lang="en" sz="1100" u="none" cap="none" strike="noStrike">
                <a:solidFill>
                  <a:srgbClr val="000000"/>
                </a:solidFill>
                <a:latin typeface="Tahoma"/>
                <a:ea typeface="Tahoma"/>
                <a:cs typeface="Tahoma"/>
                <a:sym typeface="Tahoma"/>
              </a:rPr>
              <a:t>They also would measure an individual’s perception of their own knowledge or skills</a:t>
            </a:r>
            <a:endParaRPr b="0" i="0" sz="1100" u="none" cap="none" strike="noStrike">
              <a:solidFill>
                <a:srgbClr val="000000"/>
              </a:solidFill>
              <a:latin typeface="Tahoma"/>
              <a:ea typeface="Tahoma"/>
              <a:cs typeface="Tahoma"/>
              <a:sym typeface="Tahoma"/>
            </a:endParaRPr>
          </a:p>
        </p:txBody>
      </p:sp>
      <p:sp>
        <p:nvSpPr>
          <p:cNvPr id="264" name="Google Shape;264;gd20b4c9546_0_148"/>
          <p:cNvSpPr txBox="1"/>
          <p:nvPr/>
        </p:nvSpPr>
        <p:spPr>
          <a:xfrm>
            <a:off x="659400" y="1438362"/>
            <a:ext cx="3504900" cy="477900"/>
          </a:xfrm>
          <a:prstGeom prst="rect">
            <a:avLst/>
          </a:prstGeom>
          <a:solidFill>
            <a:srgbClr val="F9D38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200"/>
              <a:buFont typeface="Arial"/>
              <a:buNone/>
            </a:pPr>
            <a:r>
              <a:rPr b="0" i="0" lang="en" sz="1300" u="none" cap="none" strike="noStrike">
                <a:solidFill>
                  <a:schemeClr val="dk1"/>
                </a:solidFill>
                <a:latin typeface="Roboto"/>
                <a:ea typeface="Roboto"/>
                <a:cs typeface="Roboto"/>
                <a:sym typeface="Roboto"/>
              </a:rPr>
              <a:t>Every indicator has </a:t>
            </a:r>
            <a:r>
              <a:rPr b="1" i="0" lang="en" sz="1300" u="none" cap="none" strike="noStrike">
                <a:solidFill>
                  <a:srgbClr val="993365"/>
                </a:solidFill>
                <a:latin typeface="Roboto"/>
                <a:ea typeface="Roboto"/>
                <a:cs typeface="Roboto"/>
                <a:sym typeface="Roboto"/>
              </a:rPr>
              <a:t>3 building blocks</a:t>
            </a:r>
            <a:r>
              <a:rPr b="0" i="0" lang="en" sz="1300" u="none" cap="none" strike="noStrike">
                <a:solidFill>
                  <a:schemeClr val="dk1"/>
                </a:solidFill>
                <a:latin typeface="Roboto"/>
                <a:ea typeface="Roboto"/>
                <a:cs typeface="Roboto"/>
                <a:sym typeface="Roboto"/>
              </a:rPr>
              <a:t>:</a:t>
            </a:r>
            <a:endParaRPr b="0" i="0" sz="1300" u="none" cap="none" strike="noStrike">
              <a:solidFill>
                <a:srgbClr val="000000"/>
              </a:solidFill>
              <a:latin typeface="Roboto"/>
              <a:ea typeface="Roboto"/>
              <a:cs typeface="Roboto"/>
              <a:sym typeface="Roboto"/>
            </a:endParaRPr>
          </a:p>
        </p:txBody>
      </p:sp>
      <p:sp>
        <p:nvSpPr>
          <p:cNvPr id="265" name="Google Shape;265;gd20b4c9546_0_148"/>
          <p:cNvSpPr/>
          <p:nvPr/>
        </p:nvSpPr>
        <p:spPr>
          <a:xfrm>
            <a:off x="379488" y="420450"/>
            <a:ext cx="8385000" cy="4470000"/>
          </a:xfrm>
          <a:prstGeom prst="rect">
            <a:avLst/>
          </a:prstGeom>
          <a:noFill/>
          <a:ln cap="flat" cmpd="sng" w="19050">
            <a:solidFill>
              <a:srgbClr val="344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gd20b4c9546_0_148"/>
          <p:cNvSpPr txBox="1"/>
          <p:nvPr/>
        </p:nvSpPr>
        <p:spPr>
          <a:xfrm>
            <a:off x="-191227" y="124944"/>
            <a:ext cx="5761800" cy="572700"/>
          </a:xfrm>
          <a:prstGeom prst="rect">
            <a:avLst/>
          </a:prstGeom>
          <a:solidFill>
            <a:srgbClr val="344888"/>
          </a:solidFill>
          <a:ln cap="flat" cmpd="sng" w="9525">
            <a:solidFill>
              <a:schemeClr val="lt1"/>
            </a:solidFill>
            <a:prstDash val="solid"/>
            <a:round/>
            <a:headEnd len="sm" w="sm" type="none"/>
            <a:tailEnd len="sm" w="sm" type="none"/>
          </a:ln>
          <a:effectLst>
            <a:outerShdw blurRad="57150" rotWithShape="0" algn="bl" dir="5400000" dist="19050">
              <a:srgbClr val="000000">
                <a:alpha val="48627"/>
              </a:srgbClr>
            </a:outerShdw>
          </a:effectLst>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chemeClr val="dk1"/>
              </a:buClr>
              <a:buSzPts val="2800"/>
              <a:buFont typeface="Arial"/>
              <a:buNone/>
            </a:pPr>
            <a:r>
              <a:rPr b="0" i="0" lang="en" sz="3900" u="none" cap="none" strike="noStrike">
                <a:solidFill>
                  <a:srgbClr val="FFFFFF"/>
                </a:solidFill>
                <a:latin typeface="Roboto"/>
                <a:ea typeface="Roboto"/>
                <a:cs typeface="Roboto"/>
                <a:sym typeface="Roboto"/>
              </a:rPr>
              <a:t>What is an indicator?</a:t>
            </a:r>
            <a:endParaRPr b="0" i="0" sz="2800" u="none" cap="none" strike="noStrike">
              <a:solidFill>
                <a:srgbClr val="FFFFFF"/>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graphicFrame>
        <p:nvGraphicFramePr>
          <p:cNvPr id="271" name="Google Shape;271;gd20b4c9546_0_160"/>
          <p:cNvGraphicFramePr/>
          <p:nvPr/>
        </p:nvGraphicFramePr>
        <p:xfrm>
          <a:off x="505875" y="1067150"/>
          <a:ext cx="3000000" cy="3000000"/>
        </p:xfrm>
        <a:graphic>
          <a:graphicData uri="http://schemas.openxmlformats.org/drawingml/2006/table">
            <a:tbl>
              <a:tblPr>
                <a:noFill/>
                <a:tableStyleId>{4C9E060F-6FC6-4BF1-9F56-95D3371A7E10}</a:tableStyleId>
              </a:tblPr>
              <a:tblGrid>
                <a:gridCol w="1437500"/>
                <a:gridCol w="3134125"/>
                <a:gridCol w="3805375"/>
              </a:tblGrid>
              <a:tr h="243950">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FFFFFF"/>
                          </a:solidFill>
                          <a:latin typeface="Tahoma"/>
                          <a:ea typeface="Tahoma"/>
                          <a:cs typeface="Tahoma"/>
                          <a:sym typeface="Tahoma"/>
                        </a:rPr>
                        <a:t>Unit of Measure</a:t>
                      </a:r>
                      <a:endParaRPr sz="1400" u="none" cap="none" strike="noStrike"/>
                    </a:p>
                  </a:txBody>
                  <a:tcPr marT="91425" marB="91425" marR="68575" marL="68575" anchor="ctr">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solidFill>
                      <a:srgbClr val="993365"/>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FFFFFF"/>
                          </a:solidFill>
                          <a:latin typeface="Tahoma"/>
                          <a:ea typeface="Tahoma"/>
                          <a:cs typeface="Tahoma"/>
                          <a:sym typeface="Tahoma"/>
                        </a:rPr>
                        <a:t>Unit of Analysis</a:t>
                      </a:r>
                      <a:endParaRPr sz="1400" u="none" cap="none" strike="noStrike"/>
                    </a:p>
                  </a:txBody>
                  <a:tcPr marT="91425" marB="91425" marR="68575" marL="68575" anchor="ctr">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solidFill>
                      <a:srgbClr val="993365"/>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FFFFFF"/>
                          </a:solidFill>
                          <a:latin typeface="Tahoma"/>
                          <a:ea typeface="Tahoma"/>
                          <a:cs typeface="Tahoma"/>
                          <a:sym typeface="Tahoma"/>
                        </a:rPr>
                        <a:t>Context</a:t>
                      </a:r>
                      <a:endParaRPr sz="1400" u="none" cap="none" strike="noStrike"/>
                    </a:p>
                  </a:txBody>
                  <a:tcPr marT="91425" marB="91425" marR="68575" marL="68575" anchor="ctr">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solidFill>
                      <a:srgbClr val="993365"/>
                    </a:solidFill>
                  </a:tcPr>
                </a:tc>
              </a:tr>
              <a:tr h="466725">
                <a:tc>
                  <a:txBody>
                    <a:bodyPr/>
                    <a:lstStyle/>
                    <a:p>
                      <a:pPr indent="0" lvl="0" marL="0" marR="0" rtl="0" algn="r">
                        <a:lnSpc>
                          <a:spcPct val="100000"/>
                        </a:lnSpc>
                        <a:spcBef>
                          <a:spcPts val="0"/>
                        </a:spcBef>
                        <a:spcAft>
                          <a:spcPts val="0"/>
                        </a:spcAft>
                        <a:buClr>
                          <a:srgbClr val="000000"/>
                        </a:buClr>
                        <a:buSzPts val="1100"/>
                        <a:buFont typeface="Arial"/>
                        <a:buNone/>
                      </a:pPr>
                      <a:r>
                        <a:rPr b="1" lang="en" sz="1100" u="none" cap="none" strike="noStrike">
                          <a:latin typeface="Tahoma"/>
                          <a:ea typeface="Tahoma"/>
                          <a:cs typeface="Tahoma"/>
                          <a:sym typeface="Tahoma"/>
                        </a:rPr>
                        <a:t>#/total</a:t>
                      </a:r>
                      <a:endParaRPr sz="1400" u="none" cap="none" strike="noStrike"/>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ahoma"/>
                          <a:ea typeface="Tahoma"/>
                          <a:cs typeface="Tahoma"/>
                          <a:sym typeface="Tahoma"/>
                        </a:rPr>
                        <a:t>Adolescent girls and boys aged 15-19 (disaggregated by rural/urban setting)</a:t>
                      </a:r>
                      <a:endParaRPr sz="1400" u="none" cap="none" strike="noStrike"/>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ahoma"/>
                          <a:ea typeface="Tahoma"/>
                          <a:cs typeface="Tahoma"/>
                          <a:sym typeface="Tahoma"/>
                        </a:rPr>
                        <a:t>Who have attended a health clinic in the past 12 months.</a:t>
                      </a:r>
                      <a:endParaRPr sz="1400" u="none" cap="none" strike="noStrike"/>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r>
              <a:tr h="466725">
                <a:tc>
                  <a:txBody>
                    <a:bodyPr/>
                    <a:lstStyle/>
                    <a:p>
                      <a:pPr indent="0" lvl="0" marL="0" marR="0" rtl="0" algn="r">
                        <a:lnSpc>
                          <a:spcPct val="100000"/>
                        </a:lnSpc>
                        <a:spcBef>
                          <a:spcPts val="0"/>
                        </a:spcBef>
                        <a:spcAft>
                          <a:spcPts val="0"/>
                        </a:spcAft>
                        <a:buClr>
                          <a:srgbClr val="000000"/>
                        </a:buClr>
                        <a:buSzPts val="1100"/>
                        <a:buFont typeface="Arial"/>
                        <a:buNone/>
                      </a:pPr>
                      <a:r>
                        <a:rPr b="1" lang="en" sz="1100" u="none" cap="none" strike="noStrike">
                          <a:latin typeface="Tahoma"/>
                          <a:ea typeface="Tahoma"/>
                          <a:cs typeface="Tahoma"/>
                          <a:sym typeface="Tahoma"/>
                        </a:rPr>
                        <a:t>Level of confidence</a:t>
                      </a:r>
                      <a:endParaRPr sz="1400" u="none" cap="none" strike="noStrike"/>
                    </a:p>
                    <a:p>
                      <a:pPr indent="0" lvl="0" marL="0" marR="0" rtl="0" algn="r">
                        <a:lnSpc>
                          <a:spcPct val="100000"/>
                        </a:lnSpc>
                        <a:spcBef>
                          <a:spcPts val="0"/>
                        </a:spcBef>
                        <a:spcAft>
                          <a:spcPts val="0"/>
                        </a:spcAft>
                        <a:buClr>
                          <a:srgbClr val="000000"/>
                        </a:buClr>
                        <a:buSzPts val="1100"/>
                        <a:buFont typeface="Arial"/>
                        <a:buNone/>
                      </a:pPr>
                      <a:r>
                        <a:rPr b="1" lang="en" sz="1100" u="none" cap="none" strike="noStrike">
                          <a:latin typeface="Tahoma"/>
                          <a:ea typeface="Tahoma"/>
                          <a:cs typeface="Tahoma"/>
                          <a:sym typeface="Tahoma"/>
                        </a:rPr>
                        <a:t> </a:t>
                      </a:r>
                      <a:endParaRPr sz="1400" u="none" cap="none" strike="noStrike"/>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ahoma"/>
                          <a:ea typeface="Tahoma"/>
                          <a:cs typeface="Tahoma"/>
                          <a:sym typeface="Tahoma"/>
                        </a:rPr>
                        <a:t>of male partners of women of child-bearing age </a:t>
                      </a:r>
                      <a:endParaRPr sz="1400" u="none" cap="none" strike="noStrike"/>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ahoma"/>
                          <a:ea typeface="Tahoma"/>
                          <a:cs typeface="Tahoma"/>
                          <a:sym typeface="Tahoma"/>
                        </a:rPr>
                        <a:t>in the privacy provided during family planning counselling</a:t>
                      </a:r>
                      <a:endParaRPr sz="1400" u="none" cap="none" strike="noStrike"/>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r>
              <a:tr h="314325">
                <a:tc>
                  <a:txBody>
                    <a:bodyPr/>
                    <a:lstStyle/>
                    <a:p>
                      <a:pPr indent="0" lvl="0" marL="0" marR="0" rtl="0" algn="r">
                        <a:lnSpc>
                          <a:spcPct val="100000"/>
                        </a:lnSpc>
                        <a:spcBef>
                          <a:spcPts val="0"/>
                        </a:spcBef>
                        <a:spcAft>
                          <a:spcPts val="0"/>
                        </a:spcAft>
                        <a:buClr>
                          <a:srgbClr val="000000"/>
                        </a:buClr>
                        <a:buSzPts val="1100"/>
                        <a:buFont typeface="Arial"/>
                        <a:buNone/>
                      </a:pPr>
                      <a:r>
                        <a:rPr b="1" lang="en" sz="1100" u="none" cap="none" strike="noStrike">
                          <a:latin typeface="Tahoma"/>
                          <a:ea typeface="Tahoma"/>
                          <a:cs typeface="Tahoma"/>
                          <a:sym typeface="Tahoma"/>
                        </a:rPr>
                        <a:t>%/total</a:t>
                      </a:r>
                      <a:endParaRPr sz="1400" u="none" cap="none" strike="noStrike"/>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ahoma"/>
                          <a:ea typeface="Tahoma"/>
                          <a:cs typeface="Tahoma"/>
                          <a:sym typeface="Tahoma"/>
                        </a:rPr>
                        <a:t>health institutions (public/private)</a:t>
                      </a:r>
                      <a:endParaRPr sz="1400" u="none" cap="none" strike="noStrike"/>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ahoma"/>
                          <a:ea typeface="Tahoma"/>
                          <a:cs typeface="Tahoma"/>
                          <a:sym typeface="Tahoma"/>
                        </a:rPr>
                        <a:t>providing gender sensitive services to ethnic populations in their language of choice</a:t>
                      </a:r>
                      <a:endParaRPr sz="1400" u="none" cap="none" strike="noStrike"/>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r>
              <a:tr h="219075">
                <a:tc>
                  <a:txBody>
                    <a:bodyPr/>
                    <a:lstStyle/>
                    <a:p>
                      <a:pPr indent="0" lvl="0" marL="0" marR="0" rtl="0" algn="r">
                        <a:lnSpc>
                          <a:spcPct val="100000"/>
                        </a:lnSpc>
                        <a:spcBef>
                          <a:spcPts val="0"/>
                        </a:spcBef>
                        <a:spcAft>
                          <a:spcPts val="0"/>
                        </a:spcAft>
                        <a:buClr>
                          <a:srgbClr val="000000"/>
                        </a:buClr>
                        <a:buSzPts val="1100"/>
                        <a:buFont typeface="Arial"/>
                        <a:buNone/>
                      </a:pPr>
                      <a:r>
                        <a:rPr b="1" lang="en" sz="1100" u="none" cap="none" strike="noStrike">
                          <a:latin typeface="Tahoma"/>
                          <a:ea typeface="Tahoma"/>
                          <a:cs typeface="Tahoma"/>
                          <a:sym typeface="Tahoma"/>
                        </a:rPr>
                        <a:t>Degree of support</a:t>
                      </a:r>
                      <a:endParaRPr sz="1400" u="none" cap="none" strike="noStrike"/>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ahoma"/>
                          <a:ea typeface="Tahoma"/>
                          <a:cs typeface="Tahoma"/>
                          <a:sym typeface="Tahoma"/>
                        </a:rPr>
                        <a:t>Amongst adult males</a:t>
                      </a:r>
                      <a:endParaRPr sz="1400" u="none" cap="none" strike="noStrike"/>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ahoma"/>
                          <a:ea typeface="Tahoma"/>
                          <a:cs typeface="Tahoma"/>
                          <a:sym typeface="Tahoma"/>
                        </a:rPr>
                        <a:t>For women’s engagement in work outside the home</a:t>
                      </a:r>
                      <a:endParaRPr sz="1400" u="none" cap="none" strike="noStrike"/>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r>
              <a:tr h="466725">
                <a:tc>
                  <a:txBody>
                    <a:bodyPr/>
                    <a:lstStyle/>
                    <a:p>
                      <a:pPr indent="0" lvl="0" marL="0" marR="0" rtl="0" algn="r">
                        <a:lnSpc>
                          <a:spcPct val="100000"/>
                        </a:lnSpc>
                        <a:spcBef>
                          <a:spcPts val="0"/>
                        </a:spcBef>
                        <a:spcAft>
                          <a:spcPts val="0"/>
                        </a:spcAft>
                        <a:buClr>
                          <a:srgbClr val="000000"/>
                        </a:buClr>
                        <a:buSzPts val="1100"/>
                        <a:buFont typeface="Arial"/>
                        <a:buNone/>
                      </a:pPr>
                      <a:r>
                        <a:rPr b="1" lang="en" sz="1100" u="none" cap="none" strike="noStrike">
                          <a:latin typeface="Tahoma"/>
                          <a:ea typeface="Tahoma"/>
                          <a:cs typeface="Tahoma"/>
                          <a:sym typeface="Tahoma"/>
                        </a:rPr>
                        <a:t>%/total</a:t>
                      </a:r>
                      <a:endParaRPr sz="1400" u="none" cap="none" strike="noStrike"/>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ahoma"/>
                          <a:ea typeface="Tahoma"/>
                          <a:cs typeface="Tahoma"/>
                          <a:sym typeface="Tahoma"/>
                        </a:rPr>
                        <a:t>of individual citizens trained (disaggregated by sex, age, and provinces)</a:t>
                      </a:r>
                      <a:endParaRPr sz="1400" u="none" cap="none" strike="noStrike"/>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ahoma"/>
                          <a:ea typeface="Tahoma"/>
                          <a:cs typeface="Tahoma"/>
                          <a:sym typeface="Tahoma"/>
                        </a:rPr>
                        <a:t>reporting change in media consumption habits one month after participating in the propaganda-proof training</a:t>
                      </a:r>
                      <a:endParaRPr sz="1400" u="none" cap="none" strike="noStrike"/>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r>
              <a:tr h="314325">
                <a:tc>
                  <a:txBody>
                    <a:bodyPr/>
                    <a:lstStyle/>
                    <a:p>
                      <a:pPr indent="0" lvl="0" marL="0" marR="0" rtl="0" algn="r">
                        <a:lnSpc>
                          <a:spcPct val="100000"/>
                        </a:lnSpc>
                        <a:spcBef>
                          <a:spcPts val="0"/>
                        </a:spcBef>
                        <a:spcAft>
                          <a:spcPts val="0"/>
                        </a:spcAft>
                        <a:buClr>
                          <a:srgbClr val="000000"/>
                        </a:buClr>
                        <a:buSzPts val="1100"/>
                        <a:buFont typeface="Arial"/>
                        <a:buNone/>
                      </a:pPr>
                      <a:r>
                        <a:rPr b="1" lang="en" sz="1100" u="none" cap="none" strike="noStrike">
                          <a:latin typeface="Tahoma"/>
                          <a:ea typeface="Tahoma"/>
                          <a:cs typeface="Tahoma"/>
                          <a:sym typeface="Tahoma"/>
                        </a:rPr>
                        <a:t>#</a:t>
                      </a:r>
                      <a:endParaRPr sz="1400" u="none" cap="none" strike="noStrike"/>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ahoma"/>
                          <a:ea typeface="Tahoma"/>
                          <a:cs typeface="Tahoma"/>
                          <a:sym typeface="Tahoma"/>
                        </a:rPr>
                        <a:t>of policy proposals passed</a:t>
                      </a:r>
                      <a:endParaRPr sz="1400" u="none" cap="none" strike="noStrike"/>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ahoma"/>
                          <a:ea typeface="Tahoma"/>
                          <a:cs typeface="Tahoma"/>
                          <a:sym typeface="Tahoma"/>
                        </a:rPr>
                        <a:t>that create conditions for national reconciliation in conflict zones</a:t>
                      </a:r>
                      <a:endParaRPr sz="1400" u="none" cap="none" strike="noStrike"/>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r>
              <a:tr h="139700">
                <a:tc>
                  <a:txBody>
                    <a:bodyPr/>
                    <a:lstStyle/>
                    <a:p>
                      <a:pPr indent="0" lvl="0" marL="0" marR="0" rtl="0" algn="r">
                        <a:lnSpc>
                          <a:spcPct val="100000"/>
                        </a:lnSpc>
                        <a:spcBef>
                          <a:spcPts val="0"/>
                        </a:spcBef>
                        <a:spcAft>
                          <a:spcPts val="0"/>
                        </a:spcAft>
                        <a:buClr>
                          <a:srgbClr val="000000"/>
                        </a:buClr>
                        <a:buSzPts val="1100"/>
                        <a:buFont typeface="Arial"/>
                        <a:buNone/>
                      </a:pPr>
                      <a:r>
                        <a:rPr b="1" lang="en" sz="1100" u="none" cap="none" strike="noStrike">
                          <a:latin typeface="Tahoma"/>
                          <a:ea typeface="Tahoma"/>
                          <a:cs typeface="Tahoma"/>
                          <a:sym typeface="Tahoma"/>
                        </a:rPr>
                        <a:t>Ratio</a:t>
                      </a:r>
                      <a:endParaRPr sz="1400" u="none" cap="none" strike="noStrike"/>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ahoma"/>
                          <a:ea typeface="Tahoma"/>
                          <a:cs typeface="Tahoma"/>
                          <a:sym typeface="Tahoma"/>
                        </a:rPr>
                        <a:t>of women to men</a:t>
                      </a:r>
                      <a:endParaRPr sz="1400" u="none" cap="none" strike="noStrike"/>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Tahoma"/>
                          <a:ea typeface="Tahoma"/>
                          <a:cs typeface="Tahoma"/>
                          <a:sym typeface="Tahoma"/>
                        </a:rPr>
                        <a:t>in decision-making positions in the government</a:t>
                      </a:r>
                      <a:endParaRPr sz="1400" u="none" cap="none" strike="noStrike"/>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r>
            </a:tbl>
          </a:graphicData>
        </a:graphic>
      </p:graphicFrame>
      <p:sp>
        <p:nvSpPr>
          <p:cNvPr id="272" name="Google Shape;272;gd20b4c9546_0_160"/>
          <p:cNvSpPr/>
          <p:nvPr/>
        </p:nvSpPr>
        <p:spPr>
          <a:xfrm>
            <a:off x="0" y="326575"/>
            <a:ext cx="9144000" cy="533100"/>
          </a:xfrm>
          <a:prstGeom prst="rect">
            <a:avLst/>
          </a:prstGeom>
          <a:solidFill>
            <a:srgbClr val="34488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3" name="Google Shape;273;gd20b4c9546_0_160"/>
          <p:cNvSpPr txBox="1"/>
          <p:nvPr/>
        </p:nvSpPr>
        <p:spPr>
          <a:xfrm>
            <a:off x="567475" y="391225"/>
            <a:ext cx="8315400" cy="4038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1200"/>
              </a:spcBef>
              <a:spcAft>
                <a:spcPts val="1200"/>
              </a:spcAft>
              <a:buClr>
                <a:srgbClr val="000000"/>
              </a:buClr>
              <a:buSzPts val="1500"/>
              <a:buFont typeface="Arial"/>
              <a:buNone/>
            </a:pPr>
            <a:r>
              <a:rPr b="0" i="0" lang="en" sz="1500" u="none" cap="none" strike="noStrike">
                <a:solidFill>
                  <a:srgbClr val="FFFFFF"/>
                </a:solidFill>
                <a:latin typeface="Helvetica Neue"/>
                <a:ea typeface="Helvetica Neue"/>
                <a:cs typeface="Helvetica Neue"/>
                <a:sym typeface="Helvetica Neue"/>
              </a:rPr>
              <a:t>Identify the specific aspects of the indicators in the table that make them </a:t>
            </a:r>
            <a:r>
              <a:rPr b="1" i="0" lang="en" sz="1500" u="none" cap="none" strike="noStrike">
                <a:solidFill>
                  <a:srgbClr val="FFFFFF"/>
                </a:solidFill>
                <a:latin typeface="Helvetica Neue"/>
                <a:ea typeface="Helvetica Neue"/>
                <a:cs typeface="Helvetica Neue"/>
                <a:sym typeface="Helvetica Neue"/>
              </a:rPr>
              <a:t>gender sensitive</a:t>
            </a:r>
            <a:r>
              <a:rPr b="0" i="0" lang="en" sz="1500" u="none" cap="none" strike="noStrike">
                <a:solidFill>
                  <a:srgbClr val="FFFFFF"/>
                </a:solidFill>
                <a:latin typeface="Roboto"/>
                <a:ea typeface="Roboto"/>
                <a:cs typeface="Roboto"/>
                <a:sym typeface="Roboto"/>
              </a:rPr>
              <a:t>:</a:t>
            </a:r>
            <a:endParaRPr b="0" i="0" sz="1500" u="none" cap="none" strike="noStrike">
              <a:solidFill>
                <a:srgbClr val="FFFFFF"/>
              </a:solidFill>
              <a:latin typeface="Roboto"/>
              <a:ea typeface="Roboto"/>
              <a:cs typeface="Roboto"/>
              <a:sym typeface="Roboto"/>
            </a:endParaRPr>
          </a:p>
        </p:txBody>
      </p:sp>
      <p:cxnSp>
        <p:nvCxnSpPr>
          <p:cNvPr id="274" name="Google Shape;274;gd20b4c9546_0_160"/>
          <p:cNvCxnSpPr/>
          <p:nvPr/>
        </p:nvCxnSpPr>
        <p:spPr>
          <a:xfrm>
            <a:off x="6764215" y="729187"/>
            <a:ext cx="1564500" cy="0"/>
          </a:xfrm>
          <a:prstGeom prst="straightConnector1">
            <a:avLst/>
          </a:prstGeom>
          <a:noFill/>
          <a:ln cap="flat" cmpd="sng" w="19050">
            <a:solidFill>
              <a:srgbClr val="F9D380"/>
            </a:solidFill>
            <a:prstDash val="solid"/>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gd20b4c9546_0_167"/>
          <p:cNvSpPr txBox="1"/>
          <p:nvPr>
            <p:ph type="title"/>
          </p:nvPr>
        </p:nvSpPr>
        <p:spPr>
          <a:xfrm>
            <a:off x="-101525" y="310250"/>
            <a:ext cx="5581800" cy="572700"/>
          </a:xfrm>
          <a:prstGeom prst="rect">
            <a:avLst/>
          </a:prstGeom>
          <a:solidFill>
            <a:srgbClr val="344888"/>
          </a:solidFill>
          <a:ln cap="flat" cmpd="sng" w="9525">
            <a:solidFill>
              <a:schemeClr val="lt1"/>
            </a:solidFill>
            <a:prstDash val="solid"/>
            <a:round/>
            <a:headEnd len="sm" w="sm" type="none"/>
            <a:tailEnd len="sm" w="sm" type="none"/>
          </a:ln>
          <a:effectLst>
            <a:outerShdw blurRad="57150" rotWithShape="0" algn="bl" dir="5400000" dist="19050">
              <a:srgbClr val="000000">
                <a:alpha val="48627"/>
              </a:srgbClr>
            </a:outerShdw>
          </a:effectLst>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800"/>
              <a:buNone/>
            </a:pPr>
            <a:r>
              <a:rPr lang="en" sz="3900">
                <a:solidFill>
                  <a:srgbClr val="FFFFFF"/>
                </a:solidFill>
                <a:latin typeface="Roboto"/>
                <a:ea typeface="Roboto"/>
                <a:cs typeface="Roboto"/>
                <a:sym typeface="Roboto"/>
              </a:rPr>
              <a:t>What is an indicator?</a:t>
            </a:r>
            <a:endParaRPr>
              <a:solidFill>
                <a:srgbClr val="FFFFFF"/>
              </a:solidFill>
              <a:latin typeface="Roboto"/>
              <a:ea typeface="Roboto"/>
              <a:cs typeface="Roboto"/>
              <a:sym typeface="Roboto"/>
            </a:endParaRPr>
          </a:p>
        </p:txBody>
      </p:sp>
      <p:sp>
        <p:nvSpPr>
          <p:cNvPr id="280" name="Google Shape;280;gd20b4c9546_0_167"/>
          <p:cNvSpPr/>
          <p:nvPr/>
        </p:nvSpPr>
        <p:spPr>
          <a:xfrm>
            <a:off x="328100" y="1076423"/>
            <a:ext cx="8424600" cy="781500"/>
          </a:xfrm>
          <a:prstGeom prst="rect">
            <a:avLst/>
          </a:prstGeom>
          <a:solidFill>
            <a:srgbClr val="F9D38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gd20b4c9546_0_167"/>
          <p:cNvSpPr txBox="1"/>
          <p:nvPr/>
        </p:nvSpPr>
        <p:spPr>
          <a:xfrm>
            <a:off x="377150" y="1120273"/>
            <a:ext cx="8326500" cy="7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Tahoma"/>
                <a:ea typeface="Tahoma"/>
                <a:cs typeface="Tahoma"/>
                <a:sym typeface="Tahoma"/>
              </a:rPr>
              <a:t>An indicator must always be developed or selected to</a:t>
            </a:r>
            <a:r>
              <a:rPr b="0" i="0" lang="en" sz="1200" u="none" cap="none" strike="noStrike">
                <a:solidFill>
                  <a:srgbClr val="993365"/>
                </a:solidFill>
                <a:latin typeface="Tahoma"/>
                <a:ea typeface="Tahoma"/>
                <a:cs typeface="Tahoma"/>
                <a:sym typeface="Tahoma"/>
              </a:rPr>
              <a:t> </a:t>
            </a:r>
            <a:r>
              <a:rPr b="1" i="0" lang="en" sz="1200" u="none" cap="none" strike="noStrike">
                <a:solidFill>
                  <a:srgbClr val="993365"/>
                </a:solidFill>
                <a:latin typeface="Tahoma"/>
                <a:ea typeface="Tahoma"/>
                <a:cs typeface="Tahoma"/>
                <a:sym typeface="Tahoma"/>
              </a:rPr>
              <a:t>effectively capture the level of change</a:t>
            </a:r>
            <a:r>
              <a:rPr b="0" i="0" lang="en" sz="1200" u="none" cap="none" strike="noStrike">
                <a:solidFill>
                  <a:srgbClr val="993365"/>
                </a:solidFill>
                <a:latin typeface="Tahoma"/>
                <a:ea typeface="Tahoma"/>
                <a:cs typeface="Tahoma"/>
                <a:sym typeface="Tahoma"/>
              </a:rPr>
              <a:t> </a:t>
            </a:r>
            <a:r>
              <a:rPr b="0" i="0" lang="en" sz="1200" u="none" cap="none" strike="noStrike">
                <a:solidFill>
                  <a:srgbClr val="000000"/>
                </a:solidFill>
                <a:latin typeface="Tahoma"/>
                <a:ea typeface="Tahoma"/>
                <a:cs typeface="Tahoma"/>
                <a:sym typeface="Tahoma"/>
              </a:rPr>
              <a:t>of a result (tranformative/aware/etc.), and must </a:t>
            </a:r>
            <a:r>
              <a:rPr b="1" i="0" lang="en" sz="1200" u="none" cap="none" strike="noStrike">
                <a:solidFill>
                  <a:srgbClr val="993365"/>
                </a:solidFill>
                <a:latin typeface="Tahoma"/>
                <a:ea typeface="Tahoma"/>
                <a:cs typeface="Tahoma"/>
                <a:sym typeface="Tahoma"/>
              </a:rPr>
              <a:t>ALWAYS be gender sensitive</a:t>
            </a:r>
            <a:r>
              <a:rPr b="0" i="0" lang="en" sz="1200" u="none" cap="none" strike="noStrike">
                <a:solidFill>
                  <a:srgbClr val="000000"/>
                </a:solidFill>
                <a:latin typeface="Tahoma"/>
                <a:ea typeface="Tahoma"/>
                <a:cs typeface="Tahoma"/>
                <a:sym typeface="Tahoma"/>
              </a:rPr>
              <a:t>, regardless of the level of change. Gender sensitive is the </a:t>
            </a:r>
            <a:r>
              <a:rPr b="0" i="1" lang="en" sz="1200" u="none" cap="none" strike="noStrike">
                <a:solidFill>
                  <a:srgbClr val="993365"/>
                </a:solidFill>
                <a:latin typeface="Tahoma"/>
                <a:ea typeface="Tahoma"/>
                <a:cs typeface="Tahoma"/>
                <a:sym typeface="Tahoma"/>
              </a:rPr>
              <a:t>minimum</a:t>
            </a:r>
            <a:r>
              <a:rPr b="0" i="1" lang="en" sz="1200" u="none" cap="none" strike="noStrike">
                <a:solidFill>
                  <a:srgbClr val="000000"/>
                </a:solidFill>
                <a:latin typeface="Tahoma"/>
                <a:ea typeface="Tahoma"/>
                <a:cs typeface="Tahoma"/>
                <a:sym typeface="Tahoma"/>
              </a:rPr>
              <a:t> </a:t>
            </a:r>
            <a:r>
              <a:rPr b="0" i="0" lang="en" sz="1200" u="none" cap="none" strike="noStrike">
                <a:solidFill>
                  <a:srgbClr val="000000"/>
                </a:solidFill>
                <a:latin typeface="Tahoma"/>
                <a:ea typeface="Tahoma"/>
                <a:cs typeface="Tahoma"/>
                <a:sym typeface="Tahoma"/>
              </a:rPr>
              <a:t>level of gender integration. </a:t>
            </a:r>
            <a:endParaRPr b="0" i="0" sz="1200" u="none" cap="none" strike="noStrike">
              <a:solidFill>
                <a:srgbClr val="000000"/>
              </a:solidFill>
              <a:latin typeface="Tahoma"/>
              <a:ea typeface="Tahoma"/>
              <a:cs typeface="Tahoma"/>
              <a:sym typeface="Tahoma"/>
            </a:endParaRPr>
          </a:p>
        </p:txBody>
      </p:sp>
      <p:sp>
        <p:nvSpPr>
          <p:cNvPr id="282" name="Google Shape;282;gd20b4c9546_0_167"/>
          <p:cNvSpPr txBox="1"/>
          <p:nvPr/>
        </p:nvSpPr>
        <p:spPr>
          <a:xfrm>
            <a:off x="311450" y="1988921"/>
            <a:ext cx="6571800" cy="4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1" lang="en" sz="1800" u="none" cap="none" strike="noStrike">
                <a:solidFill>
                  <a:srgbClr val="344888"/>
                </a:solidFill>
                <a:latin typeface="Roboto"/>
                <a:ea typeface="Roboto"/>
                <a:cs typeface="Roboto"/>
                <a:sym typeface="Roboto"/>
              </a:rPr>
              <a:t>What do we mean by this?</a:t>
            </a:r>
            <a:endParaRPr b="1" i="1" sz="1800" u="none" cap="none" strike="noStrike">
              <a:solidFill>
                <a:srgbClr val="344888"/>
              </a:solidFill>
              <a:latin typeface="Roboto"/>
              <a:ea typeface="Roboto"/>
              <a:cs typeface="Roboto"/>
              <a:sym typeface="Roboto"/>
            </a:endParaRPr>
          </a:p>
        </p:txBody>
      </p:sp>
      <p:sp>
        <p:nvSpPr>
          <p:cNvPr id="283" name="Google Shape;283;gd20b4c9546_0_167"/>
          <p:cNvSpPr txBox="1"/>
          <p:nvPr/>
        </p:nvSpPr>
        <p:spPr>
          <a:xfrm>
            <a:off x="328100" y="3889850"/>
            <a:ext cx="8424600" cy="993300"/>
          </a:xfrm>
          <a:prstGeom prst="rect">
            <a:avLst/>
          </a:prstGeom>
          <a:solidFill>
            <a:srgbClr val="F9D38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Tahoma"/>
                <a:ea typeface="Tahoma"/>
                <a:cs typeface="Tahoma"/>
                <a:sym typeface="Tahoma"/>
              </a:rPr>
              <a:t>Disaggregate by sex and age</a:t>
            </a:r>
            <a:endParaRPr b="0" i="0" sz="1200" u="none" cap="none" strike="noStrike">
              <a:solidFill>
                <a:srgbClr val="000000"/>
              </a:solidFill>
              <a:latin typeface="Tahoma"/>
              <a:ea typeface="Tahoma"/>
              <a:cs typeface="Tahoma"/>
              <a:sym typeface="Tahoma"/>
            </a:endParaRPr>
          </a:p>
          <a:p>
            <a:pPr indent="-304800" lvl="0" marL="45720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Tahoma"/>
                <a:ea typeface="Tahoma"/>
                <a:cs typeface="Tahoma"/>
                <a:sym typeface="Tahoma"/>
              </a:rPr>
              <a:t>Disaggregate by other relevant factors of intersectionality</a:t>
            </a:r>
            <a:endParaRPr b="0" i="0" sz="1200" u="none" cap="none" strike="noStrike">
              <a:solidFill>
                <a:srgbClr val="000000"/>
              </a:solidFill>
              <a:latin typeface="Tahoma"/>
              <a:ea typeface="Tahoma"/>
              <a:cs typeface="Tahoma"/>
              <a:sym typeface="Tahoma"/>
            </a:endParaRPr>
          </a:p>
          <a:p>
            <a:pPr indent="-304800" lvl="0" marL="45720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Tahoma"/>
                <a:ea typeface="Tahoma"/>
                <a:cs typeface="Tahoma"/>
                <a:sym typeface="Tahoma"/>
              </a:rPr>
              <a:t>Use language that describes in gendered detail the unit of analysis</a:t>
            </a:r>
            <a:endParaRPr b="0" i="0" sz="1200" u="none" cap="none" strike="noStrike">
              <a:solidFill>
                <a:srgbClr val="000000"/>
              </a:solidFill>
              <a:latin typeface="Tahoma"/>
              <a:ea typeface="Tahoma"/>
              <a:cs typeface="Tahoma"/>
              <a:sym typeface="Tahoma"/>
            </a:endParaRPr>
          </a:p>
          <a:p>
            <a:pPr indent="-304800" lvl="0" marL="45720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Tahoma"/>
                <a:ea typeface="Tahoma"/>
                <a:cs typeface="Tahoma"/>
                <a:sym typeface="Tahoma"/>
              </a:rPr>
              <a:t>Use language that includes gender-related elements of the context</a:t>
            </a:r>
            <a:endParaRPr b="0" i="0" sz="1200" u="none" cap="none" strike="noStrike">
              <a:solidFill>
                <a:srgbClr val="000000"/>
              </a:solidFill>
              <a:latin typeface="Tahoma"/>
              <a:ea typeface="Tahoma"/>
              <a:cs typeface="Tahoma"/>
              <a:sym typeface="Tahoma"/>
            </a:endParaRPr>
          </a:p>
        </p:txBody>
      </p:sp>
      <p:sp>
        <p:nvSpPr>
          <p:cNvPr id="284" name="Google Shape;284;gd20b4c9546_0_167"/>
          <p:cNvSpPr/>
          <p:nvPr/>
        </p:nvSpPr>
        <p:spPr>
          <a:xfrm>
            <a:off x="328100" y="2476736"/>
            <a:ext cx="8424600" cy="781500"/>
          </a:xfrm>
          <a:prstGeom prst="rect">
            <a:avLst/>
          </a:prstGeom>
          <a:solidFill>
            <a:srgbClr val="F9D38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gd20b4c9546_0_167"/>
          <p:cNvSpPr txBox="1"/>
          <p:nvPr/>
        </p:nvSpPr>
        <p:spPr>
          <a:xfrm>
            <a:off x="379600" y="2508086"/>
            <a:ext cx="8326500" cy="7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Tahoma"/>
                <a:ea typeface="Tahoma"/>
                <a:cs typeface="Tahoma"/>
                <a:sym typeface="Tahoma"/>
              </a:rPr>
              <a:t>When we talk about gender transformative results, in order to be </a:t>
            </a:r>
            <a:r>
              <a:rPr b="1" i="0" lang="en" sz="1200" u="none" cap="none" strike="noStrike">
                <a:solidFill>
                  <a:srgbClr val="511537"/>
                </a:solidFill>
                <a:latin typeface="Tahoma"/>
                <a:ea typeface="Tahoma"/>
                <a:cs typeface="Tahoma"/>
                <a:sym typeface="Tahoma"/>
              </a:rPr>
              <a:t>effective</a:t>
            </a:r>
            <a:r>
              <a:rPr b="0" i="0" lang="en" sz="1200" u="none" cap="none" strike="noStrike">
                <a:solidFill>
                  <a:srgbClr val="000000"/>
                </a:solidFill>
                <a:latin typeface="Tahoma"/>
                <a:ea typeface="Tahoma"/>
                <a:cs typeface="Tahoma"/>
                <a:sym typeface="Tahoma"/>
              </a:rPr>
              <a:t>, we want to measure changes in attitudes and perceptions about the value of women and girls and their agency and decision making. Most outcomes have multiple indicators and will include some that are quantitative and some that are qualitative. </a:t>
            </a:r>
            <a:endParaRPr b="0" i="0" sz="1200" u="none" cap="none" strike="noStrike">
              <a:solidFill>
                <a:srgbClr val="000000"/>
              </a:solidFill>
              <a:latin typeface="Tahoma"/>
              <a:ea typeface="Tahoma"/>
              <a:cs typeface="Tahoma"/>
              <a:sym typeface="Tahoma"/>
            </a:endParaRPr>
          </a:p>
        </p:txBody>
      </p:sp>
      <p:sp>
        <p:nvSpPr>
          <p:cNvPr id="286" name="Google Shape;286;gd20b4c9546_0_167"/>
          <p:cNvSpPr txBox="1"/>
          <p:nvPr/>
        </p:nvSpPr>
        <p:spPr>
          <a:xfrm>
            <a:off x="311450" y="3377627"/>
            <a:ext cx="5842200" cy="64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1" lang="en" sz="1800" u="none" cap="none" strike="noStrike">
                <a:solidFill>
                  <a:srgbClr val="344888"/>
                </a:solidFill>
                <a:latin typeface="Roboto"/>
                <a:ea typeface="Roboto"/>
                <a:cs typeface="Roboto"/>
                <a:sym typeface="Roboto"/>
              </a:rPr>
              <a:t>Gender sensitive indicators </a:t>
            </a:r>
            <a:r>
              <a:rPr b="0" i="1" lang="en" sz="1800" u="none" cap="none" strike="noStrike">
                <a:solidFill>
                  <a:srgbClr val="344888"/>
                </a:solidFill>
                <a:latin typeface="Roboto"/>
                <a:ea typeface="Roboto"/>
                <a:cs typeface="Roboto"/>
                <a:sym typeface="Roboto"/>
              </a:rPr>
              <a:t>do the following:</a:t>
            </a:r>
            <a:endParaRPr b="0" i="1" sz="1800" u="none" cap="none" strike="noStrike">
              <a:solidFill>
                <a:srgbClr val="344888"/>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d20b4c9546_0_178"/>
          <p:cNvSpPr/>
          <p:nvPr/>
        </p:nvSpPr>
        <p:spPr>
          <a:xfrm>
            <a:off x="4940100" y="0"/>
            <a:ext cx="4203900" cy="5143500"/>
          </a:xfrm>
          <a:prstGeom prst="rect">
            <a:avLst/>
          </a:prstGeom>
          <a:solidFill>
            <a:srgbClr val="993365"/>
          </a:solidFill>
          <a:ln cap="flat" cmpd="sng" w="9525">
            <a:solidFill>
              <a:srgbClr val="63763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9E0B0F"/>
              </a:highlight>
              <a:latin typeface="Arial"/>
              <a:ea typeface="Arial"/>
              <a:cs typeface="Arial"/>
              <a:sym typeface="Arial"/>
            </a:endParaRPr>
          </a:p>
        </p:txBody>
      </p:sp>
      <p:sp>
        <p:nvSpPr>
          <p:cNvPr id="292" name="Google Shape;292;gd20b4c9546_0_178"/>
          <p:cNvSpPr/>
          <p:nvPr/>
        </p:nvSpPr>
        <p:spPr>
          <a:xfrm>
            <a:off x="522975" y="596425"/>
            <a:ext cx="3933300" cy="3821700"/>
          </a:xfrm>
          <a:prstGeom prst="ellipse">
            <a:avLst/>
          </a:prstGeom>
          <a:noFill/>
          <a:ln cap="flat" cmpd="sng" w="28575">
            <a:solidFill>
              <a:srgbClr val="344888"/>
            </a:solidFill>
            <a:prstDash val="solid"/>
            <a:round/>
            <a:headEnd len="sm" w="sm" type="none"/>
            <a:tailEnd len="sm" w="sm" type="none"/>
          </a:ln>
          <a:effectLst>
            <a:outerShdw blurRad="57150" rotWithShape="0" algn="bl" dir="5400000" dist="19050">
              <a:srgbClr val="000000">
                <a:alpha val="48627"/>
              </a:srgbClr>
            </a:outerShdw>
          </a:effectLst>
        </p:spPr>
        <p:txBody>
          <a:bodyPr anchorCtr="0" anchor="ctr" bIns="91425" lIns="91425" spcFirstLastPara="1" rIns="91425" wrap="square" tIns="91425">
            <a:noAutofit/>
          </a:bodyPr>
          <a:lstStyle/>
          <a:p>
            <a:pPr indent="0" lvl="0" marL="0" marR="0" rtl="0" algn="l">
              <a:lnSpc>
                <a:spcPct val="114000"/>
              </a:lnSpc>
              <a:spcBef>
                <a:spcPts val="1200"/>
              </a:spcBef>
              <a:spcAft>
                <a:spcPts val="1200"/>
              </a:spcAft>
              <a:buClr>
                <a:schemeClr val="dk1"/>
              </a:buClr>
              <a:buSzPts val="1100"/>
              <a:buFont typeface="Arial"/>
              <a:buNone/>
            </a:pPr>
            <a:r>
              <a:t/>
            </a:r>
            <a:endParaRPr b="0" i="0" sz="1900" u="none" cap="none" strike="noStrike">
              <a:solidFill>
                <a:schemeClr val="dk1"/>
              </a:solidFill>
              <a:latin typeface="Open Sans"/>
              <a:ea typeface="Open Sans"/>
              <a:cs typeface="Open Sans"/>
              <a:sym typeface="Open Sans"/>
            </a:endParaRPr>
          </a:p>
        </p:txBody>
      </p:sp>
      <p:sp>
        <p:nvSpPr>
          <p:cNvPr id="293" name="Google Shape;293;gd20b4c9546_0_178"/>
          <p:cNvSpPr txBox="1"/>
          <p:nvPr/>
        </p:nvSpPr>
        <p:spPr>
          <a:xfrm>
            <a:off x="663975" y="1242600"/>
            <a:ext cx="3651300" cy="26583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1200"/>
              </a:spcBef>
              <a:spcAft>
                <a:spcPts val="1200"/>
              </a:spcAft>
              <a:buClr>
                <a:schemeClr val="dk1"/>
              </a:buClr>
              <a:buSzPts val="1100"/>
              <a:buFont typeface="Arial"/>
              <a:buNone/>
            </a:pPr>
            <a:r>
              <a:rPr b="0" i="1" lang="en" sz="2000" u="none" cap="none" strike="noStrike">
                <a:solidFill>
                  <a:srgbClr val="511537"/>
                </a:solidFill>
                <a:latin typeface="Tahoma"/>
                <a:ea typeface="Tahoma"/>
                <a:cs typeface="Tahoma"/>
                <a:sym typeface="Tahoma"/>
              </a:rPr>
              <a:t>“Increased empowerment of adolescent girls to claim their right to safe and accessible contraceptive services and resources.”</a:t>
            </a:r>
            <a:endParaRPr b="0" i="1" sz="2800" u="none" cap="none" strike="noStrike">
              <a:solidFill>
                <a:srgbClr val="511537"/>
              </a:solidFill>
              <a:latin typeface="Tahoma"/>
              <a:ea typeface="Tahoma"/>
              <a:cs typeface="Tahoma"/>
              <a:sym typeface="Tahoma"/>
            </a:endParaRPr>
          </a:p>
        </p:txBody>
      </p:sp>
      <p:sp>
        <p:nvSpPr>
          <p:cNvPr id="294" name="Google Shape;294;gd20b4c9546_0_178"/>
          <p:cNvSpPr txBox="1"/>
          <p:nvPr/>
        </p:nvSpPr>
        <p:spPr>
          <a:xfrm>
            <a:off x="5281969" y="2104195"/>
            <a:ext cx="3520200" cy="2645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2700"/>
              <a:buFont typeface="Arial"/>
              <a:buNone/>
            </a:pPr>
            <a:r>
              <a:rPr b="1" i="0" lang="en" sz="2400" u="none" cap="none" strike="noStrike">
                <a:solidFill>
                  <a:srgbClr val="FFFFFF"/>
                </a:solidFill>
                <a:latin typeface="Tahoma"/>
                <a:ea typeface="Tahoma"/>
                <a:cs typeface="Tahoma"/>
                <a:sym typeface="Tahoma"/>
              </a:rPr>
              <a:t>NO</a:t>
            </a:r>
            <a:endParaRPr b="1" i="0" sz="2400" u="none" cap="none" strike="noStrike">
              <a:solidFill>
                <a:srgbClr val="FFFFFF"/>
              </a:solidFill>
              <a:latin typeface="Tahoma"/>
              <a:ea typeface="Tahoma"/>
              <a:cs typeface="Tahoma"/>
              <a:sym typeface="Tahoma"/>
            </a:endParaRPr>
          </a:p>
          <a:p>
            <a:pPr indent="0" lvl="0" marL="0" marR="0" rtl="0" algn="l">
              <a:lnSpc>
                <a:spcPct val="115000"/>
              </a:lnSpc>
              <a:spcBef>
                <a:spcPts val="1200"/>
              </a:spcBef>
              <a:spcAft>
                <a:spcPts val="1200"/>
              </a:spcAft>
              <a:buClr>
                <a:srgbClr val="000000"/>
              </a:buClr>
              <a:buSzPts val="1800"/>
              <a:buFont typeface="Arial"/>
              <a:buNone/>
            </a:pPr>
            <a:r>
              <a:rPr b="1" i="0" lang="en" sz="1600" u="none" cap="none" strike="noStrike">
                <a:solidFill>
                  <a:srgbClr val="FFFFFF"/>
                </a:solidFill>
                <a:latin typeface="Tahoma"/>
                <a:ea typeface="Tahoma"/>
                <a:cs typeface="Tahoma"/>
                <a:sym typeface="Tahoma"/>
              </a:rPr>
              <a:t>...</a:t>
            </a:r>
            <a:r>
              <a:rPr b="0" i="0" lang="en" sz="1600" u="none" cap="none" strike="noStrike">
                <a:solidFill>
                  <a:srgbClr val="FFFFFF"/>
                </a:solidFill>
                <a:latin typeface="Tahoma"/>
                <a:ea typeface="Tahoma"/>
                <a:cs typeface="Tahoma"/>
                <a:sym typeface="Tahoma"/>
              </a:rPr>
              <a:t> in  fact, we </a:t>
            </a:r>
            <a:r>
              <a:rPr b="1" i="0" lang="en" sz="1600" u="none" cap="none" strike="noStrike">
                <a:solidFill>
                  <a:srgbClr val="FFFFFF"/>
                </a:solidFill>
                <a:latin typeface="Tahoma"/>
                <a:ea typeface="Tahoma"/>
                <a:cs typeface="Tahoma"/>
                <a:sym typeface="Tahoma"/>
              </a:rPr>
              <a:t>also</a:t>
            </a:r>
            <a:r>
              <a:rPr b="0" i="0" lang="en" sz="1600" u="none" cap="none" strike="noStrike">
                <a:solidFill>
                  <a:srgbClr val="FFFFFF"/>
                </a:solidFill>
                <a:latin typeface="Tahoma"/>
                <a:ea typeface="Tahoma"/>
                <a:cs typeface="Tahoma"/>
                <a:sym typeface="Tahoma"/>
              </a:rPr>
              <a:t> must measure whether that </a:t>
            </a:r>
            <a:r>
              <a:rPr b="0" i="1" lang="en" sz="1600" u="none" cap="none" strike="noStrike">
                <a:solidFill>
                  <a:srgbClr val="FFFFFF"/>
                </a:solidFill>
                <a:latin typeface="Tahoma"/>
                <a:ea typeface="Tahoma"/>
                <a:cs typeface="Tahoma"/>
                <a:sym typeface="Tahoma"/>
              </a:rPr>
              <a:t>right</a:t>
            </a:r>
            <a:r>
              <a:rPr b="0" i="0" lang="en" sz="1600" u="none" cap="none" strike="noStrike">
                <a:solidFill>
                  <a:srgbClr val="FFFFFF"/>
                </a:solidFill>
                <a:latin typeface="Tahoma"/>
                <a:ea typeface="Tahoma"/>
                <a:cs typeface="Tahoma"/>
                <a:sym typeface="Tahoma"/>
              </a:rPr>
              <a:t> is being realized – which requires us to measure their agency in the decision to use contraceptives.  Usage rates alone do not tell us about an adolescent girl’s </a:t>
            </a:r>
            <a:r>
              <a:rPr b="0" i="1" lang="en" sz="1600" u="none" cap="none" strike="noStrike">
                <a:solidFill>
                  <a:srgbClr val="FFFFFF"/>
                </a:solidFill>
                <a:latin typeface="Tahoma"/>
                <a:ea typeface="Tahoma"/>
                <a:cs typeface="Tahoma"/>
                <a:sym typeface="Tahoma"/>
              </a:rPr>
              <a:t>empowerment</a:t>
            </a:r>
            <a:r>
              <a:rPr b="0" i="0" lang="en" sz="1600" u="none" cap="none" strike="noStrike">
                <a:solidFill>
                  <a:srgbClr val="FFFFFF"/>
                </a:solidFill>
                <a:latin typeface="Tahoma"/>
                <a:ea typeface="Tahoma"/>
                <a:cs typeface="Tahoma"/>
                <a:sym typeface="Tahoma"/>
              </a:rPr>
              <a:t>. </a:t>
            </a:r>
            <a:endParaRPr b="0" i="0" sz="2000" u="none" cap="none" strike="noStrike">
              <a:solidFill>
                <a:srgbClr val="FFFFFF"/>
              </a:solidFill>
              <a:latin typeface="Tahoma"/>
              <a:ea typeface="Tahoma"/>
              <a:cs typeface="Tahoma"/>
              <a:sym typeface="Tahoma"/>
            </a:endParaRPr>
          </a:p>
        </p:txBody>
      </p:sp>
      <p:sp>
        <p:nvSpPr>
          <p:cNvPr id="295" name="Google Shape;295;gd20b4c9546_0_178"/>
          <p:cNvSpPr txBox="1"/>
          <p:nvPr/>
        </p:nvSpPr>
        <p:spPr>
          <a:xfrm>
            <a:off x="5281969" y="349869"/>
            <a:ext cx="3736800" cy="175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Tahoma"/>
                <a:ea typeface="Tahoma"/>
                <a:cs typeface="Tahoma"/>
                <a:sym typeface="Tahoma"/>
              </a:rPr>
              <a:t>In order to respond to this outcome, would we want to measure </a:t>
            </a:r>
            <a:r>
              <a:rPr b="0" i="0" lang="en" sz="1800" u="sng" cap="none" strike="noStrike">
                <a:solidFill>
                  <a:schemeClr val="lt1"/>
                </a:solidFill>
                <a:latin typeface="Tahoma"/>
                <a:ea typeface="Tahoma"/>
                <a:cs typeface="Tahoma"/>
                <a:sym typeface="Tahoma"/>
              </a:rPr>
              <a:t>only</a:t>
            </a:r>
            <a:r>
              <a:rPr b="0" i="0" lang="en" sz="1800" u="none" cap="none" strike="noStrike">
                <a:solidFill>
                  <a:schemeClr val="lt1"/>
                </a:solidFill>
                <a:latin typeface="Tahoma"/>
                <a:ea typeface="Tahoma"/>
                <a:cs typeface="Tahoma"/>
                <a:sym typeface="Tahoma"/>
              </a:rPr>
              <a:t> the rate of usage of contraceptives by adolescent girls?  </a:t>
            </a:r>
            <a:endParaRPr b="0" i="0" sz="1400" u="none" cap="none" strike="noStrike">
              <a:solidFill>
                <a:schemeClr val="lt1"/>
              </a:solidFill>
              <a:highlight>
                <a:srgbClr val="9E0B0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xEl>
                                              <p:pRg end="0" st="0"/>
                                            </p:txEl>
                                          </p:spTgt>
                                        </p:tgtEl>
                                        <p:attrNameLst>
                                          <p:attrName>style.visibility</p:attrName>
                                        </p:attrNameLst>
                                      </p:cBhvr>
                                      <p:to>
                                        <p:strVal val="visible"/>
                                      </p:to>
                                    </p:set>
                                    <p:animEffect filter="fade" transition="in">
                                      <p:cBhvr>
                                        <p:cTn dur="500"/>
                                        <p:tgtEl>
                                          <p:spTgt spid="29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xEl>
                                              <p:pRg end="1" st="1"/>
                                            </p:txEl>
                                          </p:spTgt>
                                        </p:tgtEl>
                                        <p:attrNameLst>
                                          <p:attrName>style.visibility</p:attrName>
                                        </p:attrNameLst>
                                      </p:cBhvr>
                                      <p:to>
                                        <p:strVal val="visible"/>
                                      </p:to>
                                    </p:set>
                                    <p:animEffect filter="fade" transition="in">
                                      <p:cBhvr>
                                        <p:cTn dur="500"/>
                                        <p:tgtEl>
                                          <p:spTgt spid="29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3365"/>
        </a:solidFill>
      </p:bgPr>
    </p:bg>
    <p:spTree>
      <p:nvGrpSpPr>
        <p:cNvPr id="105" name="Shape 105"/>
        <p:cNvGrpSpPr/>
        <p:nvPr/>
      </p:nvGrpSpPr>
      <p:grpSpPr>
        <a:xfrm>
          <a:off x="0" y="0"/>
          <a:ext cx="0" cy="0"/>
          <a:chOff x="0" y="0"/>
          <a:chExt cx="0" cy="0"/>
        </a:xfrm>
      </p:grpSpPr>
      <p:pic>
        <p:nvPicPr>
          <p:cNvPr id="106" name="Google Shape;106;p57"/>
          <p:cNvPicPr preferRelativeResize="0"/>
          <p:nvPr/>
        </p:nvPicPr>
        <p:blipFill rotWithShape="1">
          <a:blip r:embed="rId3">
            <a:alphaModFix amt="10000"/>
          </a:blip>
          <a:srcRect b="0" l="0" r="0" t="0"/>
          <a:stretch/>
        </p:blipFill>
        <p:spPr>
          <a:xfrm>
            <a:off x="4533925" y="318550"/>
            <a:ext cx="4442700" cy="4442700"/>
          </a:xfrm>
          <a:prstGeom prst="rect">
            <a:avLst/>
          </a:prstGeom>
          <a:noFill/>
          <a:ln>
            <a:noFill/>
          </a:ln>
        </p:spPr>
      </p:pic>
      <p:sp>
        <p:nvSpPr>
          <p:cNvPr id="107" name="Google Shape;107;p57"/>
          <p:cNvSpPr txBox="1"/>
          <p:nvPr/>
        </p:nvSpPr>
        <p:spPr>
          <a:xfrm>
            <a:off x="351163" y="3605715"/>
            <a:ext cx="2551118" cy="525600"/>
          </a:xfrm>
          <a:prstGeom prst="rect">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rgbClr val="FFFFFF"/>
                </a:solidFill>
                <a:latin typeface="Tahoma"/>
                <a:ea typeface="Tahoma"/>
                <a:cs typeface="Tahoma"/>
                <a:sym typeface="Tahoma"/>
              </a:rPr>
              <a:t>MODULE 3</a:t>
            </a:r>
            <a:endParaRPr b="1" i="0" sz="2800" u="none" cap="none" strike="noStrike">
              <a:solidFill>
                <a:srgbClr val="FFFFFF"/>
              </a:solidFill>
              <a:latin typeface="Tahoma"/>
              <a:ea typeface="Tahoma"/>
              <a:cs typeface="Tahoma"/>
              <a:sym typeface="Tahoma"/>
            </a:endParaRPr>
          </a:p>
        </p:txBody>
      </p:sp>
      <p:sp>
        <p:nvSpPr>
          <p:cNvPr id="108" name="Google Shape;108;p57"/>
          <p:cNvSpPr txBox="1"/>
          <p:nvPr/>
        </p:nvSpPr>
        <p:spPr>
          <a:xfrm>
            <a:off x="255152" y="1947415"/>
            <a:ext cx="8554798" cy="15885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en" sz="5500" u="none" cap="none" strike="noStrike">
                <a:solidFill>
                  <a:schemeClr val="lt1"/>
                </a:solidFill>
                <a:latin typeface="Helvetica Neue"/>
                <a:ea typeface="Helvetica Neue"/>
                <a:cs typeface="Helvetica Neue"/>
                <a:sym typeface="Helvetica Neue"/>
              </a:rPr>
              <a:t>Gender Transformative and Feminist MEAL</a:t>
            </a:r>
            <a:endParaRPr b="0" i="0" sz="1400" u="none" cap="none" strike="noStrike">
              <a:solidFill>
                <a:srgbClr val="000000"/>
              </a:solidFill>
              <a:latin typeface="Arial"/>
              <a:ea typeface="Arial"/>
              <a:cs typeface="Arial"/>
              <a:sym typeface="Arial"/>
            </a:endParaRPr>
          </a:p>
        </p:txBody>
      </p:sp>
      <p:cxnSp>
        <p:nvCxnSpPr>
          <p:cNvPr id="109" name="Google Shape;109;p57"/>
          <p:cNvCxnSpPr/>
          <p:nvPr/>
        </p:nvCxnSpPr>
        <p:spPr>
          <a:xfrm>
            <a:off x="255150" y="3445565"/>
            <a:ext cx="8299500" cy="13500"/>
          </a:xfrm>
          <a:prstGeom prst="straightConnector1">
            <a:avLst/>
          </a:prstGeom>
          <a:noFill/>
          <a:ln cap="flat" cmpd="sng" w="38100">
            <a:solidFill>
              <a:srgbClr val="F9D380"/>
            </a:solidFill>
            <a:prstDash val="solid"/>
            <a:round/>
            <a:headEnd len="sm" w="sm" type="none"/>
            <a:tailEnd len="sm" w="sm"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d20b4c9546_0_192"/>
          <p:cNvSpPr txBox="1"/>
          <p:nvPr/>
        </p:nvSpPr>
        <p:spPr>
          <a:xfrm>
            <a:off x="591821" y="1688250"/>
            <a:ext cx="7122000" cy="2180400"/>
          </a:xfrm>
          <a:prstGeom prst="rect">
            <a:avLst/>
          </a:prstGeom>
          <a:noFill/>
          <a:ln>
            <a:noFill/>
          </a:ln>
        </p:spPr>
        <p:txBody>
          <a:bodyPr anchorCtr="0" anchor="t" bIns="91425" lIns="91425" spcFirstLastPara="1" rIns="91425" wrap="square" tIns="91425">
            <a:noAutofit/>
          </a:bodyPr>
          <a:lstStyle/>
          <a:p>
            <a:pPr indent="-342900" lvl="0" marL="4699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Tahoma"/>
                <a:ea typeface="Tahoma"/>
                <a:cs typeface="Tahoma"/>
                <a:sym typeface="Tahoma"/>
              </a:rPr>
              <a:t>Asking participants directly about their empowerment, agency, choice.</a:t>
            </a:r>
            <a:endParaRPr b="0" i="0" sz="1600" u="none" cap="none" strike="noStrike">
              <a:solidFill>
                <a:srgbClr val="000000"/>
              </a:solidFill>
              <a:latin typeface="Tahoma"/>
              <a:ea typeface="Tahoma"/>
              <a:cs typeface="Tahoma"/>
              <a:sym typeface="Tahoma"/>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Tahoma"/>
              <a:ea typeface="Tahoma"/>
              <a:cs typeface="Tahoma"/>
              <a:sym typeface="Tahoma"/>
            </a:endParaRPr>
          </a:p>
          <a:p>
            <a:pPr indent="-342900" lvl="0" marL="4699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Tahoma"/>
                <a:ea typeface="Tahoma"/>
                <a:cs typeface="Tahoma"/>
                <a:sym typeface="Tahoma"/>
              </a:rPr>
              <a:t>Using an indicator that suggests empowerment/agency, sometimes known as ‘proxy’ indicator.</a:t>
            </a:r>
            <a:endParaRPr b="0" i="0" sz="1600" u="none" cap="none" strike="noStrike">
              <a:solidFill>
                <a:srgbClr val="000000"/>
              </a:solidFill>
              <a:latin typeface="Tahoma"/>
              <a:ea typeface="Tahoma"/>
              <a:cs typeface="Tahoma"/>
              <a:sym typeface="Tahoma"/>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Tahoma"/>
              <a:ea typeface="Tahoma"/>
              <a:cs typeface="Tahoma"/>
              <a:sym typeface="Tahoma"/>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Tahoma"/>
                <a:ea typeface="Tahoma"/>
                <a:cs typeface="Tahoma"/>
                <a:sym typeface="Tahoma"/>
              </a:rPr>
              <a:t>Using a composite indicator or index to measure the multi-dimensional aspects of empowerment and agency.</a:t>
            </a:r>
            <a:endParaRPr b="0" i="0" sz="1600" u="none" cap="none" strike="noStrike">
              <a:solidFill>
                <a:srgbClr val="000000"/>
              </a:solidFill>
              <a:latin typeface="Tahoma"/>
              <a:ea typeface="Tahoma"/>
              <a:cs typeface="Tahoma"/>
              <a:sym typeface="Tahoma"/>
            </a:endParaRPr>
          </a:p>
        </p:txBody>
      </p:sp>
      <p:sp>
        <p:nvSpPr>
          <p:cNvPr id="301" name="Google Shape;301;gd20b4c9546_0_192"/>
          <p:cNvSpPr txBox="1"/>
          <p:nvPr>
            <p:ph type="title"/>
          </p:nvPr>
        </p:nvSpPr>
        <p:spPr>
          <a:xfrm>
            <a:off x="263575" y="172975"/>
            <a:ext cx="7960800" cy="105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600">
                <a:solidFill>
                  <a:srgbClr val="000000"/>
                </a:solidFill>
                <a:latin typeface="Helvetica Neue"/>
                <a:ea typeface="Helvetica Neue"/>
                <a:cs typeface="Helvetica Neue"/>
                <a:sym typeface="Helvetica Neue"/>
              </a:rPr>
              <a:t>How can we measure complex concepts like </a:t>
            </a:r>
            <a:r>
              <a:rPr b="1" lang="en" sz="2600">
                <a:solidFill>
                  <a:srgbClr val="344888"/>
                </a:solidFill>
                <a:latin typeface="Helvetica Neue"/>
                <a:ea typeface="Helvetica Neue"/>
                <a:cs typeface="Helvetica Neue"/>
                <a:sym typeface="Helvetica Neue"/>
              </a:rPr>
              <a:t>AGENCY</a:t>
            </a:r>
            <a:r>
              <a:rPr lang="en" sz="2600">
                <a:solidFill>
                  <a:srgbClr val="000000"/>
                </a:solidFill>
                <a:latin typeface="Helvetica Neue"/>
                <a:ea typeface="Helvetica Neue"/>
                <a:cs typeface="Helvetica Neue"/>
                <a:sym typeface="Helvetica Neue"/>
              </a:rPr>
              <a:t>, </a:t>
            </a:r>
            <a:r>
              <a:rPr b="1" lang="en" sz="2600">
                <a:solidFill>
                  <a:srgbClr val="344888"/>
                </a:solidFill>
                <a:latin typeface="Helvetica Neue"/>
                <a:ea typeface="Helvetica Neue"/>
                <a:cs typeface="Helvetica Neue"/>
                <a:sym typeface="Helvetica Neue"/>
              </a:rPr>
              <a:t>CHOICE</a:t>
            </a:r>
            <a:r>
              <a:rPr lang="en" sz="2600">
                <a:solidFill>
                  <a:srgbClr val="000000"/>
                </a:solidFill>
                <a:latin typeface="Helvetica Neue"/>
                <a:ea typeface="Helvetica Neue"/>
                <a:cs typeface="Helvetica Neue"/>
                <a:sym typeface="Helvetica Neue"/>
              </a:rPr>
              <a:t> and </a:t>
            </a:r>
            <a:r>
              <a:rPr b="1" lang="en" sz="2600">
                <a:solidFill>
                  <a:srgbClr val="344888"/>
                </a:solidFill>
                <a:latin typeface="Helvetica Neue"/>
                <a:ea typeface="Helvetica Neue"/>
                <a:cs typeface="Helvetica Neue"/>
                <a:sym typeface="Helvetica Neue"/>
              </a:rPr>
              <a:t>EMPOWERMENT</a:t>
            </a:r>
            <a:r>
              <a:rPr lang="en" sz="2600">
                <a:solidFill>
                  <a:srgbClr val="000000"/>
                </a:solidFill>
                <a:latin typeface="Helvetica Neue"/>
                <a:ea typeface="Helvetica Neue"/>
                <a:cs typeface="Helvetica Neue"/>
                <a:sym typeface="Helvetica Neue"/>
              </a:rPr>
              <a:t>?</a:t>
            </a:r>
            <a:endParaRPr sz="2600">
              <a:solidFill>
                <a:srgbClr val="000000"/>
              </a:solidFill>
              <a:latin typeface="Helvetica Neue"/>
              <a:ea typeface="Helvetica Neue"/>
              <a:cs typeface="Helvetica Neue"/>
              <a:sym typeface="Helvetica Neue"/>
            </a:endParaRPr>
          </a:p>
          <a:p>
            <a:pPr indent="0" lvl="0" marL="0" rtl="0" algn="l">
              <a:lnSpc>
                <a:spcPct val="100000"/>
              </a:lnSpc>
              <a:spcBef>
                <a:spcPts val="0"/>
              </a:spcBef>
              <a:spcAft>
                <a:spcPts val="0"/>
              </a:spcAft>
              <a:buSzPts val="2800"/>
              <a:buNone/>
            </a:pPr>
            <a:r>
              <a:t/>
            </a:r>
            <a:endParaRPr>
              <a:solidFill>
                <a:srgbClr val="FFFFFF"/>
              </a:solidFill>
              <a:latin typeface="Open Sans"/>
              <a:ea typeface="Open Sans"/>
              <a:cs typeface="Open Sans"/>
              <a:sym typeface="Open Sans"/>
            </a:endParaRPr>
          </a:p>
        </p:txBody>
      </p:sp>
      <p:cxnSp>
        <p:nvCxnSpPr>
          <p:cNvPr id="302" name="Google Shape;302;gd20b4c9546_0_192"/>
          <p:cNvCxnSpPr/>
          <p:nvPr/>
        </p:nvCxnSpPr>
        <p:spPr>
          <a:xfrm>
            <a:off x="-37300" y="1274850"/>
            <a:ext cx="7856700" cy="0"/>
          </a:xfrm>
          <a:prstGeom prst="straightConnector1">
            <a:avLst/>
          </a:prstGeom>
          <a:noFill/>
          <a:ln cap="flat" cmpd="sng" w="38100">
            <a:solidFill>
              <a:schemeClr val="accent1"/>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3365"/>
        </a:solidFill>
      </p:bgPr>
    </p:bg>
    <p:spTree>
      <p:nvGrpSpPr>
        <p:cNvPr id="306" name="Shape 306"/>
        <p:cNvGrpSpPr/>
        <p:nvPr/>
      </p:nvGrpSpPr>
      <p:grpSpPr>
        <a:xfrm>
          <a:off x="0" y="0"/>
          <a:ext cx="0" cy="0"/>
          <a:chOff x="0" y="0"/>
          <a:chExt cx="0" cy="0"/>
        </a:xfrm>
      </p:grpSpPr>
      <p:cxnSp>
        <p:nvCxnSpPr>
          <p:cNvPr id="307" name="Google Shape;307;gd20b4c9546_0_204"/>
          <p:cNvCxnSpPr/>
          <p:nvPr/>
        </p:nvCxnSpPr>
        <p:spPr>
          <a:xfrm>
            <a:off x="266425" y="971575"/>
            <a:ext cx="8556900" cy="0"/>
          </a:xfrm>
          <a:prstGeom prst="straightConnector1">
            <a:avLst/>
          </a:prstGeom>
          <a:noFill/>
          <a:ln cap="flat" cmpd="sng" w="38100">
            <a:solidFill>
              <a:schemeClr val="lt1"/>
            </a:solidFill>
            <a:prstDash val="solid"/>
            <a:round/>
            <a:headEnd len="sm" w="sm" type="none"/>
            <a:tailEnd len="sm" w="sm" type="none"/>
          </a:ln>
        </p:spPr>
      </p:cxnSp>
      <p:sp>
        <p:nvSpPr>
          <p:cNvPr id="308" name="Google Shape;308;gd20b4c9546_0_204"/>
          <p:cNvSpPr/>
          <p:nvPr/>
        </p:nvSpPr>
        <p:spPr>
          <a:xfrm>
            <a:off x="266424" y="379629"/>
            <a:ext cx="2322300" cy="486900"/>
          </a:xfrm>
          <a:prstGeom prst="rect">
            <a:avLst/>
          </a:prstGeom>
          <a:solidFill>
            <a:srgbClr val="3A4888"/>
          </a:solidFill>
          <a:ln cap="flat" cmpd="sng" w="25400">
            <a:solidFill>
              <a:srgbClr val="3A488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309" name="Google Shape;309;gd20b4c9546_0_204"/>
          <p:cNvSpPr txBox="1"/>
          <p:nvPr/>
        </p:nvSpPr>
        <p:spPr>
          <a:xfrm>
            <a:off x="266424" y="394852"/>
            <a:ext cx="116952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FFFFFF"/>
                </a:solidFill>
                <a:latin typeface="Helvetica Neue"/>
                <a:ea typeface="Helvetica Neue"/>
                <a:cs typeface="Helvetica Neue"/>
                <a:sym typeface="Helvetica Neue"/>
              </a:rPr>
              <a:t>Activity 14.1: Quality Indicators for GE Outcomes</a:t>
            </a:r>
            <a:endParaRPr b="0" i="0" sz="1400" u="none" cap="none" strike="noStrike">
              <a:solidFill>
                <a:srgbClr val="000000"/>
              </a:solidFill>
              <a:latin typeface="Arial"/>
              <a:ea typeface="Arial"/>
              <a:cs typeface="Arial"/>
              <a:sym typeface="Arial"/>
            </a:endParaRPr>
          </a:p>
        </p:txBody>
      </p:sp>
      <p:grpSp>
        <p:nvGrpSpPr>
          <p:cNvPr id="310" name="Google Shape;310;gd20b4c9546_0_204"/>
          <p:cNvGrpSpPr/>
          <p:nvPr/>
        </p:nvGrpSpPr>
        <p:grpSpPr>
          <a:xfrm>
            <a:off x="334185" y="1146381"/>
            <a:ext cx="914385" cy="926777"/>
            <a:chOff x="1549250" y="1659963"/>
            <a:chExt cx="685806" cy="695100"/>
          </a:xfrm>
        </p:grpSpPr>
        <p:sp>
          <p:nvSpPr>
            <p:cNvPr id="311" name="Google Shape;311;gd20b4c9546_0_204"/>
            <p:cNvSpPr/>
            <p:nvPr/>
          </p:nvSpPr>
          <p:spPr>
            <a:xfrm>
              <a:off x="1549256" y="1664600"/>
              <a:ext cx="685800" cy="685800"/>
            </a:xfrm>
            <a:prstGeom prst="ellipse">
              <a:avLst/>
            </a:prstGeom>
            <a:solidFill>
              <a:srgbClr val="3A4888"/>
            </a:solidFill>
            <a:ln cap="flat" cmpd="sng" w="38100">
              <a:solidFill>
                <a:srgbClr val="3A4888"/>
              </a:solidFill>
              <a:prstDash val="solid"/>
              <a:round/>
              <a:headEnd len="sm" w="sm" type="none"/>
              <a:tailEnd len="sm" w="sm" type="none"/>
            </a:ln>
            <a:effectLst>
              <a:outerShdw blurRad="57150" rotWithShape="0" algn="bl" dir="5400000" dist="19050">
                <a:srgbClr val="FFFFFF">
                  <a:alpha val="48627"/>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rPr b="1" i="0" lang="en" sz="4800" u="none" cap="none" strike="noStrike">
                  <a:solidFill>
                    <a:srgbClr val="FFFFFF"/>
                  </a:solidFill>
                  <a:latin typeface="Tahoma"/>
                  <a:ea typeface="Tahoma"/>
                  <a:cs typeface="Tahoma"/>
                  <a:sym typeface="Tahoma"/>
                </a:rPr>
                <a:t> </a:t>
              </a:r>
              <a:r>
                <a:rPr b="0" i="0" lang="en" sz="4800" u="none" cap="none" strike="noStrike">
                  <a:solidFill>
                    <a:srgbClr val="FFFFFF"/>
                  </a:solidFill>
                  <a:latin typeface="Tahoma"/>
                  <a:ea typeface="Tahoma"/>
                  <a:cs typeface="Tahoma"/>
                  <a:sym typeface="Tahoma"/>
                </a:rPr>
                <a:t>1</a:t>
              </a:r>
              <a:endParaRPr b="0" i="0" sz="4800" u="none" cap="none" strike="noStrike">
                <a:solidFill>
                  <a:srgbClr val="FFFFFF"/>
                </a:solidFill>
                <a:latin typeface="Tahoma"/>
                <a:ea typeface="Tahoma"/>
                <a:cs typeface="Tahoma"/>
                <a:sym typeface="Tahoma"/>
              </a:endParaRPr>
            </a:p>
          </p:txBody>
        </p:sp>
        <p:sp>
          <p:nvSpPr>
            <p:cNvPr id="312" name="Google Shape;312;gd20b4c9546_0_204"/>
            <p:cNvSpPr txBox="1"/>
            <p:nvPr/>
          </p:nvSpPr>
          <p:spPr>
            <a:xfrm rot="-5400000">
              <a:off x="1373000" y="1836213"/>
              <a:ext cx="695100" cy="34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en" sz="1733" u="none" cap="none" strike="noStrike">
                  <a:solidFill>
                    <a:srgbClr val="FFFFFF"/>
                  </a:solidFill>
                  <a:latin typeface="Open Sans"/>
                  <a:ea typeface="Open Sans"/>
                  <a:cs typeface="Open Sans"/>
                  <a:sym typeface="Open Sans"/>
                </a:rPr>
                <a:t>Step </a:t>
              </a:r>
              <a:endParaRPr b="0" i="0" sz="1200" u="none" cap="none" strike="noStrike">
                <a:solidFill>
                  <a:srgbClr val="000000"/>
                </a:solidFill>
                <a:latin typeface="Arial"/>
                <a:ea typeface="Arial"/>
                <a:cs typeface="Arial"/>
                <a:sym typeface="Arial"/>
              </a:endParaRPr>
            </a:p>
          </p:txBody>
        </p:sp>
      </p:grpSp>
      <p:grpSp>
        <p:nvGrpSpPr>
          <p:cNvPr id="313" name="Google Shape;313;gd20b4c9546_0_204"/>
          <p:cNvGrpSpPr/>
          <p:nvPr/>
        </p:nvGrpSpPr>
        <p:grpSpPr>
          <a:xfrm>
            <a:off x="334193" y="2507315"/>
            <a:ext cx="914377" cy="938661"/>
            <a:chOff x="1549250" y="2434400"/>
            <a:chExt cx="685800" cy="704013"/>
          </a:xfrm>
        </p:grpSpPr>
        <p:sp>
          <p:nvSpPr>
            <p:cNvPr id="314" name="Google Shape;314;gd20b4c9546_0_204"/>
            <p:cNvSpPr/>
            <p:nvPr/>
          </p:nvSpPr>
          <p:spPr>
            <a:xfrm>
              <a:off x="1549250" y="2434400"/>
              <a:ext cx="685800" cy="685800"/>
            </a:xfrm>
            <a:prstGeom prst="ellipse">
              <a:avLst/>
            </a:prstGeom>
            <a:solidFill>
              <a:srgbClr val="3A4888"/>
            </a:solidFill>
            <a:ln cap="flat" cmpd="sng" w="38100">
              <a:solidFill>
                <a:srgbClr val="3A4888"/>
              </a:solidFill>
              <a:prstDash val="solid"/>
              <a:round/>
              <a:headEnd len="sm" w="sm" type="none"/>
              <a:tailEnd len="sm" w="sm" type="none"/>
            </a:ln>
            <a:effectLst>
              <a:outerShdw blurRad="57150" rotWithShape="0" algn="bl" dir="5400000" dist="19050">
                <a:srgbClr val="FFFFFF">
                  <a:alpha val="48627"/>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rPr b="1" i="0" lang="en" sz="4800" u="none" cap="none" strike="noStrike">
                  <a:solidFill>
                    <a:srgbClr val="FFFFFF"/>
                  </a:solidFill>
                  <a:latin typeface="Tahoma"/>
                  <a:ea typeface="Tahoma"/>
                  <a:cs typeface="Tahoma"/>
                  <a:sym typeface="Tahoma"/>
                </a:rPr>
                <a:t> </a:t>
              </a:r>
              <a:r>
                <a:rPr b="0" i="0" lang="en" sz="4800" u="none" cap="none" strike="noStrike">
                  <a:solidFill>
                    <a:srgbClr val="FFFFFF"/>
                  </a:solidFill>
                  <a:latin typeface="Tahoma"/>
                  <a:ea typeface="Tahoma"/>
                  <a:cs typeface="Tahoma"/>
                  <a:sym typeface="Tahoma"/>
                </a:rPr>
                <a:t>2</a:t>
              </a:r>
              <a:endParaRPr b="0" i="0" sz="4800" u="none" cap="none" strike="noStrike">
                <a:solidFill>
                  <a:srgbClr val="FFFFFF"/>
                </a:solidFill>
                <a:latin typeface="Tahoma"/>
                <a:ea typeface="Tahoma"/>
                <a:cs typeface="Tahoma"/>
                <a:sym typeface="Tahoma"/>
              </a:endParaRPr>
            </a:p>
          </p:txBody>
        </p:sp>
        <p:sp>
          <p:nvSpPr>
            <p:cNvPr id="315" name="Google Shape;315;gd20b4c9546_0_204"/>
            <p:cNvSpPr txBox="1"/>
            <p:nvPr/>
          </p:nvSpPr>
          <p:spPr>
            <a:xfrm rot="-5400000">
              <a:off x="1373000" y="2619563"/>
              <a:ext cx="695100" cy="34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en" sz="1733" u="none" cap="none" strike="noStrike">
                  <a:solidFill>
                    <a:srgbClr val="FFFFFF"/>
                  </a:solidFill>
                  <a:latin typeface="Open Sans"/>
                  <a:ea typeface="Open Sans"/>
                  <a:cs typeface="Open Sans"/>
                  <a:sym typeface="Open Sans"/>
                </a:rPr>
                <a:t>Step </a:t>
              </a:r>
              <a:endParaRPr b="0" i="0" sz="1200" u="none" cap="none" strike="noStrike">
                <a:solidFill>
                  <a:srgbClr val="000000"/>
                </a:solidFill>
                <a:latin typeface="Arial"/>
                <a:ea typeface="Arial"/>
                <a:cs typeface="Arial"/>
                <a:sym typeface="Arial"/>
              </a:endParaRPr>
            </a:p>
          </p:txBody>
        </p:sp>
      </p:grpSp>
      <p:grpSp>
        <p:nvGrpSpPr>
          <p:cNvPr id="316" name="Google Shape;316;gd20b4c9546_0_204"/>
          <p:cNvGrpSpPr/>
          <p:nvPr/>
        </p:nvGrpSpPr>
        <p:grpSpPr>
          <a:xfrm>
            <a:off x="333785" y="3936517"/>
            <a:ext cx="914377" cy="938661"/>
            <a:chOff x="1549250" y="2434400"/>
            <a:chExt cx="685800" cy="704013"/>
          </a:xfrm>
        </p:grpSpPr>
        <p:sp>
          <p:nvSpPr>
            <p:cNvPr id="317" name="Google Shape;317;gd20b4c9546_0_204"/>
            <p:cNvSpPr/>
            <p:nvPr/>
          </p:nvSpPr>
          <p:spPr>
            <a:xfrm>
              <a:off x="1549250" y="2434400"/>
              <a:ext cx="685800" cy="685800"/>
            </a:xfrm>
            <a:prstGeom prst="ellipse">
              <a:avLst/>
            </a:prstGeom>
            <a:solidFill>
              <a:srgbClr val="3A4888"/>
            </a:solidFill>
            <a:ln cap="flat" cmpd="sng" w="38100">
              <a:solidFill>
                <a:srgbClr val="3A4888"/>
              </a:solidFill>
              <a:prstDash val="solid"/>
              <a:round/>
              <a:headEnd len="sm" w="sm" type="none"/>
              <a:tailEnd len="sm" w="sm" type="none"/>
            </a:ln>
            <a:effectLst>
              <a:outerShdw blurRad="57150" rotWithShape="0" algn="bl" dir="5400000" dist="19050">
                <a:srgbClr val="FFFFFF">
                  <a:alpha val="48627"/>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rPr b="1" i="0" lang="en" sz="4800" u="none" cap="none" strike="noStrike">
                  <a:solidFill>
                    <a:srgbClr val="FFFFFF"/>
                  </a:solidFill>
                  <a:latin typeface="Tahoma"/>
                  <a:ea typeface="Tahoma"/>
                  <a:cs typeface="Tahoma"/>
                  <a:sym typeface="Tahoma"/>
                </a:rPr>
                <a:t> </a:t>
              </a:r>
              <a:r>
                <a:rPr b="0" i="0" lang="en" sz="4800" u="none" cap="none" strike="noStrike">
                  <a:solidFill>
                    <a:srgbClr val="FFFFFF"/>
                  </a:solidFill>
                  <a:latin typeface="Tahoma"/>
                  <a:ea typeface="Tahoma"/>
                  <a:cs typeface="Tahoma"/>
                  <a:sym typeface="Tahoma"/>
                </a:rPr>
                <a:t>3</a:t>
              </a:r>
              <a:endParaRPr b="0" i="0" sz="4800" u="none" cap="none" strike="noStrike">
                <a:solidFill>
                  <a:srgbClr val="FFFFFF"/>
                </a:solidFill>
                <a:latin typeface="Tahoma"/>
                <a:ea typeface="Tahoma"/>
                <a:cs typeface="Tahoma"/>
                <a:sym typeface="Tahoma"/>
              </a:endParaRPr>
            </a:p>
          </p:txBody>
        </p:sp>
        <p:sp>
          <p:nvSpPr>
            <p:cNvPr id="318" name="Google Shape;318;gd20b4c9546_0_204"/>
            <p:cNvSpPr txBox="1"/>
            <p:nvPr/>
          </p:nvSpPr>
          <p:spPr>
            <a:xfrm rot="-5400000">
              <a:off x="1373000" y="2619563"/>
              <a:ext cx="695100" cy="34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en" sz="1733" u="none" cap="none" strike="noStrike">
                  <a:solidFill>
                    <a:srgbClr val="FFFFFF"/>
                  </a:solidFill>
                  <a:latin typeface="Open Sans"/>
                  <a:ea typeface="Open Sans"/>
                  <a:cs typeface="Open Sans"/>
                  <a:sym typeface="Open Sans"/>
                </a:rPr>
                <a:t>Step </a:t>
              </a:r>
              <a:endParaRPr b="0" i="0" sz="1200" u="none" cap="none" strike="noStrike">
                <a:solidFill>
                  <a:srgbClr val="000000"/>
                </a:solidFill>
                <a:latin typeface="Arial"/>
                <a:ea typeface="Arial"/>
                <a:cs typeface="Arial"/>
                <a:sym typeface="Arial"/>
              </a:endParaRPr>
            </a:p>
          </p:txBody>
        </p:sp>
      </p:grpSp>
      <p:sp>
        <p:nvSpPr>
          <p:cNvPr id="319" name="Google Shape;319;gd20b4c9546_0_204"/>
          <p:cNvSpPr txBox="1"/>
          <p:nvPr/>
        </p:nvSpPr>
        <p:spPr>
          <a:xfrm>
            <a:off x="1437464" y="1419334"/>
            <a:ext cx="6021000" cy="5232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Tahoma"/>
                <a:ea typeface="Tahoma"/>
                <a:cs typeface="Tahoma"/>
                <a:sym typeface="Tahoma"/>
              </a:rPr>
              <a:t>Go to </a:t>
            </a:r>
            <a:r>
              <a:rPr b="1" i="0" lang="en" sz="1400" u="none" cap="none" strike="noStrike">
                <a:solidFill>
                  <a:srgbClr val="FFFFFF"/>
                </a:solidFill>
                <a:latin typeface="Tahoma"/>
                <a:ea typeface="Tahoma"/>
                <a:cs typeface="Tahoma"/>
                <a:sym typeface="Tahoma"/>
              </a:rPr>
              <a:t>Activity 15.1 in your </a:t>
            </a:r>
            <a:r>
              <a:rPr b="0" i="0" lang="en" sz="1400" u="none" cap="none" strike="noStrike">
                <a:solidFill>
                  <a:srgbClr val="FFFFFF"/>
                </a:solidFill>
                <a:latin typeface="Tahoma"/>
                <a:ea typeface="Tahoma"/>
                <a:cs typeface="Tahoma"/>
                <a:sym typeface="Tahoma"/>
              </a:rPr>
              <a:t>Participant Resource Package where you will find detailed activity instructions. </a:t>
            </a:r>
            <a:endParaRPr b="0" i="0" sz="1400" u="none" cap="none" strike="noStrike">
              <a:solidFill>
                <a:srgbClr val="000000"/>
              </a:solidFill>
              <a:latin typeface="Arial"/>
              <a:ea typeface="Arial"/>
              <a:cs typeface="Arial"/>
              <a:sym typeface="Arial"/>
            </a:endParaRPr>
          </a:p>
        </p:txBody>
      </p:sp>
      <p:sp>
        <p:nvSpPr>
          <p:cNvPr id="320" name="Google Shape;320;gd20b4c9546_0_204"/>
          <p:cNvSpPr txBox="1"/>
          <p:nvPr/>
        </p:nvSpPr>
        <p:spPr>
          <a:xfrm>
            <a:off x="1437464" y="2571750"/>
            <a:ext cx="6021000" cy="9543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Tahoma"/>
                <a:ea typeface="Tahoma"/>
                <a:cs typeface="Tahoma"/>
                <a:sym typeface="Tahoma"/>
              </a:rPr>
              <a:t>Using the logic model and outcome statements created yesterday, you are to develop quality indicators for one immediate and one intermediate outcome that capture gender equality changes in an effective way with your problem analysis groups. </a:t>
            </a:r>
            <a:endParaRPr b="0" i="0" sz="1400" u="none" cap="none" strike="noStrike">
              <a:solidFill>
                <a:srgbClr val="000000"/>
              </a:solidFill>
              <a:latin typeface="Arial"/>
              <a:ea typeface="Arial"/>
              <a:cs typeface="Arial"/>
              <a:sym typeface="Arial"/>
            </a:endParaRPr>
          </a:p>
        </p:txBody>
      </p:sp>
      <p:sp>
        <p:nvSpPr>
          <p:cNvPr id="321" name="Google Shape;321;gd20b4c9546_0_204"/>
          <p:cNvSpPr txBox="1"/>
          <p:nvPr/>
        </p:nvSpPr>
        <p:spPr>
          <a:xfrm>
            <a:off x="1437465" y="4239909"/>
            <a:ext cx="60210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Tahoma"/>
                <a:ea typeface="Tahoma"/>
                <a:cs typeface="Tahoma"/>
                <a:sym typeface="Tahoma"/>
              </a:rPr>
              <a:t>You have 30 minutes to think of your indicators with your groups.</a:t>
            </a:r>
            <a:endParaRPr b="0" i="0" sz="1400" u="none" cap="none" strike="noStrike">
              <a:solidFill>
                <a:srgbClr val="FFFFFF"/>
              </a:solidFill>
              <a:latin typeface="Tahoma"/>
              <a:ea typeface="Tahoma"/>
              <a:cs typeface="Tahoma"/>
              <a:sym typeface="Tahom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d20b4c9546_0_222"/>
          <p:cNvSpPr/>
          <p:nvPr/>
        </p:nvSpPr>
        <p:spPr>
          <a:xfrm>
            <a:off x="272400" y="298650"/>
            <a:ext cx="8599200" cy="4546200"/>
          </a:xfrm>
          <a:prstGeom prst="rect">
            <a:avLst/>
          </a:prstGeom>
          <a:noFill/>
          <a:ln cap="flat" cmpd="sng" w="28575">
            <a:solidFill>
              <a:srgbClr val="3A4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gd20b4c9546_0_222"/>
          <p:cNvSpPr txBox="1"/>
          <p:nvPr/>
        </p:nvSpPr>
        <p:spPr>
          <a:xfrm>
            <a:off x="1213725" y="2035200"/>
            <a:ext cx="222000" cy="8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gd20b4c9546_0_222"/>
          <p:cNvSpPr txBox="1"/>
          <p:nvPr/>
        </p:nvSpPr>
        <p:spPr>
          <a:xfrm>
            <a:off x="594925" y="170325"/>
            <a:ext cx="4190400" cy="721500"/>
          </a:xfrm>
          <a:prstGeom prst="rect">
            <a:avLst/>
          </a:prstGeom>
          <a:solidFill>
            <a:srgbClr val="3A488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rgbClr val="FFFFFF"/>
                </a:solidFill>
                <a:latin typeface="Helvetica Neue"/>
                <a:ea typeface="Helvetica Neue"/>
                <a:cs typeface="Helvetica Neue"/>
                <a:sym typeface="Helvetica Neue"/>
              </a:rPr>
              <a:t>Key Takeaways</a:t>
            </a:r>
            <a:endParaRPr b="0" i="0" sz="3600" u="none" cap="none" strike="noStrike">
              <a:solidFill>
                <a:srgbClr val="FFFFFF"/>
              </a:solidFill>
              <a:latin typeface="Helvetica Neue"/>
              <a:ea typeface="Helvetica Neue"/>
              <a:cs typeface="Helvetica Neue"/>
              <a:sym typeface="Helvetica Neue"/>
            </a:endParaRPr>
          </a:p>
        </p:txBody>
      </p:sp>
      <p:pic>
        <p:nvPicPr>
          <p:cNvPr descr="Circle with left arrow" id="329" name="Google Shape;329;gd20b4c9546_0_222"/>
          <p:cNvPicPr preferRelativeResize="0"/>
          <p:nvPr/>
        </p:nvPicPr>
        <p:blipFill rotWithShape="1">
          <a:blip r:embed="rId3">
            <a:alphaModFix/>
          </a:blip>
          <a:srcRect b="0" l="0" r="0" t="0"/>
          <a:stretch/>
        </p:blipFill>
        <p:spPr>
          <a:xfrm rot="10800000">
            <a:off x="695923" y="1606725"/>
            <a:ext cx="755896" cy="755896"/>
          </a:xfrm>
          <a:prstGeom prst="rect">
            <a:avLst/>
          </a:prstGeom>
          <a:noFill/>
          <a:ln>
            <a:noFill/>
          </a:ln>
        </p:spPr>
      </p:pic>
      <p:grpSp>
        <p:nvGrpSpPr>
          <p:cNvPr id="330" name="Google Shape;330;gd20b4c9546_0_222"/>
          <p:cNvGrpSpPr/>
          <p:nvPr/>
        </p:nvGrpSpPr>
        <p:grpSpPr>
          <a:xfrm>
            <a:off x="7166781" y="109744"/>
            <a:ext cx="1771785" cy="1478544"/>
            <a:chOff x="2573332" y="600903"/>
            <a:chExt cx="4314062" cy="3713070"/>
          </a:xfrm>
        </p:grpSpPr>
        <p:grpSp>
          <p:nvGrpSpPr>
            <p:cNvPr id="331" name="Google Shape;331;gd20b4c9546_0_222"/>
            <p:cNvGrpSpPr/>
            <p:nvPr/>
          </p:nvGrpSpPr>
          <p:grpSpPr>
            <a:xfrm>
              <a:off x="2573332" y="600903"/>
              <a:ext cx="3719824" cy="3713070"/>
              <a:chOff x="2573332" y="677103"/>
              <a:chExt cx="3719824" cy="3713070"/>
            </a:xfrm>
          </p:grpSpPr>
          <p:sp>
            <p:nvSpPr>
              <p:cNvPr id="332" name="Google Shape;332;gd20b4c9546_0_222"/>
              <p:cNvSpPr/>
              <p:nvPr/>
            </p:nvSpPr>
            <p:spPr>
              <a:xfrm rot="-6596588">
                <a:off x="3726388" y="3510395"/>
                <a:ext cx="771357" cy="771357"/>
              </a:xfrm>
              <a:prstGeom prst="ellipse">
                <a:avLst/>
              </a:prstGeom>
              <a:solidFill>
                <a:srgbClr val="3A4888"/>
              </a:solidFill>
              <a:ln cap="flat" cmpd="sng" w="9525">
                <a:solidFill>
                  <a:srgbClr val="3A4888"/>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33" name="Google Shape;333;gd20b4c9546_0_222"/>
              <p:cNvSpPr/>
              <p:nvPr/>
            </p:nvSpPr>
            <p:spPr>
              <a:xfrm rot="-6598839">
                <a:off x="2887641" y="2346983"/>
                <a:ext cx="1199287" cy="1199287"/>
              </a:xfrm>
              <a:prstGeom prst="ellipse">
                <a:avLst/>
              </a:prstGeom>
              <a:gradFill>
                <a:gsLst>
                  <a:gs pos="0">
                    <a:srgbClr val="A64D79"/>
                  </a:gs>
                  <a:gs pos="100000">
                    <a:srgbClr val="737373"/>
                  </a:gs>
                </a:gsLst>
                <a:lin ang="5400012" scaled="0"/>
              </a:gra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34" name="Google Shape;334;gd20b4c9546_0_222"/>
              <p:cNvSpPr/>
              <p:nvPr/>
            </p:nvSpPr>
            <p:spPr>
              <a:xfrm rot="-6598620">
                <a:off x="4374916" y="913763"/>
                <a:ext cx="1681581" cy="1681581"/>
              </a:xfrm>
              <a:prstGeom prst="ellipse">
                <a:avLst/>
              </a:prstGeom>
              <a:solidFill>
                <a:srgbClr val="3A4888"/>
              </a:solidFill>
              <a:ln cap="flat" cmpd="sng" w="9525">
                <a:solidFill>
                  <a:srgbClr val="3A4888"/>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35" name="Google Shape;335;gd20b4c9546_0_222"/>
              <p:cNvSpPr/>
              <p:nvPr/>
            </p:nvSpPr>
            <p:spPr>
              <a:xfrm rot="-6597866">
                <a:off x="2661829" y="2208216"/>
                <a:ext cx="629106" cy="629106"/>
              </a:xfrm>
              <a:prstGeom prst="ellipse">
                <a:avLst/>
              </a:prstGeom>
              <a:solidFill>
                <a:srgbClr val="3D3D3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36" name="Google Shape;336;gd20b4c9546_0_222"/>
              <p:cNvSpPr/>
              <p:nvPr/>
            </p:nvSpPr>
            <p:spPr>
              <a:xfrm rot="-6597701">
                <a:off x="3267625" y="1113818"/>
                <a:ext cx="274172" cy="274172"/>
              </a:xfrm>
              <a:prstGeom prst="ellipse">
                <a:avLst/>
              </a:prstGeom>
              <a:gradFill>
                <a:gsLst>
                  <a:gs pos="0">
                    <a:srgbClr val="FFC982"/>
                  </a:gs>
                  <a:gs pos="100000">
                    <a:srgbClr val="F58F09"/>
                  </a:gs>
                </a:gsLst>
                <a:path path="circle">
                  <a:fillToRect b="50%" l="50%" r="50%" t="50%"/>
                </a:path>
                <a:tileRect/>
              </a:gra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sp>
          <p:nvSpPr>
            <p:cNvPr id="337" name="Google Shape;337;gd20b4c9546_0_222"/>
            <p:cNvSpPr/>
            <p:nvPr/>
          </p:nvSpPr>
          <p:spPr>
            <a:xfrm>
              <a:off x="4447194" y="1739566"/>
              <a:ext cx="2440200" cy="2440200"/>
            </a:xfrm>
            <a:prstGeom prst="ellipse">
              <a:avLst/>
            </a:prstGeom>
            <a:gradFill>
              <a:gsLst>
                <a:gs pos="0">
                  <a:srgbClr val="F9D380"/>
                </a:gs>
                <a:gs pos="100000">
                  <a:srgbClr val="F58F09"/>
                </a:gs>
              </a:gsLst>
              <a:path path="circle">
                <a:fillToRect b="50%" l="50%" r="50%" t="50%"/>
              </a:path>
              <a:tileRect/>
            </a:gradFill>
            <a:ln>
              <a:noFill/>
            </a:ln>
            <a:effectLst>
              <a:outerShdw blurRad="228600" rotWithShape="0" algn="tl" dir="5400000" dist="50800">
                <a:srgbClr val="000000">
                  <a:alpha val="53333"/>
                </a:srgbClr>
              </a:outerShdw>
            </a:effectLst>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38" name="Google Shape;338;gd20b4c9546_0_222"/>
            <p:cNvSpPr/>
            <p:nvPr/>
          </p:nvSpPr>
          <p:spPr>
            <a:xfrm>
              <a:off x="3566937" y="1297853"/>
              <a:ext cx="1423800" cy="1423800"/>
            </a:xfrm>
            <a:prstGeom prst="ellipse">
              <a:avLst/>
            </a:prstGeom>
            <a:gradFill>
              <a:gsLst>
                <a:gs pos="0">
                  <a:srgbClr val="63763E"/>
                </a:gs>
                <a:gs pos="100000">
                  <a:srgbClr val="616D73"/>
                </a:gs>
              </a:gsLst>
              <a:path path="circle">
                <a:fillToRect b="50%" l="50%" r="50%" t="50%"/>
              </a:path>
              <a:tileRect/>
            </a:gradFill>
            <a:ln>
              <a:noFill/>
            </a:ln>
            <a:effectLst>
              <a:outerShdw blurRad="228600" rotWithShape="0" algn="tl" dir="5400000" dist="50800">
                <a:srgbClr val="000000">
                  <a:alpha val="53333"/>
                </a:srgbClr>
              </a:outerShdw>
            </a:effectLst>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pic>
        <p:nvPicPr>
          <p:cNvPr descr="Circle with left arrow" id="339" name="Google Shape;339;gd20b4c9546_0_222"/>
          <p:cNvPicPr preferRelativeResize="0"/>
          <p:nvPr/>
        </p:nvPicPr>
        <p:blipFill rotWithShape="1">
          <a:blip r:embed="rId3">
            <a:alphaModFix/>
          </a:blip>
          <a:srcRect b="0" l="0" r="0" t="0"/>
          <a:stretch/>
        </p:blipFill>
        <p:spPr>
          <a:xfrm rot="10800000">
            <a:off x="674354" y="3426427"/>
            <a:ext cx="755896" cy="755896"/>
          </a:xfrm>
          <a:prstGeom prst="rect">
            <a:avLst/>
          </a:prstGeom>
          <a:noFill/>
          <a:ln>
            <a:noFill/>
          </a:ln>
        </p:spPr>
      </p:pic>
      <p:sp>
        <p:nvSpPr>
          <p:cNvPr id="340" name="Google Shape;340;gd20b4c9546_0_222"/>
          <p:cNvSpPr txBox="1"/>
          <p:nvPr/>
        </p:nvSpPr>
        <p:spPr>
          <a:xfrm>
            <a:off x="1451819" y="1198977"/>
            <a:ext cx="5134800" cy="421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700" u="none" cap="none" strike="noStrike">
                <a:solidFill>
                  <a:schemeClr val="dk1"/>
                </a:solidFill>
                <a:latin typeface="Roboto"/>
                <a:ea typeface="Roboto"/>
                <a:cs typeface="Roboto"/>
                <a:sym typeface="Roboto"/>
              </a:rPr>
              <a:t>Indicators are a signal of change, and need to effectively respond to the level of change in project outcomes; they cannot be gender transformative but MUST be gender sensitive as a minimum level of gender equality integration</a:t>
            </a:r>
            <a:endParaRPr b="0" i="0" sz="17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341" name="Google Shape;341;gd20b4c9546_0_222"/>
          <p:cNvSpPr txBox="1"/>
          <p:nvPr/>
        </p:nvSpPr>
        <p:spPr>
          <a:xfrm>
            <a:off x="1451819" y="3158827"/>
            <a:ext cx="60840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700" u="none" cap="none" strike="noStrike">
                <a:solidFill>
                  <a:schemeClr val="dk1"/>
                </a:solidFill>
                <a:latin typeface="Roboto"/>
                <a:ea typeface="Roboto"/>
                <a:cs typeface="Roboto"/>
                <a:sym typeface="Roboto"/>
              </a:rPr>
              <a:t>Gender transformative change refer to changes in social behaviours and attitudes (position, not just condition), and therefore requires a combination of indicators that must include qualitative indicators</a:t>
            </a:r>
            <a:endParaRPr b="0" i="0" sz="1400" u="none" cap="none" strike="noStrike">
              <a:solidFill>
                <a:srgbClr val="000000"/>
              </a:solidFill>
              <a:latin typeface="Roboto"/>
              <a:ea typeface="Roboto"/>
              <a:cs typeface="Roboto"/>
              <a:sym typeface="Roboto"/>
            </a:endParaRPr>
          </a:p>
        </p:txBody>
      </p:sp>
      <p:cxnSp>
        <p:nvCxnSpPr>
          <p:cNvPr id="342" name="Google Shape;342;gd20b4c9546_0_222"/>
          <p:cNvCxnSpPr/>
          <p:nvPr/>
        </p:nvCxnSpPr>
        <p:spPr>
          <a:xfrm>
            <a:off x="1482600" y="3012014"/>
            <a:ext cx="3089400" cy="0"/>
          </a:xfrm>
          <a:prstGeom prst="straightConnector1">
            <a:avLst/>
          </a:prstGeom>
          <a:noFill/>
          <a:ln cap="flat" cmpd="sng" w="9525">
            <a:solidFill>
              <a:schemeClr val="accent1"/>
            </a:solidFill>
            <a:prstDash val="solid"/>
            <a:round/>
            <a:headEnd len="sm" w="sm" type="none"/>
            <a:tailEnd len="sm" w="sm" type="none"/>
          </a:ln>
        </p:spPr>
      </p:cxnSp>
      <p:cxnSp>
        <p:nvCxnSpPr>
          <p:cNvPr id="343" name="Google Shape;343;gd20b4c9546_0_222"/>
          <p:cNvCxnSpPr/>
          <p:nvPr/>
        </p:nvCxnSpPr>
        <p:spPr>
          <a:xfrm>
            <a:off x="1482600" y="4643866"/>
            <a:ext cx="3089400" cy="0"/>
          </a:xfrm>
          <a:prstGeom prst="straightConnector1">
            <a:avLst/>
          </a:prstGeom>
          <a:noFill/>
          <a:ln cap="flat" cmpd="sng" w="9525">
            <a:solidFill>
              <a:schemeClr val="accent1"/>
            </a:solidFill>
            <a:prstDash val="solid"/>
            <a:round/>
            <a:headEnd len="sm" w="sm" type="none"/>
            <a:tailEnd len="sm" w="sm"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d20b4c9546_0_243"/>
          <p:cNvSpPr/>
          <p:nvPr/>
        </p:nvSpPr>
        <p:spPr>
          <a:xfrm>
            <a:off x="-394225" y="3262125"/>
            <a:ext cx="2283900" cy="2346600"/>
          </a:xfrm>
          <a:prstGeom prst="ellipse">
            <a:avLst/>
          </a:prstGeom>
          <a:gradFill>
            <a:gsLst>
              <a:gs pos="0">
                <a:srgbClr val="FFC982"/>
              </a:gs>
              <a:gs pos="100000">
                <a:srgbClr val="F58F09"/>
              </a:gs>
            </a:gsLst>
            <a:path path="circle">
              <a:fillToRect b="50%" l="50%" r="50%" t="50%"/>
            </a:path>
            <a:tileRect/>
          </a:gra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gd20b4c9546_0_243"/>
          <p:cNvSpPr/>
          <p:nvPr/>
        </p:nvSpPr>
        <p:spPr>
          <a:xfrm>
            <a:off x="7023700" y="-515325"/>
            <a:ext cx="2283900" cy="2346600"/>
          </a:xfrm>
          <a:prstGeom prst="ellipse">
            <a:avLst/>
          </a:prstGeom>
          <a:gradFill>
            <a:gsLst>
              <a:gs pos="0">
                <a:srgbClr val="272324"/>
              </a:gs>
              <a:gs pos="100000">
                <a:srgbClr val="737373"/>
              </a:gs>
            </a:gsLst>
            <a:lin ang="5400012" scaled="0"/>
          </a:gra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gd20b4c9546_0_243"/>
          <p:cNvSpPr/>
          <p:nvPr/>
        </p:nvSpPr>
        <p:spPr>
          <a:xfrm>
            <a:off x="379500" y="336750"/>
            <a:ext cx="8385000" cy="4470000"/>
          </a:xfrm>
          <a:prstGeom prst="rect">
            <a:avLst/>
          </a:prstGeom>
          <a:noFill/>
          <a:ln cap="flat" cmpd="sng" w="19050">
            <a:solidFill>
              <a:srgbClr val="4C113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gd20b4c9546_0_243"/>
          <p:cNvSpPr txBox="1"/>
          <p:nvPr>
            <p:ph type="title"/>
          </p:nvPr>
        </p:nvSpPr>
        <p:spPr>
          <a:xfrm>
            <a:off x="311700" y="207465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
                <a:solidFill>
                  <a:srgbClr val="993365"/>
                </a:solidFill>
                <a:latin typeface="Helvetica Neue"/>
                <a:ea typeface="Helvetica Neue"/>
                <a:cs typeface="Helvetica Neue"/>
                <a:sym typeface="Helvetica Neue"/>
              </a:rPr>
              <a:t>Session 15: </a:t>
            </a:r>
            <a:endParaRPr/>
          </a:p>
          <a:p>
            <a:pPr indent="0" lvl="0" marL="0" rtl="0" algn="ctr">
              <a:lnSpc>
                <a:spcPct val="100000"/>
              </a:lnSpc>
              <a:spcBef>
                <a:spcPts val="0"/>
              </a:spcBef>
              <a:spcAft>
                <a:spcPts val="0"/>
              </a:spcAft>
              <a:buSzPts val="3600"/>
              <a:buNone/>
            </a:pPr>
            <a:r>
              <a:t/>
            </a:r>
            <a:endParaRPr b="1">
              <a:solidFill>
                <a:srgbClr val="FFFFFF"/>
              </a:solidFill>
              <a:highlight>
                <a:srgbClr val="4C1130"/>
              </a:highlight>
              <a:latin typeface="Open Sans"/>
              <a:ea typeface="Open Sans"/>
              <a:cs typeface="Open Sans"/>
              <a:sym typeface="Open Sans"/>
            </a:endParaRPr>
          </a:p>
        </p:txBody>
      </p:sp>
      <p:sp>
        <p:nvSpPr>
          <p:cNvPr id="352" name="Google Shape;352;gd20b4c9546_0_243"/>
          <p:cNvSpPr txBox="1"/>
          <p:nvPr/>
        </p:nvSpPr>
        <p:spPr>
          <a:xfrm>
            <a:off x="845637" y="2495549"/>
            <a:ext cx="7320000" cy="1502100"/>
          </a:xfrm>
          <a:prstGeom prst="rect">
            <a:avLst/>
          </a:prstGeom>
          <a:solidFill>
            <a:srgbClr val="993365"/>
          </a:solidFill>
          <a:ln cap="flat" cmpd="sng" w="9525">
            <a:solidFill>
              <a:srgbClr val="99336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chemeClr val="lt1"/>
                </a:solidFill>
                <a:latin typeface="Roboto"/>
                <a:ea typeface="Roboto"/>
                <a:cs typeface="Roboto"/>
                <a:sym typeface="Roboto"/>
              </a:rPr>
              <a:t>Data Collection Tools and Methodologies for Gender Equality Indicators</a:t>
            </a:r>
            <a:endParaRPr b="0" i="0" sz="4000" u="none" cap="none" strike="noStrike">
              <a:solidFill>
                <a:schemeClr val="lt1"/>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d20b4c9546_0_251"/>
          <p:cNvSpPr/>
          <p:nvPr/>
        </p:nvSpPr>
        <p:spPr>
          <a:xfrm>
            <a:off x="0" y="0"/>
            <a:ext cx="3063300" cy="5139000"/>
          </a:xfrm>
          <a:prstGeom prst="rect">
            <a:avLst/>
          </a:prstGeom>
          <a:solidFill>
            <a:srgbClr val="63763E"/>
          </a:solidFill>
          <a:ln cap="flat" cmpd="sng" w="9525">
            <a:solidFill>
              <a:srgbClr val="B5CB8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9E0B0F"/>
              </a:highlight>
              <a:latin typeface="Arial"/>
              <a:ea typeface="Arial"/>
              <a:cs typeface="Arial"/>
              <a:sym typeface="Arial"/>
            </a:endParaRPr>
          </a:p>
        </p:txBody>
      </p:sp>
      <p:pic>
        <p:nvPicPr>
          <p:cNvPr id="358" name="Google Shape;358;gd20b4c9546_0_251"/>
          <p:cNvPicPr preferRelativeResize="0"/>
          <p:nvPr/>
        </p:nvPicPr>
        <p:blipFill rotWithShape="1">
          <a:blip r:embed="rId3">
            <a:alphaModFix/>
          </a:blip>
          <a:srcRect b="0" l="0" r="0" t="0"/>
          <a:stretch/>
        </p:blipFill>
        <p:spPr>
          <a:xfrm>
            <a:off x="1877440" y="2493930"/>
            <a:ext cx="994311" cy="994314"/>
          </a:xfrm>
          <a:prstGeom prst="rect">
            <a:avLst/>
          </a:prstGeom>
          <a:noFill/>
          <a:ln>
            <a:noFill/>
          </a:ln>
        </p:spPr>
      </p:pic>
      <p:sp>
        <p:nvSpPr>
          <p:cNvPr id="359" name="Google Shape;359;gd20b4c9546_0_251"/>
          <p:cNvSpPr txBox="1"/>
          <p:nvPr>
            <p:ph type="title"/>
          </p:nvPr>
        </p:nvSpPr>
        <p:spPr>
          <a:xfrm>
            <a:off x="389426" y="346015"/>
            <a:ext cx="5691300" cy="994200"/>
          </a:xfrm>
          <a:prstGeom prst="rect">
            <a:avLst/>
          </a:prstGeom>
          <a:noFill/>
          <a:ln cap="flat" cmpd="sng" w="28575">
            <a:solidFill>
              <a:srgbClr val="B5CB82"/>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4000">
                <a:solidFill>
                  <a:schemeClr val="lt1"/>
                </a:solidFill>
                <a:latin typeface="Helvetica Neue"/>
                <a:ea typeface="Helvetica Neue"/>
                <a:cs typeface="Helvetica Neue"/>
                <a:sym typeface="Helvetica Neue"/>
              </a:rPr>
              <a:t>Learning</a:t>
            </a:r>
            <a:r>
              <a:rPr lang="en" sz="4000">
                <a:solidFill>
                  <a:srgbClr val="272324"/>
                </a:solidFill>
                <a:latin typeface="Helvetica Neue"/>
                <a:ea typeface="Helvetica Neue"/>
                <a:cs typeface="Helvetica Neue"/>
                <a:sym typeface="Helvetica Neue"/>
              </a:rPr>
              <a:t> </a:t>
            </a:r>
            <a:r>
              <a:rPr lang="en" sz="4000">
                <a:solidFill>
                  <a:srgbClr val="63763E"/>
                </a:solidFill>
                <a:latin typeface="Helvetica Neue"/>
                <a:ea typeface="Helvetica Neue"/>
                <a:cs typeface="Helvetica Neue"/>
                <a:sym typeface="Helvetica Neue"/>
              </a:rPr>
              <a:t>Objectives</a:t>
            </a:r>
            <a:endParaRPr/>
          </a:p>
        </p:txBody>
      </p:sp>
      <p:sp>
        <p:nvSpPr>
          <p:cNvPr id="360" name="Google Shape;360;gd20b4c9546_0_251"/>
          <p:cNvSpPr txBox="1"/>
          <p:nvPr/>
        </p:nvSpPr>
        <p:spPr>
          <a:xfrm>
            <a:off x="3235064" y="2347863"/>
            <a:ext cx="4959600" cy="17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Roboto"/>
                <a:ea typeface="Roboto"/>
                <a:cs typeface="Roboto"/>
                <a:sym typeface="Roboto"/>
              </a:rPr>
              <a:t>To understand how feminist principles and gender transformative programming can be reflected and promoted in data collection design.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d20b4c9546_0_258"/>
          <p:cNvSpPr/>
          <p:nvPr/>
        </p:nvSpPr>
        <p:spPr>
          <a:xfrm>
            <a:off x="6947500" y="-515325"/>
            <a:ext cx="2283900" cy="2346600"/>
          </a:xfrm>
          <a:prstGeom prst="ellipse">
            <a:avLst/>
          </a:prstGeom>
          <a:solidFill>
            <a:srgbClr val="3A4888"/>
          </a:solidFill>
          <a:ln cap="flat" cmpd="sng" w="9525">
            <a:solidFill>
              <a:srgbClr val="3A4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gd20b4c9546_0_258"/>
          <p:cNvSpPr txBox="1"/>
          <p:nvPr>
            <p:ph type="title"/>
          </p:nvPr>
        </p:nvSpPr>
        <p:spPr>
          <a:xfrm>
            <a:off x="6082875" y="445025"/>
            <a:ext cx="2699400" cy="572700"/>
          </a:xfrm>
          <a:prstGeom prst="rect">
            <a:avLst/>
          </a:prstGeom>
          <a:noFill/>
          <a:ln cap="flat" cmpd="sng" w="19050">
            <a:solidFill>
              <a:srgbClr val="99336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800"/>
              <a:buNone/>
            </a:pPr>
            <a:r>
              <a:rPr lang="en" sz="3000">
                <a:solidFill>
                  <a:srgbClr val="3A4888"/>
                </a:solidFill>
                <a:latin typeface="Proxima Nova"/>
                <a:ea typeface="Proxima Nova"/>
                <a:cs typeface="Proxima Nova"/>
                <a:sym typeface="Proxima Nova"/>
              </a:rPr>
              <a:t>Key</a:t>
            </a:r>
            <a:r>
              <a:rPr lang="en" sz="3000">
                <a:latin typeface="Proxima Nova"/>
                <a:ea typeface="Proxima Nova"/>
                <a:cs typeface="Proxima Nova"/>
                <a:sym typeface="Proxima Nova"/>
              </a:rPr>
              <a:t> </a:t>
            </a:r>
            <a:r>
              <a:rPr lang="en" sz="3000">
                <a:solidFill>
                  <a:srgbClr val="FFFFFF"/>
                </a:solidFill>
                <a:latin typeface="Proxima Nova"/>
                <a:ea typeface="Proxima Nova"/>
                <a:cs typeface="Proxima Nova"/>
                <a:sym typeface="Proxima Nova"/>
              </a:rPr>
              <a:t>Messages</a:t>
            </a:r>
            <a:endParaRPr sz="3000">
              <a:solidFill>
                <a:srgbClr val="FFFFFF"/>
              </a:solidFill>
              <a:latin typeface="Proxima Nova"/>
              <a:ea typeface="Proxima Nova"/>
              <a:cs typeface="Proxima Nova"/>
              <a:sym typeface="Proxima Nova"/>
            </a:endParaRPr>
          </a:p>
        </p:txBody>
      </p:sp>
      <p:cxnSp>
        <p:nvCxnSpPr>
          <p:cNvPr id="367" name="Google Shape;367;gd20b4c9546_0_258"/>
          <p:cNvCxnSpPr/>
          <p:nvPr/>
        </p:nvCxnSpPr>
        <p:spPr>
          <a:xfrm flipH="1" rot="10800000">
            <a:off x="0" y="772250"/>
            <a:ext cx="6044100" cy="6900"/>
          </a:xfrm>
          <a:prstGeom prst="straightConnector1">
            <a:avLst/>
          </a:prstGeom>
          <a:noFill/>
          <a:ln cap="flat" cmpd="sng" w="38100">
            <a:solidFill>
              <a:srgbClr val="993365"/>
            </a:solidFill>
            <a:prstDash val="solid"/>
            <a:round/>
            <a:headEnd len="sm" w="sm" type="none"/>
            <a:tailEnd len="sm" w="sm" type="none"/>
          </a:ln>
        </p:spPr>
      </p:cxnSp>
      <p:pic>
        <p:nvPicPr>
          <p:cNvPr descr="Badge Tick1" id="368" name="Google Shape;368;gd20b4c9546_0_258"/>
          <p:cNvPicPr preferRelativeResize="0"/>
          <p:nvPr/>
        </p:nvPicPr>
        <p:blipFill rotWithShape="1">
          <a:blip r:embed="rId3">
            <a:alphaModFix/>
          </a:blip>
          <a:srcRect b="0" l="0" r="0" t="0"/>
          <a:stretch/>
        </p:blipFill>
        <p:spPr>
          <a:xfrm>
            <a:off x="559269" y="1980928"/>
            <a:ext cx="763679" cy="763679"/>
          </a:xfrm>
          <a:prstGeom prst="rect">
            <a:avLst/>
          </a:prstGeom>
          <a:noFill/>
          <a:ln>
            <a:noFill/>
          </a:ln>
        </p:spPr>
      </p:pic>
      <p:pic>
        <p:nvPicPr>
          <p:cNvPr descr="Badge Tick1" id="369" name="Google Shape;369;gd20b4c9546_0_258"/>
          <p:cNvPicPr preferRelativeResize="0"/>
          <p:nvPr/>
        </p:nvPicPr>
        <p:blipFill rotWithShape="1">
          <a:blip r:embed="rId3">
            <a:alphaModFix/>
          </a:blip>
          <a:srcRect b="0" l="0" r="0" t="0"/>
          <a:stretch/>
        </p:blipFill>
        <p:spPr>
          <a:xfrm>
            <a:off x="559269" y="3228386"/>
            <a:ext cx="763679" cy="763679"/>
          </a:xfrm>
          <a:prstGeom prst="rect">
            <a:avLst/>
          </a:prstGeom>
          <a:noFill/>
          <a:ln>
            <a:noFill/>
          </a:ln>
        </p:spPr>
      </p:pic>
      <p:graphicFrame>
        <p:nvGraphicFramePr>
          <p:cNvPr id="370" name="Google Shape;370;gd20b4c9546_0_258"/>
          <p:cNvGraphicFramePr/>
          <p:nvPr/>
        </p:nvGraphicFramePr>
        <p:xfrm>
          <a:off x="850450" y="1831275"/>
          <a:ext cx="3000000" cy="3000000"/>
        </p:xfrm>
        <a:graphic>
          <a:graphicData uri="http://schemas.openxmlformats.org/drawingml/2006/table">
            <a:tbl>
              <a:tblPr>
                <a:noFill/>
                <a:tableStyleId>{7DA607E4-C62C-4FCE-975F-71A4F7BDF28B}</a:tableStyleId>
              </a:tblPr>
              <a:tblGrid>
                <a:gridCol w="748000"/>
                <a:gridCol w="6491000"/>
              </a:tblGrid>
              <a:tr h="381000">
                <a:tc>
                  <a:txBody>
                    <a:bodyPr/>
                    <a:lstStyle/>
                    <a:p>
                      <a:pPr indent="0" lvl="0" marL="0" marR="0" rtl="0" algn="l">
                        <a:lnSpc>
                          <a:spcPct val="100000"/>
                        </a:lnSpc>
                        <a:spcBef>
                          <a:spcPts val="0"/>
                        </a:spcBef>
                        <a:spcAft>
                          <a:spcPts val="0"/>
                        </a:spcAft>
                        <a:buClr>
                          <a:schemeClr val="dk1"/>
                        </a:buClr>
                        <a:buSzPts val="1100"/>
                        <a:buFont typeface="Arial"/>
                        <a:buNone/>
                      </a:pPr>
                      <a:r>
                        <a:t/>
                      </a:r>
                      <a:endParaRPr sz="1400" u="none" cap="none" strike="noStrike">
                        <a:latin typeface="Tahoma"/>
                        <a:ea typeface="Tahoma"/>
                        <a:cs typeface="Tahoma"/>
                        <a:sym typeface="Tahom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chemeClr val="dk1"/>
                        </a:buClr>
                        <a:buSzPts val="1100"/>
                        <a:buFont typeface="Arial"/>
                        <a:buNone/>
                      </a:pPr>
                      <a:r>
                        <a:t/>
                      </a:r>
                      <a:endParaRPr sz="800" u="none" cap="none" strike="noStrike">
                        <a:solidFill>
                          <a:schemeClr val="dk1"/>
                        </a:solidFill>
                        <a:latin typeface="Tahoma"/>
                        <a:ea typeface="Tahoma"/>
                        <a:cs typeface="Tahoma"/>
                        <a:sym typeface="Tahoma"/>
                      </a:endParaRPr>
                    </a:p>
                    <a:p>
                      <a:pPr indent="0" lvl="0" marL="0" marR="0" rtl="0" algn="l">
                        <a:lnSpc>
                          <a:spcPct val="115000"/>
                        </a:lnSpc>
                        <a:spcBef>
                          <a:spcPts val="0"/>
                        </a:spcBef>
                        <a:spcAft>
                          <a:spcPts val="0"/>
                        </a:spcAft>
                        <a:buClr>
                          <a:schemeClr val="dk1"/>
                        </a:buClr>
                        <a:buSzPts val="1100"/>
                        <a:buFont typeface="Arial"/>
                        <a:buNone/>
                      </a:pPr>
                      <a:r>
                        <a:rPr lang="en" sz="1400" u="none" cap="none" strike="noStrike">
                          <a:solidFill>
                            <a:schemeClr val="dk1"/>
                          </a:solidFill>
                          <a:latin typeface="Tahoma"/>
                          <a:ea typeface="Tahoma"/>
                          <a:cs typeface="Tahoma"/>
                          <a:sym typeface="Tahoma"/>
                        </a:rPr>
                        <a:t>The voices of gender marginalized people is essential for the measurement of gender transformative change and to align with feminist approaches to MEAL</a:t>
                      </a:r>
                      <a:endParaRPr sz="1400" u="none" cap="none" strike="noStrike">
                        <a:solidFill>
                          <a:schemeClr val="dk1"/>
                        </a:solidFill>
                        <a:latin typeface="Tahoma"/>
                        <a:ea typeface="Tahoma"/>
                        <a:cs typeface="Tahoma"/>
                        <a:sym typeface="Tahoma"/>
                      </a:endParaRPr>
                    </a:p>
                    <a:p>
                      <a:pPr indent="0" lvl="0" marL="0" marR="0" rtl="0" algn="l">
                        <a:lnSpc>
                          <a:spcPct val="115000"/>
                        </a:lnSpc>
                        <a:spcBef>
                          <a:spcPts val="0"/>
                        </a:spcBef>
                        <a:spcAft>
                          <a:spcPts val="0"/>
                        </a:spcAft>
                        <a:buClr>
                          <a:srgbClr val="000000"/>
                        </a:buClr>
                        <a:buSzPts val="1400"/>
                        <a:buFont typeface="Arial"/>
                        <a:buNone/>
                      </a:pPr>
                      <a:r>
                        <a:t/>
                      </a:r>
                      <a:endParaRPr sz="1400" u="none" cap="none" strike="noStrike">
                        <a:solidFill>
                          <a:schemeClr val="dk1"/>
                        </a:solidFill>
                        <a:latin typeface="Tahoma"/>
                        <a:ea typeface="Tahoma"/>
                        <a:cs typeface="Tahoma"/>
                        <a:sym typeface="Tahom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4C1130"/>
                      </a:solidFill>
                      <a:prstDash val="solid"/>
                      <a:round/>
                      <a:headEnd len="sm" w="sm" type="none"/>
                      <a:tailEnd len="sm" w="sm" type="none"/>
                    </a:lnB>
                  </a:tcPr>
                </a:tc>
              </a:tr>
              <a:tr h="177800">
                <a:tc>
                  <a:txBody>
                    <a:bodyPr/>
                    <a:lstStyle/>
                    <a:p>
                      <a:pPr indent="0" lvl="0" marL="0" marR="0" rtl="0" algn="l">
                        <a:lnSpc>
                          <a:spcPct val="100000"/>
                        </a:lnSpc>
                        <a:spcBef>
                          <a:spcPts val="0"/>
                        </a:spcBef>
                        <a:spcAft>
                          <a:spcPts val="0"/>
                        </a:spcAft>
                        <a:buClr>
                          <a:schemeClr val="dk1"/>
                        </a:buClr>
                        <a:buSzPts val="1100"/>
                        <a:buFont typeface="Arial"/>
                        <a:buNone/>
                      </a:pPr>
                      <a:r>
                        <a:t/>
                      </a:r>
                      <a:endParaRPr sz="1400" u="none" cap="none" strike="noStrike">
                        <a:latin typeface="Tahoma"/>
                        <a:ea typeface="Tahoma"/>
                        <a:cs typeface="Tahoma"/>
                        <a:sym typeface="Tahom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chemeClr val="dk1"/>
                        </a:buClr>
                        <a:buSzPts val="1100"/>
                        <a:buFont typeface="Arial"/>
                        <a:buNone/>
                      </a:pPr>
                      <a:r>
                        <a:t/>
                      </a:r>
                      <a:endParaRPr sz="800" u="none" cap="none" strike="noStrike">
                        <a:solidFill>
                          <a:schemeClr val="dk1"/>
                        </a:solidFill>
                        <a:latin typeface="Tahoma"/>
                        <a:ea typeface="Tahoma"/>
                        <a:cs typeface="Tahoma"/>
                        <a:sym typeface="Tahoma"/>
                      </a:endParaRPr>
                    </a:p>
                    <a:p>
                      <a:pPr indent="0" lvl="0" marL="0" marR="0" rtl="0" algn="l">
                        <a:lnSpc>
                          <a:spcPct val="115000"/>
                        </a:lnSpc>
                        <a:spcBef>
                          <a:spcPts val="0"/>
                        </a:spcBef>
                        <a:spcAft>
                          <a:spcPts val="0"/>
                        </a:spcAft>
                        <a:buClr>
                          <a:schemeClr val="dk1"/>
                        </a:buClr>
                        <a:buSzPts val="1100"/>
                        <a:buFont typeface="Arial"/>
                        <a:buNone/>
                      </a:pPr>
                      <a:r>
                        <a:rPr lang="en" sz="1400" u="none" cap="none" strike="noStrike">
                          <a:solidFill>
                            <a:schemeClr val="dk1"/>
                          </a:solidFill>
                          <a:latin typeface="Tahoma"/>
                          <a:ea typeface="Tahoma"/>
                          <a:cs typeface="Tahoma"/>
                          <a:sym typeface="Tahoma"/>
                        </a:rPr>
                        <a:t>There is a wide variety of data collection tools that can effectively respond to indicators, and all have the potential to challenge power dynamics, align with feminist principles, and contribute to the measurement of transformative change – depending on the process of their use.</a:t>
                      </a:r>
                      <a:endParaRPr sz="1400" u="none" cap="none" strike="noStrike">
                        <a:solidFill>
                          <a:schemeClr val="dk1"/>
                        </a:solidFill>
                        <a:latin typeface="Tahoma"/>
                        <a:ea typeface="Tahoma"/>
                        <a:cs typeface="Tahoma"/>
                        <a:sym typeface="Tahoma"/>
                      </a:endParaRPr>
                    </a:p>
                    <a:p>
                      <a:pPr indent="0" lvl="0" marL="0" marR="0" rtl="0" algn="l">
                        <a:lnSpc>
                          <a:spcPct val="115000"/>
                        </a:lnSpc>
                        <a:spcBef>
                          <a:spcPts val="0"/>
                        </a:spcBef>
                        <a:spcAft>
                          <a:spcPts val="0"/>
                        </a:spcAft>
                        <a:buClr>
                          <a:srgbClr val="000000"/>
                        </a:buClr>
                        <a:buSzPts val="1400"/>
                        <a:buFont typeface="Arial"/>
                        <a:buNone/>
                      </a:pPr>
                      <a:r>
                        <a:t/>
                      </a:r>
                      <a:endParaRPr sz="1400" u="none" cap="none" strike="noStrike">
                        <a:solidFill>
                          <a:schemeClr val="dk1"/>
                        </a:solidFill>
                        <a:latin typeface="Tahoma"/>
                        <a:ea typeface="Tahoma"/>
                        <a:cs typeface="Tahoma"/>
                        <a:sym typeface="Tahom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gd20b4c9546_0_267"/>
          <p:cNvSpPr/>
          <p:nvPr/>
        </p:nvSpPr>
        <p:spPr>
          <a:xfrm>
            <a:off x="379500" y="336750"/>
            <a:ext cx="8385000" cy="4470000"/>
          </a:xfrm>
          <a:prstGeom prst="rect">
            <a:avLst/>
          </a:prstGeom>
          <a:noFill/>
          <a:ln cap="flat" cmpd="sng" w="19050">
            <a:solidFill>
              <a:srgbClr val="344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gd20b4c9546_0_267"/>
          <p:cNvSpPr txBox="1"/>
          <p:nvPr>
            <p:ph type="title"/>
          </p:nvPr>
        </p:nvSpPr>
        <p:spPr>
          <a:xfrm>
            <a:off x="14713" y="659675"/>
            <a:ext cx="8385000" cy="572700"/>
          </a:xfrm>
          <a:prstGeom prst="rect">
            <a:avLst/>
          </a:prstGeom>
          <a:solidFill>
            <a:srgbClr val="344888"/>
          </a:solidFill>
          <a:ln>
            <a:noFill/>
          </a:ln>
          <a:effectLst>
            <a:outerShdw blurRad="57150" rotWithShape="0" algn="bl" dir="5400000" dist="19050">
              <a:srgbClr val="000000">
                <a:alpha val="48627"/>
              </a:srgbClr>
            </a:outerShdw>
          </a:effectLst>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800"/>
              <a:buNone/>
            </a:pPr>
            <a:r>
              <a:rPr lang="en" sz="3600">
                <a:solidFill>
                  <a:srgbClr val="FFFFFF"/>
                </a:solidFill>
                <a:latin typeface="Roboto"/>
                <a:ea typeface="Roboto"/>
                <a:cs typeface="Roboto"/>
                <a:sym typeface="Roboto"/>
              </a:rPr>
              <a:t>Performance Measurement Framework</a:t>
            </a:r>
            <a:endParaRPr sz="2500">
              <a:solidFill>
                <a:srgbClr val="FFFFFF"/>
              </a:solidFill>
              <a:latin typeface="Roboto"/>
              <a:ea typeface="Roboto"/>
              <a:cs typeface="Roboto"/>
              <a:sym typeface="Roboto"/>
            </a:endParaRPr>
          </a:p>
        </p:txBody>
      </p:sp>
      <p:graphicFrame>
        <p:nvGraphicFramePr>
          <p:cNvPr id="377" name="Google Shape;377;gd20b4c9546_0_267"/>
          <p:cNvGraphicFramePr/>
          <p:nvPr/>
        </p:nvGraphicFramePr>
        <p:xfrm>
          <a:off x="445163" y="1682050"/>
          <a:ext cx="3000000" cy="3000000"/>
        </p:xfrm>
        <a:graphic>
          <a:graphicData uri="http://schemas.openxmlformats.org/drawingml/2006/table">
            <a:tbl>
              <a:tblPr>
                <a:noFill/>
                <a:tableStyleId>{4C9E060F-6FC6-4BF1-9F56-95D3371A7E10}</a:tableStyleId>
              </a:tblPr>
              <a:tblGrid>
                <a:gridCol w="1131875"/>
                <a:gridCol w="1144200"/>
                <a:gridCol w="947350"/>
                <a:gridCol w="824325"/>
                <a:gridCol w="885825"/>
                <a:gridCol w="1033450"/>
                <a:gridCol w="1070400"/>
                <a:gridCol w="1205750"/>
              </a:tblGrid>
              <a:tr h="603925">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FFFFFF"/>
                          </a:solidFill>
                          <a:latin typeface="Tahoma"/>
                          <a:ea typeface="Tahoma"/>
                          <a:cs typeface="Tahoma"/>
                          <a:sym typeface="Tahoma"/>
                        </a:rPr>
                        <a:t>Expected Result</a:t>
                      </a:r>
                      <a:endParaRPr b="1" sz="1100" u="none" cap="none" strike="noStrike">
                        <a:solidFill>
                          <a:srgbClr val="FFFFFF"/>
                        </a:solidFill>
                        <a:latin typeface="Tahoma"/>
                        <a:ea typeface="Tahoma"/>
                        <a:cs typeface="Tahoma"/>
                        <a:sym typeface="Tahoma"/>
                      </a:endParaRPr>
                    </a:p>
                  </a:txBody>
                  <a:tcPr marT="91425" marB="91425" marR="68575" marL="68575" anchor="ctr">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solidFill>
                      <a:srgbClr val="993365"/>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FFFFFF"/>
                          </a:solidFill>
                          <a:latin typeface="Tahoma"/>
                          <a:ea typeface="Tahoma"/>
                          <a:cs typeface="Tahoma"/>
                          <a:sym typeface="Tahoma"/>
                        </a:rPr>
                        <a:t>Indicator(s)</a:t>
                      </a:r>
                      <a:endParaRPr b="1" sz="1100" u="none" cap="none" strike="noStrike">
                        <a:solidFill>
                          <a:srgbClr val="FFFFFF"/>
                        </a:solidFill>
                        <a:latin typeface="Tahoma"/>
                        <a:ea typeface="Tahoma"/>
                        <a:cs typeface="Tahoma"/>
                        <a:sym typeface="Tahoma"/>
                      </a:endParaRPr>
                    </a:p>
                  </a:txBody>
                  <a:tcPr marT="91425" marB="91425" marR="68575" marL="68575" anchor="ctr">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solidFill>
                      <a:srgbClr val="993365"/>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FFFFFF"/>
                          </a:solidFill>
                          <a:latin typeface="Tahoma"/>
                          <a:ea typeface="Tahoma"/>
                          <a:cs typeface="Tahoma"/>
                          <a:sym typeface="Tahoma"/>
                        </a:rPr>
                        <a:t>Baseline Data</a:t>
                      </a:r>
                      <a:endParaRPr b="1" sz="1100" u="none" cap="none" strike="noStrike">
                        <a:solidFill>
                          <a:srgbClr val="FFFFFF"/>
                        </a:solidFill>
                        <a:latin typeface="Tahoma"/>
                        <a:ea typeface="Tahoma"/>
                        <a:cs typeface="Tahoma"/>
                        <a:sym typeface="Tahoma"/>
                      </a:endParaRPr>
                    </a:p>
                  </a:txBody>
                  <a:tcPr marT="91425" marB="91425" marR="68575" marL="68575" anchor="ctr">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solidFill>
                      <a:srgbClr val="993365"/>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FFFFFF"/>
                          </a:solidFill>
                          <a:latin typeface="Tahoma"/>
                          <a:ea typeface="Tahoma"/>
                          <a:cs typeface="Tahoma"/>
                          <a:sym typeface="Tahoma"/>
                        </a:rPr>
                        <a:t>Targets</a:t>
                      </a:r>
                      <a:endParaRPr b="1" sz="1100" u="none" cap="none" strike="noStrike">
                        <a:solidFill>
                          <a:srgbClr val="FFFFFF"/>
                        </a:solidFill>
                        <a:latin typeface="Tahoma"/>
                        <a:ea typeface="Tahoma"/>
                        <a:cs typeface="Tahoma"/>
                        <a:sym typeface="Tahoma"/>
                      </a:endParaRPr>
                    </a:p>
                  </a:txBody>
                  <a:tcPr marT="91425" marB="91425" marR="68575" marL="68575" anchor="ctr">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solidFill>
                      <a:srgbClr val="993365"/>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FFFFFF"/>
                          </a:solidFill>
                          <a:latin typeface="Tahoma"/>
                          <a:ea typeface="Tahoma"/>
                          <a:cs typeface="Tahoma"/>
                          <a:sym typeface="Tahoma"/>
                        </a:rPr>
                        <a:t>Data Sources</a:t>
                      </a:r>
                      <a:endParaRPr b="1" sz="1100" u="none" cap="none" strike="noStrike">
                        <a:solidFill>
                          <a:srgbClr val="FFFFFF"/>
                        </a:solidFill>
                        <a:latin typeface="Tahoma"/>
                        <a:ea typeface="Tahoma"/>
                        <a:cs typeface="Tahoma"/>
                        <a:sym typeface="Tahoma"/>
                      </a:endParaRPr>
                    </a:p>
                  </a:txBody>
                  <a:tcPr marT="91425" marB="91425" marR="68575" marL="68575" anchor="ctr">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solidFill>
                      <a:srgbClr val="993365"/>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FFFFFF"/>
                          </a:solidFill>
                          <a:latin typeface="Tahoma"/>
                          <a:ea typeface="Tahoma"/>
                          <a:cs typeface="Tahoma"/>
                          <a:sym typeface="Tahoma"/>
                        </a:rPr>
                        <a:t>Data collection Methods</a:t>
                      </a:r>
                      <a:endParaRPr b="1" sz="1100" u="none" cap="none" strike="noStrike">
                        <a:solidFill>
                          <a:srgbClr val="FFFFFF"/>
                        </a:solidFill>
                        <a:latin typeface="Tahoma"/>
                        <a:ea typeface="Tahoma"/>
                        <a:cs typeface="Tahoma"/>
                        <a:sym typeface="Tahoma"/>
                      </a:endParaRPr>
                    </a:p>
                  </a:txBody>
                  <a:tcPr marT="91425" marB="91425" marR="68575" marL="68575" anchor="ctr">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solidFill>
                      <a:srgbClr val="993365"/>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FFFFFF"/>
                          </a:solidFill>
                          <a:latin typeface="Tahoma"/>
                          <a:ea typeface="Tahoma"/>
                          <a:cs typeface="Tahoma"/>
                          <a:sym typeface="Tahoma"/>
                        </a:rPr>
                        <a:t>Frequency</a:t>
                      </a:r>
                      <a:endParaRPr b="1" sz="1100" u="none" cap="none" strike="noStrike">
                        <a:solidFill>
                          <a:srgbClr val="FFFFFF"/>
                        </a:solidFill>
                        <a:latin typeface="Tahoma"/>
                        <a:ea typeface="Tahoma"/>
                        <a:cs typeface="Tahoma"/>
                        <a:sym typeface="Tahoma"/>
                      </a:endParaRPr>
                    </a:p>
                  </a:txBody>
                  <a:tcPr marT="91425" marB="91425" marR="68575" marL="68575" anchor="ctr">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solidFill>
                      <a:srgbClr val="993365"/>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FFFFFF"/>
                          </a:solidFill>
                          <a:latin typeface="Tahoma"/>
                          <a:ea typeface="Tahoma"/>
                          <a:cs typeface="Tahoma"/>
                          <a:sym typeface="Tahoma"/>
                        </a:rPr>
                        <a:t>Responsible</a:t>
                      </a:r>
                      <a:endParaRPr b="1" sz="1100" u="none" cap="none" strike="noStrike">
                        <a:solidFill>
                          <a:srgbClr val="FFFFFF"/>
                        </a:solidFill>
                        <a:latin typeface="Tahoma"/>
                        <a:ea typeface="Tahoma"/>
                        <a:cs typeface="Tahoma"/>
                        <a:sym typeface="Tahoma"/>
                      </a:endParaRPr>
                    </a:p>
                  </a:txBody>
                  <a:tcPr marT="91425" marB="91425" marR="68575" marL="68575" anchor="ctr">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solidFill>
                      <a:srgbClr val="993365"/>
                    </a:solidFill>
                  </a:tcPr>
                </a:tc>
              </a:tr>
              <a:tr h="1038225">
                <a:tc>
                  <a:txBody>
                    <a:bodyPr/>
                    <a:lstStyle/>
                    <a:p>
                      <a:pPr indent="0" lvl="0" marL="0" marR="0" rtl="0" algn="l">
                        <a:lnSpc>
                          <a:spcPct val="115000"/>
                        </a:lnSpc>
                        <a:spcBef>
                          <a:spcPts val="0"/>
                        </a:spcBef>
                        <a:spcAft>
                          <a:spcPts val="0"/>
                        </a:spcAft>
                        <a:buClr>
                          <a:srgbClr val="000000"/>
                        </a:buClr>
                        <a:buSzPts val="1400"/>
                        <a:buFont typeface="Arial"/>
                        <a:buNone/>
                      </a:pPr>
                      <a:r>
                        <a:rPr lang="en" sz="1400" u="none" cap="none" strike="noStrike">
                          <a:latin typeface="Tahoma"/>
                          <a:ea typeface="Tahoma"/>
                          <a:cs typeface="Tahoma"/>
                          <a:sym typeface="Tahoma"/>
                        </a:rPr>
                        <a:t>Outcome or Results Statements</a:t>
                      </a:r>
                      <a:endParaRPr sz="1400" u="none" cap="none" strike="noStrike">
                        <a:latin typeface="Tahoma"/>
                        <a:ea typeface="Tahoma"/>
                        <a:cs typeface="Tahoma"/>
                        <a:sym typeface="Tahoma"/>
                      </a:endParaRPr>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 sz="1400" u="none" cap="none" strike="noStrike">
                          <a:latin typeface="Tahoma"/>
                          <a:ea typeface="Tahoma"/>
                          <a:cs typeface="Tahoma"/>
                          <a:sym typeface="Tahoma"/>
                        </a:rPr>
                        <a:t>What is being measured?</a:t>
                      </a:r>
                      <a:endParaRPr sz="1400" u="none" cap="none" strike="noStrike">
                        <a:latin typeface="Tahoma"/>
                        <a:ea typeface="Tahoma"/>
                        <a:cs typeface="Tahoma"/>
                        <a:sym typeface="Tahoma"/>
                      </a:endParaRPr>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 sz="1400" u="none" cap="none" strike="noStrike">
                          <a:latin typeface="Tahoma"/>
                          <a:ea typeface="Tahoma"/>
                          <a:cs typeface="Tahoma"/>
                          <a:sym typeface="Tahoma"/>
                        </a:rPr>
                        <a:t>Where you are starting from?</a:t>
                      </a:r>
                      <a:endParaRPr sz="1400" u="none" cap="none" strike="noStrike">
                        <a:latin typeface="Tahoma"/>
                        <a:ea typeface="Tahoma"/>
                        <a:cs typeface="Tahoma"/>
                        <a:sym typeface="Tahoma"/>
                      </a:endParaRPr>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 sz="1400" u="none" cap="none" strike="noStrike">
                          <a:latin typeface="Tahoma"/>
                          <a:ea typeface="Tahoma"/>
                          <a:cs typeface="Tahoma"/>
                          <a:sym typeface="Tahoma"/>
                        </a:rPr>
                        <a:t>Where will you end up?</a:t>
                      </a:r>
                      <a:endParaRPr sz="1400" u="none" cap="none" strike="noStrike">
                        <a:latin typeface="Tahoma"/>
                        <a:ea typeface="Tahoma"/>
                        <a:cs typeface="Tahoma"/>
                        <a:sym typeface="Tahoma"/>
                      </a:endParaRPr>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 sz="1400" u="none" cap="none" strike="noStrike">
                          <a:latin typeface="Tahoma"/>
                          <a:ea typeface="Tahoma"/>
                          <a:cs typeface="Tahoma"/>
                          <a:sym typeface="Tahoma"/>
                        </a:rPr>
                        <a:t>Where or who is the data coming from?</a:t>
                      </a:r>
                      <a:endParaRPr sz="1400" u="none" cap="none" strike="noStrike">
                        <a:latin typeface="Tahoma"/>
                        <a:ea typeface="Tahoma"/>
                        <a:cs typeface="Tahoma"/>
                        <a:sym typeface="Tahoma"/>
                      </a:endParaRPr>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 sz="1400" u="none" cap="none" strike="noStrike">
                          <a:latin typeface="Tahoma"/>
                          <a:ea typeface="Tahoma"/>
                          <a:cs typeface="Tahoma"/>
                          <a:sym typeface="Tahoma"/>
                        </a:rPr>
                        <a:t>How is it being collected?</a:t>
                      </a:r>
                      <a:endParaRPr sz="1400" u="none" cap="none" strike="noStrike">
                        <a:latin typeface="Tahoma"/>
                        <a:ea typeface="Tahoma"/>
                        <a:cs typeface="Tahoma"/>
                        <a:sym typeface="Tahoma"/>
                      </a:endParaRPr>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 sz="1400" u="none" cap="none" strike="noStrike">
                          <a:latin typeface="Tahoma"/>
                          <a:ea typeface="Tahoma"/>
                          <a:cs typeface="Tahoma"/>
                          <a:sym typeface="Tahoma"/>
                        </a:rPr>
                        <a:t>How often is this data being collected?</a:t>
                      </a:r>
                      <a:endParaRPr sz="1400" u="none" cap="none" strike="noStrike">
                        <a:latin typeface="Tahoma"/>
                        <a:ea typeface="Tahoma"/>
                        <a:cs typeface="Tahoma"/>
                        <a:sym typeface="Tahoma"/>
                      </a:endParaRPr>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 sz="1400" u="none" cap="none" strike="noStrike">
                          <a:latin typeface="Tahoma"/>
                          <a:ea typeface="Tahoma"/>
                          <a:cs typeface="Tahoma"/>
                          <a:sym typeface="Tahoma"/>
                        </a:rPr>
                        <a:t>Who is collecting the data?</a:t>
                      </a:r>
                      <a:endParaRPr sz="1400" u="none" cap="none" strike="noStrike">
                        <a:latin typeface="Tahoma"/>
                        <a:ea typeface="Tahoma"/>
                        <a:cs typeface="Tahoma"/>
                        <a:sym typeface="Tahoma"/>
                      </a:endParaRPr>
                    </a:p>
                  </a:txBody>
                  <a:tcPr marT="91425" marB="91425" marR="68575" marL="68575">
                    <a:lnL cap="flat" cmpd="sng" w="12650">
                      <a:solidFill>
                        <a:srgbClr val="78909C"/>
                      </a:solidFill>
                      <a:prstDash val="solid"/>
                      <a:round/>
                      <a:headEnd len="sm" w="sm" type="none"/>
                      <a:tailEnd len="sm" w="sm" type="none"/>
                    </a:lnL>
                    <a:lnR cap="flat" cmpd="sng" w="12650">
                      <a:solidFill>
                        <a:srgbClr val="78909C"/>
                      </a:solidFill>
                      <a:prstDash val="solid"/>
                      <a:round/>
                      <a:headEnd len="sm" w="sm" type="none"/>
                      <a:tailEnd len="sm" w="sm" type="none"/>
                    </a:lnR>
                    <a:lnT cap="flat" cmpd="sng" w="12650">
                      <a:solidFill>
                        <a:srgbClr val="78909C"/>
                      </a:solidFill>
                      <a:prstDash val="solid"/>
                      <a:round/>
                      <a:headEnd len="sm" w="sm" type="none"/>
                      <a:tailEnd len="sm" w="sm" type="none"/>
                    </a:lnT>
                    <a:lnB cap="flat" cmpd="sng" w="12650">
                      <a:solidFill>
                        <a:srgbClr val="78909C"/>
                      </a:solidFill>
                      <a:prstDash val="solid"/>
                      <a:round/>
                      <a:headEnd len="sm" w="sm" type="none"/>
                      <a:tailEnd len="sm" w="sm" type="none"/>
                    </a:lnB>
                  </a:tcPr>
                </a:tc>
              </a:tr>
            </a:tbl>
          </a:graphicData>
        </a:graphic>
      </p:graphicFrame>
      <p:sp>
        <p:nvSpPr>
          <p:cNvPr id="378" name="Google Shape;378;gd20b4c9546_0_267"/>
          <p:cNvSpPr/>
          <p:nvPr/>
        </p:nvSpPr>
        <p:spPr>
          <a:xfrm>
            <a:off x="4357500" y="1388250"/>
            <a:ext cx="2054700" cy="3203700"/>
          </a:xfrm>
          <a:prstGeom prst="ellipse">
            <a:avLst/>
          </a:prstGeom>
          <a:noFill/>
          <a:ln cap="flat" cmpd="sng" w="28575">
            <a:solidFill>
              <a:srgbClr val="F9D38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gd20b4c9546_0_274"/>
          <p:cNvSpPr txBox="1"/>
          <p:nvPr/>
        </p:nvSpPr>
        <p:spPr>
          <a:xfrm>
            <a:off x="764442" y="2380471"/>
            <a:ext cx="3405900" cy="2368200"/>
          </a:xfrm>
          <a:prstGeom prst="rect">
            <a:avLst/>
          </a:prstGeom>
          <a:solidFill>
            <a:schemeClr val="lt1"/>
          </a:solidFill>
          <a:ln cap="flat" cmpd="sng" w="38100">
            <a:solidFill>
              <a:srgbClr val="34488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 sz="1600" u="none" cap="none" strike="noStrike">
                <a:solidFill>
                  <a:srgbClr val="993365"/>
                </a:solidFill>
                <a:latin typeface="Tahoma"/>
                <a:ea typeface="Tahoma"/>
                <a:cs typeface="Tahoma"/>
                <a:sym typeface="Tahoma"/>
              </a:rPr>
              <a:t>Data Sources</a:t>
            </a:r>
            <a:endParaRPr b="0" i="0" sz="1600" u="none" cap="none" strike="noStrike">
              <a:solidFill>
                <a:srgbClr val="993365"/>
              </a:solidFill>
              <a:latin typeface="Tahoma"/>
              <a:ea typeface="Tahoma"/>
              <a:cs typeface="Tahoma"/>
              <a:sym typeface="Tahoma"/>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993365"/>
                </a:solidFill>
                <a:latin typeface="Tahoma"/>
                <a:ea typeface="Tahoma"/>
                <a:cs typeface="Tahoma"/>
                <a:sym typeface="Tahoma"/>
              </a:rPr>
              <a:t>Primary:</a:t>
            </a:r>
            <a:endParaRPr b="1" i="0" sz="1300" u="none" cap="none" strike="noStrike">
              <a:solidFill>
                <a:srgbClr val="993365"/>
              </a:solidFill>
              <a:latin typeface="Tahoma"/>
              <a:ea typeface="Tahoma"/>
              <a:cs typeface="Tahoma"/>
              <a:sym typeface="Tahoma"/>
            </a:endParaRPr>
          </a:p>
          <a:p>
            <a:pPr indent="-279400" lvl="0" marL="457200" marR="0" rtl="0" algn="l">
              <a:lnSpc>
                <a:spcPct val="100000"/>
              </a:lnSpc>
              <a:spcBef>
                <a:spcPts val="0"/>
              </a:spcBef>
              <a:spcAft>
                <a:spcPts val="0"/>
              </a:spcAft>
              <a:buClr>
                <a:srgbClr val="000000"/>
              </a:buClr>
              <a:buSzPts val="800"/>
              <a:buFont typeface="Roboto"/>
              <a:buChar char="●"/>
            </a:pPr>
            <a:r>
              <a:rPr b="0" i="0" lang="en" sz="1300" u="none" cap="none" strike="noStrike">
                <a:solidFill>
                  <a:srgbClr val="000000"/>
                </a:solidFill>
                <a:latin typeface="Tahoma"/>
                <a:ea typeface="Tahoma"/>
                <a:cs typeface="Tahoma"/>
                <a:sym typeface="Tahoma"/>
              </a:rPr>
              <a:t>Participants (individuals)</a:t>
            </a:r>
            <a:endParaRPr b="0" i="0" sz="1300" u="none" cap="none" strike="noStrike">
              <a:solidFill>
                <a:srgbClr val="000000"/>
              </a:solidFill>
              <a:latin typeface="Tahoma"/>
              <a:ea typeface="Tahoma"/>
              <a:cs typeface="Tahoma"/>
              <a:sym typeface="Tahoma"/>
            </a:endParaRPr>
          </a:p>
          <a:p>
            <a:pPr indent="-279400" lvl="0" marL="457200" marR="0" rtl="0" algn="l">
              <a:lnSpc>
                <a:spcPct val="100000"/>
              </a:lnSpc>
              <a:spcBef>
                <a:spcPts val="0"/>
              </a:spcBef>
              <a:spcAft>
                <a:spcPts val="0"/>
              </a:spcAft>
              <a:buClr>
                <a:srgbClr val="000000"/>
              </a:buClr>
              <a:buSzPts val="800"/>
              <a:buFont typeface="Roboto"/>
              <a:buChar char="●"/>
            </a:pPr>
            <a:r>
              <a:rPr b="0" i="0" lang="en" sz="1300" u="none" cap="none" strike="noStrike">
                <a:solidFill>
                  <a:srgbClr val="000000"/>
                </a:solidFill>
                <a:latin typeface="Tahoma"/>
                <a:ea typeface="Tahoma"/>
                <a:cs typeface="Tahoma"/>
                <a:sym typeface="Tahoma"/>
              </a:rPr>
              <a:t>Intermediaries</a:t>
            </a:r>
            <a:endParaRPr b="0" i="0" sz="1300" u="none" cap="none" strike="noStrike">
              <a:solidFill>
                <a:srgbClr val="000000"/>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993365"/>
                </a:solidFill>
                <a:latin typeface="Tahoma"/>
                <a:ea typeface="Tahoma"/>
                <a:cs typeface="Tahoma"/>
                <a:sym typeface="Tahoma"/>
              </a:rPr>
              <a:t>Secondary:</a:t>
            </a:r>
            <a:endParaRPr b="1" i="0" sz="1300" u="none" cap="none" strike="noStrike">
              <a:solidFill>
                <a:srgbClr val="993365"/>
              </a:solidFill>
              <a:latin typeface="Tahoma"/>
              <a:ea typeface="Tahoma"/>
              <a:cs typeface="Tahoma"/>
              <a:sym typeface="Tahoma"/>
            </a:endParaRPr>
          </a:p>
          <a:p>
            <a:pPr indent="-279400" lvl="0" marL="457200" marR="0" rtl="0" algn="l">
              <a:lnSpc>
                <a:spcPct val="100000"/>
              </a:lnSpc>
              <a:spcBef>
                <a:spcPts val="0"/>
              </a:spcBef>
              <a:spcAft>
                <a:spcPts val="0"/>
              </a:spcAft>
              <a:buClr>
                <a:srgbClr val="000000"/>
              </a:buClr>
              <a:buSzPts val="800"/>
              <a:buFont typeface="Roboto"/>
              <a:buChar char="●"/>
            </a:pPr>
            <a:r>
              <a:rPr b="0" i="0" lang="en" sz="1300" u="none" cap="none" strike="noStrike">
                <a:solidFill>
                  <a:srgbClr val="000000"/>
                </a:solidFill>
                <a:latin typeface="Tahoma"/>
                <a:ea typeface="Tahoma"/>
                <a:cs typeface="Tahoma"/>
                <a:sym typeface="Tahoma"/>
              </a:rPr>
              <a:t>Demographic health survey data </a:t>
            </a:r>
            <a:endParaRPr b="0" i="0" sz="1300" u="none" cap="none" strike="noStrike">
              <a:solidFill>
                <a:srgbClr val="000000"/>
              </a:solidFill>
              <a:latin typeface="Tahoma"/>
              <a:ea typeface="Tahoma"/>
              <a:cs typeface="Tahoma"/>
              <a:sym typeface="Tahoma"/>
            </a:endParaRPr>
          </a:p>
          <a:p>
            <a:pPr indent="-279400" lvl="0" marL="457200" marR="0" rtl="0" algn="l">
              <a:lnSpc>
                <a:spcPct val="100000"/>
              </a:lnSpc>
              <a:spcBef>
                <a:spcPts val="0"/>
              </a:spcBef>
              <a:spcAft>
                <a:spcPts val="0"/>
              </a:spcAft>
              <a:buClr>
                <a:srgbClr val="000000"/>
              </a:buClr>
              <a:buSzPts val="800"/>
              <a:buFont typeface="Roboto"/>
              <a:buChar char="●"/>
            </a:pPr>
            <a:r>
              <a:rPr b="0" i="0" lang="en" sz="1300" u="none" cap="none" strike="noStrike">
                <a:solidFill>
                  <a:srgbClr val="000000"/>
                </a:solidFill>
                <a:latin typeface="Tahoma"/>
                <a:ea typeface="Tahoma"/>
                <a:cs typeface="Tahoma"/>
                <a:sym typeface="Tahoma"/>
              </a:rPr>
              <a:t>Human development report</a:t>
            </a:r>
            <a:endParaRPr b="0" i="0" sz="1300" u="none" cap="none" strike="noStrike">
              <a:solidFill>
                <a:srgbClr val="000000"/>
              </a:solidFill>
              <a:latin typeface="Tahoma"/>
              <a:ea typeface="Tahoma"/>
              <a:cs typeface="Tahoma"/>
              <a:sym typeface="Tahoma"/>
            </a:endParaRPr>
          </a:p>
          <a:p>
            <a:pPr indent="-279400" lvl="0" marL="457200" marR="0" rtl="0" algn="l">
              <a:lnSpc>
                <a:spcPct val="100000"/>
              </a:lnSpc>
              <a:spcBef>
                <a:spcPts val="0"/>
              </a:spcBef>
              <a:spcAft>
                <a:spcPts val="0"/>
              </a:spcAft>
              <a:buClr>
                <a:srgbClr val="000000"/>
              </a:buClr>
              <a:buSzPts val="800"/>
              <a:buFont typeface="Roboto"/>
              <a:buChar char="●"/>
            </a:pPr>
            <a:r>
              <a:rPr b="0" i="0" lang="en" sz="1300" u="none" cap="none" strike="noStrike">
                <a:solidFill>
                  <a:srgbClr val="000000"/>
                </a:solidFill>
                <a:latin typeface="Tahoma"/>
                <a:ea typeface="Tahoma"/>
                <a:cs typeface="Tahoma"/>
                <a:sym typeface="Tahoma"/>
              </a:rPr>
              <a:t>Global Peace Index</a:t>
            </a:r>
            <a:endParaRPr b="0" i="0" sz="1300" u="none" cap="none" strike="noStrike">
              <a:solidFill>
                <a:srgbClr val="000000"/>
              </a:solidFill>
              <a:latin typeface="Tahoma"/>
              <a:ea typeface="Tahoma"/>
              <a:cs typeface="Tahoma"/>
              <a:sym typeface="Tahoma"/>
            </a:endParaRPr>
          </a:p>
          <a:p>
            <a:pPr indent="-279400" lvl="0" marL="457200" marR="0" rtl="0" algn="l">
              <a:lnSpc>
                <a:spcPct val="100000"/>
              </a:lnSpc>
              <a:spcBef>
                <a:spcPts val="0"/>
              </a:spcBef>
              <a:spcAft>
                <a:spcPts val="0"/>
              </a:spcAft>
              <a:buClr>
                <a:srgbClr val="000000"/>
              </a:buClr>
              <a:buSzPts val="800"/>
              <a:buFont typeface="Roboto"/>
              <a:buChar char="●"/>
            </a:pPr>
            <a:r>
              <a:rPr b="0" i="0" lang="en" sz="1300" u="none" cap="none" strike="noStrike">
                <a:solidFill>
                  <a:srgbClr val="000000"/>
                </a:solidFill>
                <a:latin typeface="Tahoma"/>
                <a:ea typeface="Tahoma"/>
                <a:cs typeface="Tahoma"/>
                <a:sym typeface="Tahoma"/>
              </a:rPr>
              <a:t>Peer reviewed research</a:t>
            </a:r>
            <a:endParaRPr b="0" i="0" sz="14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000000"/>
              </a:buClr>
              <a:buSzPts val="800"/>
              <a:buFont typeface="Roboto"/>
              <a:buChar char="●"/>
            </a:pPr>
            <a:r>
              <a:rPr b="0" i="0" lang="en" sz="1300" u="none" cap="none" strike="noStrike">
                <a:solidFill>
                  <a:srgbClr val="000000"/>
                </a:solidFill>
                <a:latin typeface="Tahoma"/>
                <a:ea typeface="Tahoma"/>
                <a:cs typeface="Tahoma"/>
                <a:sym typeface="Tahoma"/>
              </a:rPr>
              <a:t>Reports from community of practice</a:t>
            </a:r>
            <a:endParaRPr b="0" i="0" sz="1300" u="none" cap="none" strike="noStrike">
              <a:solidFill>
                <a:srgbClr val="000000"/>
              </a:solidFill>
              <a:latin typeface="Tahoma"/>
              <a:ea typeface="Tahoma"/>
              <a:cs typeface="Tahoma"/>
              <a:sym typeface="Tahoma"/>
            </a:endParaRPr>
          </a:p>
        </p:txBody>
      </p:sp>
      <p:sp>
        <p:nvSpPr>
          <p:cNvPr id="384" name="Google Shape;384;gd20b4c9546_0_274"/>
          <p:cNvSpPr txBox="1"/>
          <p:nvPr/>
        </p:nvSpPr>
        <p:spPr>
          <a:xfrm>
            <a:off x="4572000" y="1026864"/>
            <a:ext cx="3946200" cy="3473100"/>
          </a:xfrm>
          <a:prstGeom prst="rect">
            <a:avLst/>
          </a:prstGeom>
          <a:solidFill>
            <a:schemeClr val="lt1"/>
          </a:solidFill>
          <a:ln cap="flat" cmpd="sng" w="38100">
            <a:solidFill>
              <a:srgbClr val="993365"/>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 sz="1900" u="none" cap="none" strike="noStrike">
                <a:solidFill>
                  <a:srgbClr val="993365"/>
                </a:solidFill>
                <a:latin typeface="Tahoma"/>
                <a:ea typeface="Tahoma"/>
                <a:cs typeface="Tahoma"/>
                <a:sym typeface="Tahoma"/>
              </a:rPr>
              <a:t>Data Collection Methods</a:t>
            </a:r>
            <a:endParaRPr b="1" i="0" sz="1900" u="none" cap="none" strike="noStrike">
              <a:solidFill>
                <a:srgbClr val="993365"/>
              </a:solidFill>
              <a:latin typeface="Tahoma"/>
              <a:ea typeface="Tahoma"/>
              <a:cs typeface="Tahoma"/>
              <a:sym typeface="Tahoma"/>
            </a:endParaRPr>
          </a:p>
          <a:p>
            <a:pPr indent="0" lvl="0" marL="0" marR="0" rtl="0" algn="ctr">
              <a:lnSpc>
                <a:spcPct val="100000"/>
              </a:lnSpc>
              <a:spcBef>
                <a:spcPts val="0"/>
              </a:spcBef>
              <a:spcAft>
                <a:spcPts val="0"/>
              </a:spcAft>
              <a:buClr>
                <a:srgbClr val="000000"/>
              </a:buClr>
              <a:buSzPts val="1900"/>
              <a:buFont typeface="Arial"/>
              <a:buNone/>
            </a:pPr>
            <a:r>
              <a:t/>
            </a:r>
            <a:endParaRPr b="1" i="0" sz="1200" u="none" cap="none" strike="noStrike">
              <a:solidFill>
                <a:schemeClr val="dk1"/>
              </a:solidFill>
              <a:latin typeface="Tahoma"/>
              <a:ea typeface="Tahoma"/>
              <a:cs typeface="Tahoma"/>
              <a:sym typeface="Tahoma"/>
            </a:endParaRPr>
          </a:p>
          <a:p>
            <a:pPr indent="-279400" lvl="0" marL="457200" marR="0" rtl="0" algn="l">
              <a:lnSpc>
                <a:spcPct val="100000"/>
              </a:lnSpc>
              <a:spcBef>
                <a:spcPts val="0"/>
              </a:spcBef>
              <a:spcAft>
                <a:spcPts val="0"/>
              </a:spcAft>
              <a:buClr>
                <a:schemeClr val="dk1"/>
              </a:buClr>
              <a:buSzPts val="800"/>
              <a:buFont typeface="Roboto"/>
              <a:buChar char="●"/>
            </a:pPr>
            <a:r>
              <a:rPr b="0" i="0" lang="en" sz="1300" u="none" cap="none" strike="noStrike">
                <a:solidFill>
                  <a:schemeClr val="dk1"/>
                </a:solidFill>
                <a:latin typeface="Tahoma"/>
                <a:ea typeface="Tahoma"/>
                <a:cs typeface="Tahoma"/>
                <a:sym typeface="Tahoma"/>
              </a:rPr>
              <a:t>Conversation with concerned individuals</a:t>
            </a:r>
            <a:endParaRPr b="0" i="0" sz="1300" u="none" cap="none" strike="noStrike">
              <a:solidFill>
                <a:schemeClr val="dk1"/>
              </a:solidFill>
              <a:latin typeface="Tahoma"/>
              <a:ea typeface="Tahoma"/>
              <a:cs typeface="Tahoma"/>
              <a:sym typeface="Tahoma"/>
            </a:endParaRPr>
          </a:p>
          <a:p>
            <a:pPr indent="-279400" lvl="0" marL="457200" marR="0" rtl="0" algn="l">
              <a:lnSpc>
                <a:spcPct val="100000"/>
              </a:lnSpc>
              <a:spcBef>
                <a:spcPts val="0"/>
              </a:spcBef>
              <a:spcAft>
                <a:spcPts val="0"/>
              </a:spcAft>
              <a:buClr>
                <a:schemeClr val="dk1"/>
              </a:buClr>
              <a:buSzPts val="800"/>
              <a:buFont typeface="Roboto"/>
              <a:buChar char="●"/>
            </a:pPr>
            <a:r>
              <a:rPr b="0" i="0" lang="en" sz="1300" u="none" cap="none" strike="noStrike">
                <a:solidFill>
                  <a:schemeClr val="dk1"/>
                </a:solidFill>
                <a:latin typeface="Tahoma"/>
                <a:ea typeface="Tahoma"/>
                <a:cs typeface="Tahoma"/>
                <a:sym typeface="Tahoma"/>
              </a:rPr>
              <a:t>Most significant change</a:t>
            </a:r>
            <a:endParaRPr b="0" i="0" sz="1300" u="none" cap="none" strike="noStrike">
              <a:solidFill>
                <a:schemeClr val="dk1"/>
              </a:solidFill>
              <a:latin typeface="Tahoma"/>
              <a:ea typeface="Tahoma"/>
              <a:cs typeface="Tahoma"/>
              <a:sym typeface="Tahoma"/>
            </a:endParaRPr>
          </a:p>
          <a:p>
            <a:pPr indent="-279400" lvl="0" marL="457200" marR="0" rtl="0" algn="l">
              <a:lnSpc>
                <a:spcPct val="100000"/>
              </a:lnSpc>
              <a:spcBef>
                <a:spcPts val="0"/>
              </a:spcBef>
              <a:spcAft>
                <a:spcPts val="0"/>
              </a:spcAft>
              <a:buClr>
                <a:schemeClr val="dk1"/>
              </a:buClr>
              <a:buSzPts val="800"/>
              <a:buFont typeface="Roboto"/>
              <a:buChar char="●"/>
            </a:pPr>
            <a:r>
              <a:rPr b="0" i="0" lang="en" sz="1300" u="none" cap="none" strike="noStrike">
                <a:solidFill>
                  <a:schemeClr val="dk1"/>
                </a:solidFill>
                <a:latin typeface="Tahoma"/>
                <a:ea typeface="Tahoma"/>
                <a:cs typeface="Tahoma"/>
                <a:sym typeface="Tahoma"/>
              </a:rPr>
              <a:t>Field visits/observation</a:t>
            </a:r>
            <a:endParaRPr b="0" i="0" sz="14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chemeClr val="dk1"/>
              </a:buClr>
              <a:buSzPts val="800"/>
              <a:buFont typeface="Roboto"/>
              <a:buChar char="●"/>
            </a:pPr>
            <a:r>
              <a:rPr b="0" i="0" lang="en" sz="1300" u="none" cap="none" strike="noStrike">
                <a:solidFill>
                  <a:schemeClr val="dk1"/>
                </a:solidFill>
                <a:latin typeface="Tahoma"/>
                <a:ea typeface="Tahoma"/>
                <a:cs typeface="Tahoma"/>
                <a:sym typeface="Tahoma"/>
              </a:rPr>
              <a:t>Transect walk</a:t>
            </a:r>
            <a:endParaRPr b="0" i="0" sz="1300" u="none" cap="none" strike="noStrike">
              <a:solidFill>
                <a:schemeClr val="dk1"/>
              </a:solidFill>
              <a:latin typeface="Tahoma"/>
              <a:ea typeface="Tahoma"/>
              <a:cs typeface="Tahoma"/>
              <a:sym typeface="Tahoma"/>
            </a:endParaRPr>
          </a:p>
          <a:p>
            <a:pPr indent="-279400" lvl="0" marL="457200" marR="0" rtl="0" algn="l">
              <a:lnSpc>
                <a:spcPct val="100000"/>
              </a:lnSpc>
              <a:spcBef>
                <a:spcPts val="0"/>
              </a:spcBef>
              <a:spcAft>
                <a:spcPts val="0"/>
              </a:spcAft>
              <a:buClr>
                <a:schemeClr val="dk1"/>
              </a:buClr>
              <a:buSzPts val="800"/>
              <a:buFont typeface="Roboto"/>
              <a:buChar char="●"/>
            </a:pPr>
            <a:r>
              <a:rPr b="0" i="0" lang="en" sz="1300" u="none" cap="none" strike="noStrike">
                <a:solidFill>
                  <a:schemeClr val="dk1"/>
                </a:solidFill>
                <a:latin typeface="Tahoma"/>
                <a:ea typeface="Tahoma"/>
                <a:cs typeface="Tahoma"/>
                <a:sym typeface="Tahoma"/>
              </a:rPr>
              <a:t>Critical reviews of official records or other documents</a:t>
            </a:r>
            <a:endParaRPr b="0" i="0" sz="1300" u="none" cap="none" strike="noStrike">
              <a:solidFill>
                <a:schemeClr val="dk1"/>
              </a:solidFill>
              <a:latin typeface="Tahoma"/>
              <a:ea typeface="Tahoma"/>
              <a:cs typeface="Tahoma"/>
              <a:sym typeface="Tahoma"/>
            </a:endParaRPr>
          </a:p>
          <a:p>
            <a:pPr indent="-279400" lvl="0" marL="457200" marR="0" rtl="0" algn="l">
              <a:lnSpc>
                <a:spcPct val="100000"/>
              </a:lnSpc>
              <a:spcBef>
                <a:spcPts val="0"/>
              </a:spcBef>
              <a:spcAft>
                <a:spcPts val="0"/>
              </a:spcAft>
              <a:buClr>
                <a:schemeClr val="dk1"/>
              </a:buClr>
              <a:buSzPts val="800"/>
              <a:buFont typeface="Roboto"/>
              <a:buChar char="●"/>
            </a:pPr>
            <a:r>
              <a:rPr b="0" i="0" lang="en" sz="1300" u="none" cap="none" strike="noStrike">
                <a:solidFill>
                  <a:schemeClr val="dk1"/>
                </a:solidFill>
                <a:latin typeface="Tahoma"/>
                <a:ea typeface="Tahoma"/>
                <a:cs typeface="Tahoma"/>
                <a:sym typeface="Tahoma"/>
              </a:rPr>
              <a:t>Individual and key informant interviews</a:t>
            </a:r>
            <a:endParaRPr b="0" i="0" sz="1300" u="none" cap="none" strike="noStrike">
              <a:solidFill>
                <a:schemeClr val="dk1"/>
              </a:solidFill>
              <a:latin typeface="Tahoma"/>
              <a:ea typeface="Tahoma"/>
              <a:cs typeface="Tahoma"/>
              <a:sym typeface="Tahoma"/>
            </a:endParaRPr>
          </a:p>
          <a:p>
            <a:pPr indent="-279400" lvl="0" marL="457200" marR="0" rtl="0" algn="l">
              <a:lnSpc>
                <a:spcPct val="100000"/>
              </a:lnSpc>
              <a:spcBef>
                <a:spcPts val="0"/>
              </a:spcBef>
              <a:spcAft>
                <a:spcPts val="0"/>
              </a:spcAft>
              <a:buClr>
                <a:schemeClr val="dk1"/>
              </a:buClr>
              <a:buSzPts val="800"/>
              <a:buFont typeface="Roboto"/>
              <a:buChar char="●"/>
            </a:pPr>
            <a:r>
              <a:rPr b="0" i="0" lang="en" sz="1300" u="none" cap="none" strike="noStrike">
                <a:solidFill>
                  <a:schemeClr val="dk1"/>
                </a:solidFill>
                <a:latin typeface="Tahoma"/>
                <a:ea typeface="Tahoma"/>
                <a:cs typeface="Tahoma"/>
                <a:sym typeface="Tahoma"/>
              </a:rPr>
              <a:t>Focus group discussions</a:t>
            </a:r>
            <a:endParaRPr b="0" i="0" sz="1300" u="none" cap="none" strike="noStrike">
              <a:solidFill>
                <a:schemeClr val="dk1"/>
              </a:solidFill>
              <a:latin typeface="Tahoma"/>
              <a:ea typeface="Tahoma"/>
              <a:cs typeface="Tahoma"/>
              <a:sym typeface="Tahoma"/>
            </a:endParaRPr>
          </a:p>
          <a:p>
            <a:pPr indent="-279400" lvl="0" marL="457200" marR="0" rtl="0" algn="l">
              <a:lnSpc>
                <a:spcPct val="100000"/>
              </a:lnSpc>
              <a:spcBef>
                <a:spcPts val="0"/>
              </a:spcBef>
              <a:spcAft>
                <a:spcPts val="0"/>
              </a:spcAft>
              <a:buClr>
                <a:schemeClr val="dk1"/>
              </a:buClr>
              <a:buSzPts val="800"/>
              <a:buFont typeface="Roboto"/>
              <a:buChar char="●"/>
            </a:pPr>
            <a:r>
              <a:rPr b="0" i="0" lang="en" sz="1300" u="none" cap="none" strike="noStrike">
                <a:solidFill>
                  <a:schemeClr val="dk1"/>
                </a:solidFill>
                <a:latin typeface="Tahoma"/>
                <a:ea typeface="Tahoma"/>
                <a:cs typeface="Tahoma"/>
                <a:sym typeface="Tahoma"/>
              </a:rPr>
              <a:t>Guided observation</a:t>
            </a:r>
            <a:endParaRPr b="0" i="0" sz="1300" u="none" cap="none" strike="noStrike">
              <a:solidFill>
                <a:schemeClr val="dk1"/>
              </a:solidFill>
              <a:latin typeface="Tahoma"/>
              <a:ea typeface="Tahoma"/>
              <a:cs typeface="Tahoma"/>
              <a:sym typeface="Tahoma"/>
            </a:endParaRPr>
          </a:p>
          <a:p>
            <a:pPr indent="-279400" lvl="0" marL="457200" marR="0" rtl="0" algn="l">
              <a:lnSpc>
                <a:spcPct val="100000"/>
              </a:lnSpc>
              <a:spcBef>
                <a:spcPts val="0"/>
              </a:spcBef>
              <a:spcAft>
                <a:spcPts val="0"/>
              </a:spcAft>
              <a:buClr>
                <a:schemeClr val="dk1"/>
              </a:buClr>
              <a:buSzPts val="800"/>
              <a:buFont typeface="Roboto"/>
              <a:buChar char="●"/>
            </a:pPr>
            <a:r>
              <a:rPr b="0" i="0" lang="en" sz="1300" u="none" cap="none" strike="noStrike">
                <a:solidFill>
                  <a:schemeClr val="dk1"/>
                </a:solidFill>
                <a:latin typeface="Tahoma"/>
                <a:ea typeface="Tahoma"/>
                <a:cs typeface="Tahoma"/>
                <a:sym typeface="Tahoma"/>
              </a:rPr>
              <a:t>Official records/secondary data</a:t>
            </a:r>
            <a:endParaRPr b="0" i="0" sz="1300" u="none" cap="none" strike="noStrike">
              <a:solidFill>
                <a:schemeClr val="dk1"/>
              </a:solidFill>
              <a:latin typeface="Tahoma"/>
              <a:ea typeface="Tahoma"/>
              <a:cs typeface="Tahoma"/>
              <a:sym typeface="Tahoma"/>
            </a:endParaRPr>
          </a:p>
          <a:p>
            <a:pPr indent="-279400" lvl="0" marL="457200" marR="0" rtl="0" algn="l">
              <a:lnSpc>
                <a:spcPct val="100000"/>
              </a:lnSpc>
              <a:spcBef>
                <a:spcPts val="0"/>
              </a:spcBef>
              <a:spcAft>
                <a:spcPts val="0"/>
              </a:spcAft>
              <a:buClr>
                <a:schemeClr val="dk1"/>
              </a:buClr>
              <a:buSzPts val="800"/>
              <a:buFont typeface="Roboto"/>
              <a:buChar char="●"/>
            </a:pPr>
            <a:r>
              <a:rPr b="0" i="0" lang="en" sz="1300" u="none" cap="none" strike="noStrike">
                <a:solidFill>
                  <a:schemeClr val="dk1"/>
                </a:solidFill>
                <a:latin typeface="Tahoma"/>
                <a:ea typeface="Tahoma"/>
                <a:cs typeface="Tahoma"/>
                <a:sym typeface="Tahoma"/>
              </a:rPr>
              <a:t>Surveys</a:t>
            </a:r>
            <a:endParaRPr b="0" i="0" sz="1300" u="none" cap="none" strike="noStrike">
              <a:solidFill>
                <a:schemeClr val="dk1"/>
              </a:solidFill>
              <a:latin typeface="Tahoma"/>
              <a:ea typeface="Tahoma"/>
              <a:cs typeface="Tahoma"/>
              <a:sym typeface="Tahoma"/>
            </a:endParaRPr>
          </a:p>
          <a:p>
            <a:pPr indent="-279400" lvl="0" marL="457200" marR="0" rtl="0" algn="l">
              <a:lnSpc>
                <a:spcPct val="100000"/>
              </a:lnSpc>
              <a:spcBef>
                <a:spcPts val="0"/>
              </a:spcBef>
              <a:spcAft>
                <a:spcPts val="0"/>
              </a:spcAft>
              <a:buClr>
                <a:schemeClr val="dk1"/>
              </a:buClr>
              <a:buSzPts val="800"/>
              <a:buFont typeface="Roboto"/>
              <a:buChar char="●"/>
            </a:pPr>
            <a:r>
              <a:rPr b="0" i="0" lang="en" sz="1300" u="none" cap="none" strike="noStrike">
                <a:solidFill>
                  <a:schemeClr val="dk1"/>
                </a:solidFill>
                <a:latin typeface="Tahoma"/>
                <a:ea typeface="Tahoma"/>
                <a:cs typeface="Tahoma"/>
                <a:sym typeface="Tahoma"/>
              </a:rPr>
              <a:t>Census</a:t>
            </a:r>
            <a:endParaRPr b="0" i="0" sz="1300" u="none" cap="none" strike="noStrike">
              <a:solidFill>
                <a:schemeClr val="dk1"/>
              </a:solidFill>
              <a:latin typeface="Tahoma"/>
              <a:ea typeface="Tahoma"/>
              <a:cs typeface="Tahoma"/>
              <a:sym typeface="Tahoma"/>
            </a:endParaRPr>
          </a:p>
          <a:p>
            <a:pPr indent="-279400" lvl="0" marL="457200" marR="0" rtl="0" algn="l">
              <a:lnSpc>
                <a:spcPct val="100000"/>
              </a:lnSpc>
              <a:spcBef>
                <a:spcPts val="0"/>
              </a:spcBef>
              <a:spcAft>
                <a:spcPts val="0"/>
              </a:spcAft>
              <a:buClr>
                <a:schemeClr val="dk1"/>
              </a:buClr>
              <a:buSzPts val="800"/>
              <a:buFont typeface="Roboto"/>
              <a:buChar char="●"/>
            </a:pPr>
            <a:r>
              <a:rPr b="0" i="0" lang="en" sz="1300" u="none" cap="none" strike="noStrike">
                <a:solidFill>
                  <a:schemeClr val="dk1"/>
                </a:solidFill>
                <a:latin typeface="Tahoma"/>
                <a:ea typeface="Tahoma"/>
                <a:cs typeface="Tahoma"/>
                <a:sym typeface="Tahoma"/>
              </a:rPr>
              <a:t>Scientific research</a:t>
            </a:r>
            <a:endParaRPr b="0" i="0" sz="1200" u="none" cap="none" strike="noStrike">
              <a:solidFill>
                <a:srgbClr val="000000"/>
              </a:solidFill>
              <a:latin typeface="Tahoma"/>
              <a:ea typeface="Tahoma"/>
              <a:cs typeface="Tahoma"/>
              <a:sym typeface="Tahoma"/>
            </a:endParaRPr>
          </a:p>
        </p:txBody>
      </p:sp>
      <p:sp>
        <p:nvSpPr>
          <p:cNvPr id="385" name="Google Shape;385;gd20b4c9546_0_274"/>
          <p:cNvSpPr/>
          <p:nvPr/>
        </p:nvSpPr>
        <p:spPr>
          <a:xfrm>
            <a:off x="674495" y="831080"/>
            <a:ext cx="3606300" cy="1478400"/>
          </a:xfrm>
          <a:prstGeom prst="rect">
            <a:avLst/>
          </a:prstGeom>
          <a:solidFill>
            <a:srgbClr val="F9D380"/>
          </a:solidFill>
          <a:ln cap="flat" cmpd="sng" w="9525">
            <a:solidFill>
              <a:srgbClr val="F9D38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gd20b4c9546_0_274"/>
          <p:cNvSpPr txBox="1"/>
          <p:nvPr/>
        </p:nvSpPr>
        <p:spPr>
          <a:xfrm>
            <a:off x="774690" y="831080"/>
            <a:ext cx="3405900" cy="136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Tahoma"/>
                <a:ea typeface="Tahoma"/>
                <a:cs typeface="Tahoma"/>
                <a:sym typeface="Tahoma"/>
              </a:rPr>
              <a:t>Which methodologies would be more effective for gathering data related to gender transformative change?</a:t>
            </a:r>
            <a:endParaRPr b="0" i="0" sz="1400" u="none" cap="none" strike="noStrike">
              <a:solidFill>
                <a:srgbClr val="000000"/>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Tahoma"/>
                <a:ea typeface="Tahoma"/>
                <a:cs typeface="Tahoma"/>
                <a:sym typeface="Tahoma"/>
              </a:rPr>
              <a:t>Which methodologies would be more aligned with feminist principles? Why? </a:t>
            </a:r>
            <a:endParaRPr b="0" i="0" sz="1400" u="none" cap="none" strike="noStrike">
              <a:solidFill>
                <a:srgbClr val="000000"/>
              </a:solidFill>
              <a:latin typeface="Tahoma"/>
              <a:ea typeface="Tahoma"/>
              <a:cs typeface="Tahoma"/>
              <a:sym typeface="Tahoma"/>
            </a:endParaRPr>
          </a:p>
        </p:txBody>
      </p:sp>
      <p:sp>
        <p:nvSpPr>
          <p:cNvPr id="387" name="Google Shape;387;gd20b4c9546_0_274"/>
          <p:cNvSpPr/>
          <p:nvPr/>
        </p:nvSpPr>
        <p:spPr>
          <a:xfrm>
            <a:off x="379500" y="336750"/>
            <a:ext cx="8385000" cy="4470000"/>
          </a:xfrm>
          <a:prstGeom prst="rect">
            <a:avLst/>
          </a:prstGeom>
          <a:noFill/>
          <a:ln cap="flat" cmpd="sng" w="19050">
            <a:solidFill>
              <a:srgbClr val="344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gd20b4c9546_0_274"/>
          <p:cNvSpPr txBox="1"/>
          <p:nvPr/>
        </p:nvSpPr>
        <p:spPr>
          <a:xfrm>
            <a:off x="0" y="147430"/>
            <a:ext cx="7151400" cy="572700"/>
          </a:xfrm>
          <a:prstGeom prst="rect">
            <a:avLst/>
          </a:prstGeom>
          <a:solidFill>
            <a:srgbClr val="344888"/>
          </a:solidFill>
          <a:ln cap="flat" cmpd="sng" w="9525">
            <a:solidFill>
              <a:schemeClr val="lt1"/>
            </a:solidFill>
            <a:prstDash val="solid"/>
            <a:round/>
            <a:headEnd len="sm" w="sm" type="none"/>
            <a:tailEnd len="sm" w="sm" type="none"/>
          </a:ln>
          <a:effectLst>
            <a:outerShdw blurRad="57150" rotWithShape="0" algn="bl" dir="5400000" dist="19050">
              <a:srgbClr val="000000">
                <a:alpha val="48627"/>
              </a:srgbClr>
            </a:outerShdw>
          </a:effectLst>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chemeClr val="dk1"/>
              </a:buClr>
              <a:buSzPts val="2800"/>
              <a:buFont typeface="Arial"/>
              <a:buNone/>
            </a:pPr>
            <a:r>
              <a:rPr b="0" i="0" lang="en" sz="2500" u="none" cap="none" strike="noStrike">
                <a:solidFill>
                  <a:srgbClr val="FFFFFF"/>
                </a:solidFill>
                <a:latin typeface="Helvetica Neue"/>
                <a:ea typeface="Helvetica Neue"/>
                <a:cs typeface="Helvetica Neue"/>
                <a:sym typeface="Helvetica Neue"/>
              </a:rPr>
              <a:t>Data Sources &amp; Collection Methodologies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3365"/>
        </a:solidFill>
      </p:bgPr>
    </p:bg>
    <p:spTree>
      <p:nvGrpSpPr>
        <p:cNvPr id="392" name="Shape 392"/>
        <p:cNvGrpSpPr/>
        <p:nvPr/>
      </p:nvGrpSpPr>
      <p:grpSpPr>
        <a:xfrm>
          <a:off x="0" y="0"/>
          <a:ext cx="0" cy="0"/>
          <a:chOff x="0" y="0"/>
          <a:chExt cx="0" cy="0"/>
        </a:xfrm>
      </p:grpSpPr>
      <p:cxnSp>
        <p:nvCxnSpPr>
          <p:cNvPr id="393" name="Google Shape;393;gd20b4c9546_0_283"/>
          <p:cNvCxnSpPr/>
          <p:nvPr/>
        </p:nvCxnSpPr>
        <p:spPr>
          <a:xfrm>
            <a:off x="266425" y="971575"/>
            <a:ext cx="7764300" cy="0"/>
          </a:xfrm>
          <a:prstGeom prst="straightConnector1">
            <a:avLst/>
          </a:prstGeom>
          <a:noFill/>
          <a:ln cap="flat" cmpd="sng" w="38100">
            <a:solidFill>
              <a:schemeClr val="lt1"/>
            </a:solidFill>
            <a:prstDash val="solid"/>
            <a:round/>
            <a:headEnd len="sm" w="sm" type="none"/>
            <a:tailEnd len="sm" w="sm" type="none"/>
          </a:ln>
        </p:spPr>
      </p:cxnSp>
      <p:sp>
        <p:nvSpPr>
          <p:cNvPr id="394" name="Google Shape;394;gd20b4c9546_0_283"/>
          <p:cNvSpPr/>
          <p:nvPr/>
        </p:nvSpPr>
        <p:spPr>
          <a:xfrm>
            <a:off x="266425" y="379629"/>
            <a:ext cx="2099100" cy="486900"/>
          </a:xfrm>
          <a:prstGeom prst="rect">
            <a:avLst/>
          </a:prstGeom>
          <a:solidFill>
            <a:srgbClr val="3A4888"/>
          </a:solidFill>
          <a:ln cap="flat" cmpd="sng" w="25400">
            <a:solidFill>
              <a:srgbClr val="3A488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395" name="Google Shape;395;gd20b4c9546_0_283"/>
          <p:cNvSpPr txBox="1"/>
          <p:nvPr/>
        </p:nvSpPr>
        <p:spPr>
          <a:xfrm>
            <a:off x="272974" y="412074"/>
            <a:ext cx="116952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FFFFFF"/>
                </a:solidFill>
                <a:latin typeface="Helvetica Neue"/>
                <a:ea typeface="Helvetica Neue"/>
                <a:cs typeface="Helvetica Neue"/>
                <a:sym typeface="Helvetica Neue"/>
              </a:rPr>
              <a:t>Activity 15.1  Data Sources and Methodologies</a:t>
            </a:r>
            <a:endParaRPr b="0" i="0" sz="1400" u="none" cap="none" strike="noStrike">
              <a:solidFill>
                <a:srgbClr val="000000"/>
              </a:solidFill>
              <a:latin typeface="Arial"/>
              <a:ea typeface="Arial"/>
              <a:cs typeface="Arial"/>
              <a:sym typeface="Arial"/>
            </a:endParaRPr>
          </a:p>
        </p:txBody>
      </p:sp>
      <p:grpSp>
        <p:nvGrpSpPr>
          <p:cNvPr id="396" name="Google Shape;396;gd20b4c9546_0_283"/>
          <p:cNvGrpSpPr/>
          <p:nvPr/>
        </p:nvGrpSpPr>
        <p:grpSpPr>
          <a:xfrm>
            <a:off x="334185" y="1146381"/>
            <a:ext cx="914385" cy="926777"/>
            <a:chOff x="1549250" y="1659963"/>
            <a:chExt cx="685806" cy="695100"/>
          </a:xfrm>
        </p:grpSpPr>
        <p:sp>
          <p:nvSpPr>
            <p:cNvPr id="397" name="Google Shape;397;gd20b4c9546_0_283"/>
            <p:cNvSpPr/>
            <p:nvPr/>
          </p:nvSpPr>
          <p:spPr>
            <a:xfrm>
              <a:off x="1549256" y="1664600"/>
              <a:ext cx="685800" cy="685800"/>
            </a:xfrm>
            <a:prstGeom prst="ellipse">
              <a:avLst/>
            </a:prstGeom>
            <a:solidFill>
              <a:srgbClr val="3A4888"/>
            </a:solidFill>
            <a:ln cap="flat" cmpd="sng" w="38100">
              <a:solidFill>
                <a:srgbClr val="3A4888"/>
              </a:solidFill>
              <a:prstDash val="solid"/>
              <a:round/>
              <a:headEnd len="sm" w="sm" type="none"/>
              <a:tailEnd len="sm" w="sm" type="none"/>
            </a:ln>
            <a:effectLst>
              <a:outerShdw blurRad="57150" rotWithShape="0" algn="bl" dir="5400000" dist="19050">
                <a:srgbClr val="FFFFFF">
                  <a:alpha val="48627"/>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rPr b="1" i="0" lang="en" sz="4800" u="none" cap="none" strike="noStrike">
                  <a:solidFill>
                    <a:srgbClr val="FFFFFF"/>
                  </a:solidFill>
                  <a:latin typeface="Tahoma"/>
                  <a:ea typeface="Tahoma"/>
                  <a:cs typeface="Tahoma"/>
                  <a:sym typeface="Tahoma"/>
                </a:rPr>
                <a:t> </a:t>
              </a:r>
              <a:r>
                <a:rPr b="0" i="0" lang="en" sz="4800" u="none" cap="none" strike="noStrike">
                  <a:solidFill>
                    <a:srgbClr val="FFFFFF"/>
                  </a:solidFill>
                  <a:latin typeface="Tahoma"/>
                  <a:ea typeface="Tahoma"/>
                  <a:cs typeface="Tahoma"/>
                  <a:sym typeface="Tahoma"/>
                </a:rPr>
                <a:t>1</a:t>
              </a:r>
              <a:endParaRPr b="0" i="0" sz="4800" u="none" cap="none" strike="noStrike">
                <a:solidFill>
                  <a:srgbClr val="FFFFFF"/>
                </a:solidFill>
                <a:latin typeface="Tahoma"/>
                <a:ea typeface="Tahoma"/>
                <a:cs typeface="Tahoma"/>
                <a:sym typeface="Tahoma"/>
              </a:endParaRPr>
            </a:p>
          </p:txBody>
        </p:sp>
        <p:sp>
          <p:nvSpPr>
            <p:cNvPr id="398" name="Google Shape;398;gd20b4c9546_0_283"/>
            <p:cNvSpPr txBox="1"/>
            <p:nvPr/>
          </p:nvSpPr>
          <p:spPr>
            <a:xfrm rot="-5400000">
              <a:off x="1373000" y="1836213"/>
              <a:ext cx="695100" cy="34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en" sz="1733" u="none" cap="none" strike="noStrike">
                  <a:solidFill>
                    <a:srgbClr val="FFFFFF"/>
                  </a:solidFill>
                  <a:latin typeface="Open Sans"/>
                  <a:ea typeface="Open Sans"/>
                  <a:cs typeface="Open Sans"/>
                  <a:sym typeface="Open Sans"/>
                </a:rPr>
                <a:t>Step </a:t>
              </a:r>
              <a:endParaRPr b="0" i="0" sz="1200" u="none" cap="none" strike="noStrike">
                <a:solidFill>
                  <a:srgbClr val="000000"/>
                </a:solidFill>
                <a:latin typeface="Arial"/>
                <a:ea typeface="Arial"/>
                <a:cs typeface="Arial"/>
                <a:sym typeface="Arial"/>
              </a:endParaRPr>
            </a:p>
          </p:txBody>
        </p:sp>
      </p:grpSp>
      <p:grpSp>
        <p:nvGrpSpPr>
          <p:cNvPr id="399" name="Google Shape;399;gd20b4c9546_0_283"/>
          <p:cNvGrpSpPr/>
          <p:nvPr/>
        </p:nvGrpSpPr>
        <p:grpSpPr>
          <a:xfrm>
            <a:off x="334193" y="2507315"/>
            <a:ext cx="914377" cy="938661"/>
            <a:chOff x="1549250" y="2434400"/>
            <a:chExt cx="685800" cy="704013"/>
          </a:xfrm>
        </p:grpSpPr>
        <p:sp>
          <p:nvSpPr>
            <p:cNvPr id="400" name="Google Shape;400;gd20b4c9546_0_283"/>
            <p:cNvSpPr/>
            <p:nvPr/>
          </p:nvSpPr>
          <p:spPr>
            <a:xfrm>
              <a:off x="1549250" y="2434400"/>
              <a:ext cx="685800" cy="685800"/>
            </a:xfrm>
            <a:prstGeom prst="ellipse">
              <a:avLst/>
            </a:prstGeom>
            <a:solidFill>
              <a:srgbClr val="3A4888"/>
            </a:solidFill>
            <a:ln cap="flat" cmpd="sng" w="38100">
              <a:solidFill>
                <a:srgbClr val="3A4888"/>
              </a:solidFill>
              <a:prstDash val="solid"/>
              <a:round/>
              <a:headEnd len="sm" w="sm" type="none"/>
              <a:tailEnd len="sm" w="sm" type="none"/>
            </a:ln>
            <a:effectLst>
              <a:outerShdw blurRad="57150" rotWithShape="0" algn="bl" dir="5400000" dist="19050">
                <a:srgbClr val="FFFFFF">
                  <a:alpha val="48627"/>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rPr b="1" i="0" lang="en" sz="4800" u="none" cap="none" strike="noStrike">
                  <a:solidFill>
                    <a:srgbClr val="FFFFFF"/>
                  </a:solidFill>
                  <a:latin typeface="Tahoma"/>
                  <a:ea typeface="Tahoma"/>
                  <a:cs typeface="Tahoma"/>
                  <a:sym typeface="Tahoma"/>
                </a:rPr>
                <a:t> </a:t>
              </a:r>
              <a:r>
                <a:rPr b="0" i="0" lang="en" sz="4800" u="none" cap="none" strike="noStrike">
                  <a:solidFill>
                    <a:srgbClr val="FFFFFF"/>
                  </a:solidFill>
                  <a:latin typeface="Tahoma"/>
                  <a:ea typeface="Tahoma"/>
                  <a:cs typeface="Tahoma"/>
                  <a:sym typeface="Tahoma"/>
                </a:rPr>
                <a:t>2</a:t>
              </a:r>
              <a:endParaRPr b="0" i="0" sz="4800" u="none" cap="none" strike="noStrike">
                <a:solidFill>
                  <a:srgbClr val="FFFFFF"/>
                </a:solidFill>
                <a:latin typeface="Tahoma"/>
                <a:ea typeface="Tahoma"/>
                <a:cs typeface="Tahoma"/>
                <a:sym typeface="Tahoma"/>
              </a:endParaRPr>
            </a:p>
          </p:txBody>
        </p:sp>
        <p:sp>
          <p:nvSpPr>
            <p:cNvPr id="401" name="Google Shape;401;gd20b4c9546_0_283"/>
            <p:cNvSpPr txBox="1"/>
            <p:nvPr/>
          </p:nvSpPr>
          <p:spPr>
            <a:xfrm rot="-5400000">
              <a:off x="1373000" y="2619563"/>
              <a:ext cx="695100" cy="34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en" sz="1733" u="none" cap="none" strike="noStrike">
                  <a:solidFill>
                    <a:srgbClr val="FFFFFF"/>
                  </a:solidFill>
                  <a:latin typeface="Open Sans"/>
                  <a:ea typeface="Open Sans"/>
                  <a:cs typeface="Open Sans"/>
                  <a:sym typeface="Open Sans"/>
                </a:rPr>
                <a:t>Step </a:t>
              </a:r>
              <a:endParaRPr b="0" i="0" sz="1200" u="none" cap="none" strike="noStrike">
                <a:solidFill>
                  <a:srgbClr val="000000"/>
                </a:solidFill>
                <a:latin typeface="Arial"/>
                <a:ea typeface="Arial"/>
                <a:cs typeface="Arial"/>
                <a:sym typeface="Arial"/>
              </a:endParaRPr>
            </a:p>
          </p:txBody>
        </p:sp>
      </p:grpSp>
      <p:grpSp>
        <p:nvGrpSpPr>
          <p:cNvPr id="402" name="Google Shape;402;gd20b4c9546_0_283"/>
          <p:cNvGrpSpPr/>
          <p:nvPr/>
        </p:nvGrpSpPr>
        <p:grpSpPr>
          <a:xfrm>
            <a:off x="333785" y="3936517"/>
            <a:ext cx="914377" cy="938661"/>
            <a:chOff x="1549250" y="2434400"/>
            <a:chExt cx="685800" cy="704013"/>
          </a:xfrm>
        </p:grpSpPr>
        <p:sp>
          <p:nvSpPr>
            <p:cNvPr id="403" name="Google Shape;403;gd20b4c9546_0_283"/>
            <p:cNvSpPr/>
            <p:nvPr/>
          </p:nvSpPr>
          <p:spPr>
            <a:xfrm>
              <a:off x="1549250" y="2434400"/>
              <a:ext cx="685800" cy="685800"/>
            </a:xfrm>
            <a:prstGeom prst="ellipse">
              <a:avLst/>
            </a:prstGeom>
            <a:solidFill>
              <a:srgbClr val="3A4888"/>
            </a:solidFill>
            <a:ln cap="flat" cmpd="sng" w="38100">
              <a:solidFill>
                <a:srgbClr val="3A4888"/>
              </a:solidFill>
              <a:prstDash val="solid"/>
              <a:round/>
              <a:headEnd len="sm" w="sm" type="none"/>
              <a:tailEnd len="sm" w="sm" type="none"/>
            </a:ln>
            <a:effectLst>
              <a:outerShdw blurRad="57150" rotWithShape="0" algn="bl" dir="5400000" dist="19050">
                <a:srgbClr val="FFFFFF">
                  <a:alpha val="48627"/>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rPr b="1" i="0" lang="en" sz="4800" u="none" cap="none" strike="noStrike">
                  <a:solidFill>
                    <a:srgbClr val="FFFFFF"/>
                  </a:solidFill>
                  <a:latin typeface="Tahoma"/>
                  <a:ea typeface="Tahoma"/>
                  <a:cs typeface="Tahoma"/>
                  <a:sym typeface="Tahoma"/>
                </a:rPr>
                <a:t> </a:t>
              </a:r>
              <a:r>
                <a:rPr b="0" i="0" lang="en" sz="4800" u="none" cap="none" strike="noStrike">
                  <a:solidFill>
                    <a:srgbClr val="FFFFFF"/>
                  </a:solidFill>
                  <a:latin typeface="Tahoma"/>
                  <a:ea typeface="Tahoma"/>
                  <a:cs typeface="Tahoma"/>
                  <a:sym typeface="Tahoma"/>
                </a:rPr>
                <a:t>3</a:t>
              </a:r>
              <a:endParaRPr b="0" i="0" sz="4800" u="none" cap="none" strike="noStrike">
                <a:solidFill>
                  <a:srgbClr val="FFFFFF"/>
                </a:solidFill>
                <a:latin typeface="Tahoma"/>
                <a:ea typeface="Tahoma"/>
                <a:cs typeface="Tahoma"/>
                <a:sym typeface="Tahoma"/>
              </a:endParaRPr>
            </a:p>
          </p:txBody>
        </p:sp>
        <p:sp>
          <p:nvSpPr>
            <p:cNvPr id="404" name="Google Shape;404;gd20b4c9546_0_283"/>
            <p:cNvSpPr txBox="1"/>
            <p:nvPr/>
          </p:nvSpPr>
          <p:spPr>
            <a:xfrm rot="-5400000">
              <a:off x="1373000" y="2619563"/>
              <a:ext cx="695100" cy="34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en" sz="1733" u="none" cap="none" strike="noStrike">
                  <a:solidFill>
                    <a:srgbClr val="FFFFFF"/>
                  </a:solidFill>
                  <a:latin typeface="Open Sans"/>
                  <a:ea typeface="Open Sans"/>
                  <a:cs typeface="Open Sans"/>
                  <a:sym typeface="Open Sans"/>
                </a:rPr>
                <a:t>Step </a:t>
              </a:r>
              <a:endParaRPr b="0" i="0" sz="1200" u="none" cap="none" strike="noStrike">
                <a:solidFill>
                  <a:srgbClr val="000000"/>
                </a:solidFill>
                <a:latin typeface="Arial"/>
                <a:ea typeface="Arial"/>
                <a:cs typeface="Arial"/>
                <a:sym typeface="Arial"/>
              </a:endParaRPr>
            </a:p>
          </p:txBody>
        </p:sp>
      </p:grpSp>
      <p:sp>
        <p:nvSpPr>
          <p:cNvPr id="405" name="Google Shape;405;gd20b4c9546_0_283"/>
          <p:cNvSpPr txBox="1"/>
          <p:nvPr/>
        </p:nvSpPr>
        <p:spPr>
          <a:xfrm>
            <a:off x="1437464" y="1419334"/>
            <a:ext cx="6021000" cy="5232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Tahoma"/>
                <a:ea typeface="Tahoma"/>
                <a:cs typeface="Tahoma"/>
                <a:sym typeface="Tahoma"/>
              </a:rPr>
              <a:t>Go to </a:t>
            </a:r>
            <a:r>
              <a:rPr b="1" i="0" lang="en" sz="1400" u="none" cap="none" strike="noStrike">
                <a:solidFill>
                  <a:srgbClr val="FFFFFF"/>
                </a:solidFill>
                <a:latin typeface="Tahoma"/>
                <a:ea typeface="Tahoma"/>
                <a:cs typeface="Tahoma"/>
                <a:sym typeface="Tahoma"/>
              </a:rPr>
              <a:t>Activity 15.1 in your </a:t>
            </a:r>
            <a:r>
              <a:rPr b="0" i="0" lang="en" sz="1400" u="none" cap="none" strike="noStrike">
                <a:solidFill>
                  <a:srgbClr val="FFFFFF"/>
                </a:solidFill>
                <a:latin typeface="Tahoma"/>
                <a:ea typeface="Tahoma"/>
                <a:cs typeface="Tahoma"/>
                <a:sym typeface="Tahoma"/>
              </a:rPr>
              <a:t>Participant Resource Package where you will find detailed activity instructions. </a:t>
            </a:r>
            <a:endParaRPr b="0" i="0" sz="1400" u="none" cap="none" strike="noStrike">
              <a:solidFill>
                <a:srgbClr val="000000"/>
              </a:solidFill>
              <a:latin typeface="Arial"/>
              <a:ea typeface="Arial"/>
              <a:cs typeface="Arial"/>
              <a:sym typeface="Arial"/>
            </a:endParaRPr>
          </a:p>
        </p:txBody>
      </p:sp>
      <p:sp>
        <p:nvSpPr>
          <p:cNvPr id="406" name="Google Shape;406;gd20b4c9546_0_283"/>
          <p:cNvSpPr txBox="1"/>
          <p:nvPr/>
        </p:nvSpPr>
        <p:spPr>
          <a:xfrm>
            <a:off x="1437464" y="2571750"/>
            <a:ext cx="6021000" cy="5232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Tahoma"/>
                <a:ea typeface="Tahoma"/>
                <a:cs typeface="Tahoma"/>
                <a:sym typeface="Tahoma"/>
              </a:rPr>
              <a:t>In your problem analysis groups, you will have 20 minutes to identify the data sources and methodologies for your project’s indicators. </a:t>
            </a:r>
            <a:endParaRPr b="0" i="0" sz="1400" u="none" cap="none" strike="noStrike">
              <a:solidFill>
                <a:srgbClr val="000000"/>
              </a:solidFill>
              <a:latin typeface="Arial"/>
              <a:ea typeface="Arial"/>
              <a:cs typeface="Arial"/>
              <a:sym typeface="Arial"/>
            </a:endParaRPr>
          </a:p>
        </p:txBody>
      </p:sp>
      <p:sp>
        <p:nvSpPr>
          <p:cNvPr id="407" name="Google Shape;407;gd20b4c9546_0_283"/>
          <p:cNvSpPr txBox="1"/>
          <p:nvPr/>
        </p:nvSpPr>
        <p:spPr>
          <a:xfrm>
            <a:off x="1437465" y="4239909"/>
            <a:ext cx="60210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Tahoma"/>
                <a:ea typeface="Tahoma"/>
                <a:cs typeface="Tahoma"/>
                <a:sym typeface="Tahoma"/>
              </a:rPr>
              <a:t>Be prepared to share one or two examples in plenary.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d20b4c9546_0_301"/>
          <p:cNvSpPr/>
          <p:nvPr/>
        </p:nvSpPr>
        <p:spPr>
          <a:xfrm>
            <a:off x="272400" y="298650"/>
            <a:ext cx="8599200" cy="4546200"/>
          </a:xfrm>
          <a:prstGeom prst="rect">
            <a:avLst/>
          </a:prstGeom>
          <a:noFill/>
          <a:ln cap="flat" cmpd="sng" w="28575">
            <a:solidFill>
              <a:srgbClr val="3A4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gd20b4c9546_0_301"/>
          <p:cNvSpPr txBox="1"/>
          <p:nvPr/>
        </p:nvSpPr>
        <p:spPr>
          <a:xfrm>
            <a:off x="1213725" y="2035200"/>
            <a:ext cx="222000" cy="8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gd20b4c9546_0_301"/>
          <p:cNvSpPr txBox="1"/>
          <p:nvPr/>
        </p:nvSpPr>
        <p:spPr>
          <a:xfrm>
            <a:off x="594925" y="170325"/>
            <a:ext cx="4190400" cy="721500"/>
          </a:xfrm>
          <a:prstGeom prst="rect">
            <a:avLst/>
          </a:prstGeom>
          <a:solidFill>
            <a:srgbClr val="3A488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rgbClr val="FFFFFF"/>
                </a:solidFill>
                <a:latin typeface="Helvetica Neue"/>
                <a:ea typeface="Helvetica Neue"/>
                <a:cs typeface="Helvetica Neue"/>
                <a:sym typeface="Helvetica Neue"/>
              </a:rPr>
              <a:t>Key Takeaways</a:t>
            </a:r>
            <a:endParaRPr b="0" i="0" sz="3600" u="none" cap="none" strike="noStrike">
              <a:solidFill>
                <a:srgbClr val="FFFFFF"/>
              </a:solidFill>
              <a:latin typeface="Helvetica Neue"/>
              <a:ea typeface="Helvetica Neue"/>
              <a:cs typeface="Helvetica Neue"/>
              <a:sym typeface="Helvetica Neue"/>
            </a:endParaRPr>
          </a:p>
        </p:txBody>
      </p:sp>
      <p:pic>
        <p:nvPicPr>
          <p:cNvPr descr="Circle with left arrow" id="415" name="Google Shape;415;gd20b4c9546_0_301"/>
          <p:cNvPicPr preferRelativeResize="0"/>
          <p:nvPr/>
        </p:nvPicPr>
        <p:blipFill rotWithShape="1">
          <a:blip r:embed="rId3">
            <a:alphaModFix/>
          </a:blip>
          <a:srcRect b="0" l="0" r="0" t="0"/>
          <a:stretch/>
        </p:blipFill>
        <p:spPr>
          <a:xfrm rot="10800000">
            <a:off x="656606" y="1589828"/>
            <a:ext cx="755896" cy="755896"/>
          </a:xfrm>
          <a:prstGeom prst="rect">
            <a:avLst/>
          </a:prstGeom>
          <a:noFill/>
          <a:ln>
            <a:noFill/>
          </a:ln>
        </p:spPr>
      </p:pic>
      <p:grpSp>
        <p:nvGrpSpPr>
          <p:cNvPr id="416" name="Google Shape;416;gd20b4c9546_0_301"/>
          <p:cNvGrpSpPr/>
          <p:nvPr/>
        </p:nvGrpSpPr>
        <p:grpSpPr>
          <a:xfrm>
            <a:off x="7166781" y="109744"/>
            <a:ext cx="1771785" cy="1478544"/>
            <a:chOff x="2573332" y="600903"/>
            <a:chExt cx="4314062" cy="3713070"/>
          </a:xfrm>
        </p:grpSpPr>
        <p:grpSp>
          <p:nvGrpSpPr>
            <p:cNvPr id="417" name="Google Shape;417;gd20b4c9546_0_301"/>
            <p:cNvGrpSpPr/>
            <p:nvPr/>
          </p:nvGrpSpPr>
          <p:grpSpPr>
            <a:xfrm>
              <a:off x="2573332" y="600903"/>
              <a:ext cx="3719824" cy="3713070"/>
              <a:chOff x="2573332" y="677103"/>
              <a:chExt cx="3719824" cy="3713070"/>
            </a:xfrm>
          </p:grpSpPr>
          <p:sp>
            <p:nvSpPr>
              <p:cNvPr id="418" name="Google Shape;418;gd20b4c9546_0_301"/>
              <p:cNvSpPr/>
              <p:nvPr/>
            </p:nvSpPr>
            <p:spPr>
              <a:xfrm rot="-6596588">
                <a:off x="3726388" y="3510395"/>
                <a:ext cx="771357" cy="771357"/>
              </a:xfrm>
              <a:prstGeom prst="ellipse">
                <a:avLst/>
              </a:prstGeom>
              <a:solidFill>
                <a:srgbClr val="3A4888"/>
              </a:solidFill>
              <a:ln cap="flat" cmpd="sng" w="9525">
                <a:solidFill>
                  <a:srgbClr val="3A4888"/>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419" name="Google Shape;419;gd20b4c9546_0_301"/>
              <p:cNvSpPr/>
              <p:nvPr/>
            </p:nvSpPr>
            <p:spPr>
              <a:xfrm rot="-6598839">
                <a:off x="2887641" y="2346983"/>
                <a:ext cx="1199287" cy="1199287"/>
              </a:xfrm>
              <a:prstGeom prst="ellipse">
                <a:avLst/>
              </a:prstGeom>
              <a:gradFill>
                <a:gsLst>
                  <a:gs pos="0">
                    <a:srgbClr val="A64D79"/>
                  </a:gs>
                  <a:gs pos="100000">
                    <a:srgbClr val="737373"/>
                  </a:gs>
                </a:gsLst>
                <a:lin ang="5400012" scaled="0"/>
              </a:gra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420" name="Google Shape;420;gd20b4c9546_0_301"/>
              <p:cNvSpPr/>
              <p:nvPr/>
            </p:nvSpPr>
            <p:spPr>
              <a:xfrm rot="-6598620">
                <a:off x="4374916" y="913763"/>
                <a:ext cx="1681581" cy="1681581"/>
              </a:xfrm>
              <a:prstGeom prst="ellipse">
                <a:avLst/>
              </a:prstGeom>
              <a:solidFill>
                <a:srgbClr val="3A4888"/>
              </a:solidFill>
              <a:ln cap="flat" cmpd="sng" w="9525">
                <a:solidFill>
                  <a:srgbClr val="3A4888"/>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421" name="Google Shape;421;gd20b4c9546_0_301"/>
              <p:cNvSpPr/>
              <p:nvPr/>
            </p:nvSpPr>
            <p:spPr>
              <a:xfrm rot="-6597866">
                <a:off x="2661829" y="2208216"/>
                <a:ext cx="629106" cy="629106"/>
              </a:xfrm>
              <a:prstGeom prst="ellipse">
                <a:avLst/>
              </a:prstGeom>
              <a:solidFill>
                <a:srgbClr val="3D3D3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422" name="Google Shape;422;gd20b4c9546_0_301"/>
              <p:cNvSpPr/>
              <p:nvPr/>
            </p:nvSpPr>
            <p:spPr>
              <a:xfrm rot="-6597701">
                <a:off x="3267625" y="1113818"/>
                <a:ext cx="274172" cy="274172"/>
              </a:xfrm>
              <a:prstGeom prst="ellipse">
                <a:avLst/>
              </a:prstGeom>
              <a:gradFill>
                <a:gsLst>
                  <a:gs pos="0">
                    <a:srgbClr val="FFC982"/>
                  </a:gs>
                  <a:gs pos="100000">
                    <a:srgbClr val="F58F09"/>
                  </a:gs>
                </a:gsLst>
                <a:path path="circle">
                  <a:fillToRect b="50%" l="50%" r="50%" t="50%"/>
                </a:path>
                <a:tileRect/>
              </a:gra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sp>
          <p:nvSpPr>
            <p:cNvPr id="423" name="Google Shape;423;gd20b4c9546_0_301"/>
            <p:cNvSpPr/>
            <p:nvPr/>
          </p:nvSpPr>
          <p:spPr>
            <a:xfrm>
              <a:off x="4447194" y="1739566"/>
              <a:ext cx="2440200" cy="2440200"/>
            </a:xfrm>
            <a:prstGeom prst="ellipse">
              <a:avLst/>
            </a:prstGeom>
            <a:gradFill>
              <a:gsLst>
                <a:gs pos="0">
                  <a:srgbClr val="F9D380"/>
                </a:gs>
                <a:gs pos="100000">
                  <a:srgbClr val="F58F09"/>
                </a:gs>
              </a:gsLst>
              <a:path path="circle">
                <a:fillToRect b="50%" l="50%" r="50%" t="50%"/>
              </a:path>
              <a:tileRect/>
            </a:gradFill>
            <a:ln>
              <a:noFill/>
            </a:ln>
            <a:effectLst>
              <a:outerShdw blurRad="228600" rotWithShape="0" algn="tl" dir="5400000" dist="50800">
                <a:srgbClr val="000000">
                  <a:alpha val="53333"/>
                </a:srgbClr>
              </a:outerShdw>
            </a:effectLst>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424" name="Google Shape;424;gd20b4c9546_0_301"/>
            <p:cNvSpPr/>
            <p:nvPr/>
          </p:nvSpPr>
          <p:spPr>
            <a:xfrm>
              <a:off x="3566937" y="1297853"/>
              <a:ext cx="1423800" cy="1423800"/>
            </a:xfrm>
            <a:prstGeom prst="ellipse">
              <a:avLst/>
            </a:prstGeom>
            <a:gradFill>
              <a:gsLst>
                <a:gs pos="0">
                  <a:srgbClr val="63763E"/>
                </a:gs>
                <a:gs pos="100000">
                  <a:srgbClr val="616D73"/>
                </a:gs>
              </a:gsLst>
              <a:path path="circle">
                <a:fillToRect b="50%" l="50%" r="50%" t="50%"/>
              </a:path>
              <a:tileRect/>
            </a:gradFill>
            <a:ln>
              <a:noFill/>
            </a:ln>
            <a:effectLst>
              <a:outerShdw blurRad="228600" rotWithShape="0" algn="tl" dir="5400000" dist="50800">
                <a:srgbClr val="000000">
                  <a:alpha val="53333"/>
                </a:srgbClr>
              </a:outerShdw>
            </a:effectLst>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pic>
        <p:nvPicPr>
          <p:cNvPr descr="Circle with left arrow" id="425" name="Google Shape;425;gd20b4c9546_0_301"/>
          <p:cNvPicPr preferRelativeResize="0"/>
          <p:nvPr/>
        </p:nvPicPr>
        <p:blipFill rotWithShape="1">
          <a:blip r:embed="rId3">
            <a:alphaModFix/>
          </a:blip>
          <a:srcRect b="0" l="0" r="0" t="0"/>
          <a:stretch/>
        </p:blipFill>
        <p:spPr>
          <a:xfrm rot="10800000">
            <a:off x="656606" y="3231885"/>
            <a:ext cx="755896" cy="755896"/>
          </a:xfrm>
          <a:prstGeom prst="rect">
            <a:avLst/>
          </a:prstGeom>
          <a:noFill/>
          <a:ln>
            <a:noFill/>
          </a:ln>
        </p:spPr>
      </p:pic>
      <p:cxnSp>
        <p:nvCxnSpPr>
          <p:cNvPr id="426" name="Google Shape;426;gd20b4c9546_0_301"/>
          <p:cNvCxnSpPr/>
          <p:nvPr/>
        </p:nvCxnSpPr>
        <p:spPr>
          <a:xfrm>
            <a:off x="1515973" y="2594379"/>
            <a:ext cx="3089400" cy="0"/>
          </a:xfrm>
          <a:prstGeom prst="straightConnector1">
            <a:avLst/>
          </a:prstGeom>
          <a:noFill/>
          <a:ln cap="flat" cmpd="sng" w="9525">
            <a:solidFill>
              <a:schemeClr val="accent1"/>
            </a:solidFill>
            <a:prstDash val="solid"/>
            <a:round/>
            <a:headEnd len="sm" w="sm" type="none"/>
            <a:tailEnd len="sm" w="sm" type="none"/>
          </a:ln>
        </p:spPr>
      </p:cxnSp>
      <p:cxnSp>
        <p:nvCxnSpPr>
          <p:cNvPr id="427" name="Google Shape;427;gd20b4c9546_0_301"/>
          <p:cNvCxnSpPr/>
          <p:nvPr/>
        </p:nvCxnSpPr>
        <p:spPr>
          <a:xfrm>
            <a:off x="1482600" y="4643866"/>
            <a:ext cx="3089400" cy="0"/>
          </a:xfrm>
          <a:prstGeom prst="straightConnector1">
            <a:avLst/>
          </a:prstGeom>
          <a:noFill/>
          <a:ln cap="flat" cmpd="sng" w="9525">
            <a:solidFill>
              <a:schemeClr val="accent1"/>
            </a:solidFill>
            <a:prstDash val="solid"/>
            <a:round/>
            <a:headEnd len="sm" w="sm" type="none"/>
            <a:tailEnd len="sm" w="sm" type="none"/>
          </a:ln>
        </p:spPr>
      </p:cxnSp>
      <p:sp>
        <p:nvSpPr>
          <p:cNvPr id="428" name="Google Shape;428;gd20b4c9546_0_301"/>
          <p:cNvSpPr txBox="1"/>
          <p:nvPr/>
        </p:nvSpPr>
        <p:spPr>
          <a:xfrm>
            <a:off x="1451819" y="1257887"/>
            <a:ext cx="5134800" cy="617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0" i="0" lang="en" sz="1700" u="none" cap="none" strike="noStrike">
                <a:solidFill>
                  <a:schemeClr val="dk1"/>
                </a:solidFill>
                <a:latin typeface="Tahoma"/>
                <a:ea typeface="Tahoma"/>
                <a:cs typeface="Tahoma"/>
                <a:sym typeface="Tahoma"/>
              </a:rPr>
              <a:t>The voices of </a:t>
            </a:r>
            <a:r>
              <a:rPr b="0" i="0" lang="en" sz="1800" u="none" cap="none" strike="noStrike">
                <a:solidFill>
                  <a:schemeClr val="dk1"/>
                </a:solidFill>
                <a:latin typeface="Tahoma"/>
                <a:ea typeface="Tahoma"/>
                <a:cs typeface="Tahoma"/>
                <a:sym typeface="Tahoma"/>
              </a:rPr>
              <a:t>gender marginalized people </a:t>
            </a:r>
            <a:r>
              <a:rPr b="0" i="0" lang="en" sz="1700" u="none" cap="none" strike="noStrike">
                <a:solidFill>
                  <a:schemeClr val="dk1"/>
                </a:solidFill>
                <a:latin typeface="Tahoma"/>
                <a:ea typeface="Tahoma"/>
                <a:cs typeface="Tahoma"/>
                <a:sym typeface="Tahoma"/>
              </a:rPr>
              <a:t>is essential for the measurement of gender transformative change and to align with feminist approaches to MEAL</a:t>
            </a:r>
            <a:endParaRPr b="0" i="0" sz="1700" u="none" cap="none" strike="noStrike">
              <a:solidFill>
                <a:schemeClr val="dk1"/>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gd20b4c9546_0_301"/>
          <p:cNvSpPr txBox="1"/>
          <p:nvPr/>
        </p:nvSpPr>
        <p:spPr>
          <a:xfrm>
            <a:off x="1412502" y="2806743"/>
            <a:ext cx="6084000" cy="1740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700" u="none" cap="none" strike="noStrike">
                <a:solidFill>
                  <a:schemeClr val="dk1"/>
                </a:solidFill>
                <a:latin typeface="Tahoma"/>
                <a:ea typeface="Tahoma"/>
                <a:cs typeface="Tahoma"/>
                <a:sym typeface="Tahoma"/>
              </a:rPr>
              <a:t>There is a wide variety of data collection tools that can effectively respond to indicators, and all have the potential to challenge power dynamics, align with feminist principles, and contribute to the measurement of transformative change – depending on the process of their use.</a:t>
            </a:r>
            <a:endParaRPr b="0" i="0" sz="1400" u="none" cap="none" strike="noStrike">
              <a:solidFill>
                <a:srgbClr val="000000"/>
              </a:solidFill>
              <a:latin typeface="Tahoma"/>
              <a:ea typeface="Tahoma"/>
              <a:cs typeface="Tahoma"/>
              <a:sym typeface="Tahom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gd20b4c9546_0_0"/>
          <p:cNvSpPr/>
          <p:nvPr/>
        </p:nvSpPr>
        <p:spPr>
          <a:xfrm>
            <a:off x="-394225" y="3262125"/>
            <a:ext cx="2283900" cy="2346600"/>
          </a:xfrm>
          <a:prstGeom prst="ellipse">
            <a:avLst/>
          </a:prstGeom>
          <a:gradFill>
            <a:gsLst>
              <a:gs pos="0">
                <a:srgbClr val="FFC982"/>
              </a:gs>
              <a:gs pos="100000">
                <a:srgbClr val="F58F09"/>
              </a:gs>
            </a:gsLst>
            <a:path path="circle">
              <a:fillToRect b="50%" l="50%" r="50%" t="50%"/>
            </a:path>
            <a:tileRect/>
          </a:gra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gd20b4c9546_0_0"/>
          <p:cNvSpPr/>
          <p:nvPr/>
        </p:nvSpPr>
        <p:spPr>
          <a:xfrm>
            <a:off x="7023700" y="-515325"/>
            <a:ext cx="2283900" cy="2346600"/>
          </a:xfrm>
          <a:prstGeom prst="ellipse">
            <a:avLst/>
          </a:prstGeom>
          <a:gradFill>
            <a:gsLst>
              <a:gs pos="0">
                <a:srgbClr val="272324"/>
              </a:gs>
              <a:gs pos="100000">
                <a:srgbClr val="737373"/>
              </a:gs>
            </a:gsLst>
            <a:lin ang="5400012" scaled="0"/>
          </a:gra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gd20b4c9546_0_0"/>
          <p:cNvSpPr/>
          <p:nvPr/>
        </p:nvSpPr>
        <p:spPr>
          <a:xfrm>
            <a:off x="379500" y="336750"/>
            <a:ext cx="8385000" cy="4470000"/>
          </a:xfrm>
          <a:prstGeom prst="rect">
            <a:avLst/>
          </a:prstGeom>
          <a:noFill/>
          <a:ln cap="flat" cmpd="sng" w="19050">
            <a:solidFill>
              <a:srgbClr val="4C113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gd20b4c9546_0_0"/>
          <p:cNvSpPr txBox="1"/>
          <p:nvPr>
            <p:ph type="title"/>
          </p:nvPr>
        </p:nvSpPr>
        <p:spPr>
          <a:xfrm>
            <a:off x="311700" y="207465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
                <a:solidFill>
                  <a:srgbClr val="993365"/>
                </a:solidFill>
                <a:latin typeface="Helvetica Neue"/>
                <a:ea typeface="Helvetica Neue"/>
                <a:cs typeface="Helvetica Neue"/>
                <a:sym typeface="Helvetica Neue"/>
              </a:rPr>
              <a:t>Session 13: </a:t>
            </a:r>
            <a:endParaRPr/>
          </a:p>
          <a:p>
            <a:pPr indent="0" lvl="0" marL="0" rtl="0" algn="ctr">
              <a:lnSpc>
                <a:spcPct val="100000"/>
              </a:lnSpc>
              <a:spcBef>
                <a:spcPts val="0"/>
              </a:spcBef>
              <a:spcAft>
                <a:spcPts val="0"/>
              </a:spcAft>
              <a:buSzPts val="3600"/>
              <a:buNone/>
            </a:pPr>
            <a:r>
              <a:t/>
            </a:r>
            <a:endParaRPr b="1">
              <a:solidFill>
                <a:srgbClr val="FFFFFF"/>
              </a:solidFill>
              <a:highlight>
                <a:srgbClr val="4C1130"/>
              </a:highlight>
              <a:latin typeface="Open Sans"/>
              <a:ea typeface="Open Sans"/>
              <a:cs typeface="Open Sans"/>
              <a:sym typeface="Open Sans"/>
            </a:endParaRPr>
          </a:p>
        </p:txBody>
      </p:sp>
      <p:sp>
        <p:nvSpPr>
          <p:cNvPr id="118" name="Google Shape;118;gd20b4c9546_0_0"/>
          <p:cNvSpPr txBox="1"/>
          <p:nvPr/>
        </p:nvSpPr>
        <p:spPr>
          <a:xfrm>
            <a:off x="845637" y="2495548"/>
            <a:ext cx="7320000" cy="1592400"/>
          </a:xfrm>
          <a:prstGeom prst="rect">
            <a:avLst/>
          </a:prstGeom>
          <a:solidFill>
            <a:srgbClr val="993365"/>
          </a:solidFill>
          <a:ln cap="flat" cmpd="sng" w="9525">
            <a:solidFill>
              <a:srgbClr val="99336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chemeClr val="lt1"/>
                </a:solidFill>
                <a:latin typeface="Helvetica Neue"/>
                <a:ea typeface="Helvetica Neue"/>
                <a:cs typeface="Helvetica Neue"/>
                <a:sym typeface="Helvetica Neue"/>
              </a:rPr>
              <a:t>MEAL: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chemeClr val="lt1"/>
                </a:solidFill>
                <a:latin typeface="Helvetica Neue"/>
                <a:ea typeface="Helvetica Neue"/>
                <a:cs typeface="Helvetica Neue"/>
                <a:sym typeface="Helvetica Neue"/>
              </a:rPr>
              <a:t>From Gender Sensitive to Gender Transformative and Feminist</a:t>
            </a:r>
            <a:endParaRPr b="0" i="0" sz="3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89"/>
          <p:cNvSpPr/>
          <p:nvPr/>
        </p:nvSpPr>
        <p:spPr>
          <a:xfrm>
            <a:off x="-394225" y="3262125"/>
            <a:ext cx="2283900" cy="2346600"/>
          </a:xfrm>
          <a:prstGeom prst="ellipse">
            <a:avLst/>
          </a:prstGeom>
          <a:gradFill>
            <a:gsLst>
              <a:gs pos="0">
                <a:srgbClr val="FFC982"/>
              </a:gs>
              <a:gs pos="100000">
                <a:srgbClr val="F58F09"/>
              </a:gs>
            </a:gsLst>
            <a:path path="circle">
              <a:fillToRect b="50%" l="50%" r="50%" t="50%"/>
            </a:path>
            <a:tileRect/>
          </a:gra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89"/>
          <p:cNvSpPr/>
          <p:nvPr/>
        </p:nvSpPr>
        <p:spPr>
          <a:xfrm>
            <a:off x="7023700" y="-515325"/>
            <a:ext cx="2283900" cy="2346600"/>
          </a:xfrm>
          <a:prstGeom prst="ellipse">
            <a:avLst/>
          </a:prstGeom>
          <a:gradFill>
            <a:gsLst>
              <a:gs pos="0">
                <a:srgbClr val="272324"/>
              </a:gs>
              <a:gs pos="100000">
                <a:srgbClr val="737373"/>
              </a:gs>
            </a:gsLst>
            <a:lin ang="5400012" scaled="0"/>
          </a:gra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89"/>
          <p:cNvSpPr/>
          <p:nvPr/>
        </p:nvSpPr>
        <p:spPr>
          <a:xfrm>
            <a:off x="379500" y="336750"/>
            <a:ext cx="8385000" cy="4470000"/>
          </a:xfrm>
          <a:prstGeom prst="rect">
            <a:avLst/>
          </a:prstGeom>
          <a:noFill/>
          <a:ln cap="flat" cmpd="sng" w="19050">
            <a:solidFill>
              <a:srgbClr val="4C113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89"/>
          <p:cNvSpPr txBox="1"/>
          <p:nvPr>
            <p:ph type="title"/>
          </p:nvPr>
        </p:nvSpPr>
        <p:spPr>
          <a:xfrm>
            <a:off x="311700" y="207465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
                <a:solidFill>
                  <a:srgbClr val="993365"/>
                </a:solidFill>
                <a:latin typeface="Helvetica Neue"/>
                <a:ea typeface="Helvetica Neue"/>
                <a:cs typeface="Helvetica Neue"/>
                <a:sym typeface="Helvetica Neue"/>
              </a:rPr>
              <a:t>Session 16: </a:t>
            </a:r>
            <a:endParaRPr/>
          </a:p>
          <a:p>
            <a:pPr indent="0" lvl="0" marL="0" rtl="0" algn="ctr">
              <a:lnSpc>
                <a:spcPct val="100000"/>
              </a:lnSpc>
              <a:spcBef>
                <a:spcPts val="0"/>
              </a:spcBef>
              <a:spcAft>
                <a:spcPts val="0"/>
              </a:spcAft>
              <a:buSzPts val="3600"/>
              <a:buNone/>
            </a:pPr>
            <a:r>
              <a:t/>
            </a:r>
            <a:endParaRPr b="1">
              <a:solidFill>
                <a:srgbClr val="FFFFFF"/>
              </a:solidFill>
              <a:highlight>
                <a:srgbClr val="4C1130"/>
              </a:highlight>
              <a:latin typeface="Open Sans"/>
              <a:ea typeface="Open Sans"/>
              <a:cs typeface="Open Sans"/>
              <a:sym typeface="Open Sans"/>
            </a:endParaRPr>
          </a:p>
        </p:txBody>
      </p:sp>
      <p:sp>
        <p:nvSpPr>
          <p:cNvPr id="438" name="Google Shape;438;p89"/>
          <p:cNvSpPr txBox="1"/>
          <p:nvPr/>
        </p:nvSpPr>
        <p:spPr>
          <a:xfrm>
            <a:off x="845637" y="2495549"/>
            <a:ext cx="7320013" cy="664276"/>
          </a:xfrm>
          <a:prstGeom prst="rect">
            <a:avLst/>
          </a:prstGeom>
          <a:solidFill>
            <a:srgbClr val="993365"/>
          </a:solidFill>
          <a:ln cap="flat" cmpd="sng" w="9525">
            <a:solidFill>
              <a:srgbClr val="99336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chemeClr val="lt1"/>
                </a:solidFill>
                <a:latin typeface="Helvetica Neue"/>
                <a:ea typeface="Helvetica Neue"/>
                <a:cs typeface="Helvetica Neue"/>
                <a:sym typeface="Helvetica Neue"/>
              </a:rPr>
              <a:t>Accountability - data for whom? </a:t>
            </a:r>
            <a:endParaRPr b="0" i="0" sz="4800" u="none" cap="none" strike="noStrike">
              <a:solidFill>
                <a:schemeClr val="lt1"/>
              </a:solidFill>
              <a:latin typeface="Helvetica Neue"/>
              <a:ea typeface="Helvetica Neue"/>
              <a:cs typeface="Helvetica Neue"/>
              <a:sym typeface="Helvetica Neue"/>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90"/>
          <p:cNvSpPr/>
          <p:nvPr/>
        </p:nvSpPr>
        <p:spPr>
          <a:xfrm>
            <a:off x="0" y="0"/>
            <a:ext cx="3063300" cy="5139000"/>
          </a:xfrm>
          <a:prstGeom prst="rect">
            <a:avLst/>
          </a:prstGeom>
          <a:solidFill>
            <a:srgbClr val="63763E"/>
          </a:solidFill>
          <a:ln cap="flat" cmpd="sng" w="9525">
            <a:solidFill>
              <a:srgbClr val="B5CB8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9E0B0F"/>
              </a:highlight>
              <a:latin typeface="Arial"/>
              <a:ea typeface="Arial"/>
              <a:cs typeface="Arial"/>
              <a:sym typeface="Arial"/>
            </a:endParaRPr>
          </a:p>
        </p:txBody>
      </p:sp>
      <p:pic>
        <p:nvPicPr>
          <p:cNvPr id="444" name="Google Shape;444;p90"/>
          <p:cNvPicPr preferRelativeResize="0"/>
          <p:nvPr/>
        </p:nvPicPr>
        <p:blipFill rotWithShape="1">
          <a:blip r:embed="rId3">
            <a:alphaModFix/>
          </a:blip>
          <a:srcRect b="0" l="0" r="0" t="0"/>
          <a:stretch/>
        </p:blipFill>
        <p:spPr>
          <a:xfrm>
            <a:off x="1877440" y="2493930"/>
            <a:ext cx="994311" cy="994313"/>
          </a:xfrm>
          <a:prstGeom prst="rect">
            <a:avLst/>
          </a:prstGeom>
          <a:noFill/>
          <a:ln>
            <a:noFill/>
          </a:ln>
        </p:spPr>
      </p:pic>
      <p:sp>
        <p:nvSpPr>
          <p:cNvPr id="445" name="Google Shape;445;p90"/>
          <p:cNvSpPr txBox="1"/>
          <p:nvPr>
            <p:ph type="title"/>
          </p:nvPr>
        </p:nvSpPr>
        <p:spPr>
          <a:xfrm>
            <a:off x="389426" y="346015"/>
            <a:ext cx="5691276" cy="994313"/>
          </a:xfrm>
          <a:prstGeom prst="rect">
            <a:avLst/>
          </a:prstGeom>
          <a:noFill/>
          <a:ln cap="flat" cmpd="sng" w="28575">
            <a:solidFill>
              <a:srgbClr val="B5CB82"/>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4000">
                <a:solidFill>
                  <a:schemeClr val="lt1"/>
                </a:solidFill>
                <a:latin typeface="Helvetica Neue"/>
                <a:ea typeface="Helvetica Neue"/>
                <a:cs typeface="Helvetica Neue"/>
                <a:sym typeface="Helvetica Neue"/>
              </a:rPr>
              <a:t>Learning</a:t>
            </a:r>
            <a:r>
              <a:rPr lang="en" sz="4000">
                <a:solidFill>
                  <a:srgbClr val="272324"/>
                </a:solidFill>
                <a:latin typeface="Helvetica Neue"/>
                <a:ea typeface="Helvetica Neue"/>
                <a:cs typeface="Helvetica Neue"/>
                <a:sym typeface="Helvetica Neue"/>
              </a:rPr>
              <a:t> </a:t>
            </a:r>
            <a:r>
              <a:rPr lang="en" sz="4000">
                <a:solidFill>
                  <a:srgbClr val="63763E"/>
                </a:solidFill>
                <a:latin typeface="Helvetica Neue"/>
                <a:ea typeface="Helvetica Neue"/>
                <a:cs typeface="Helvetica Neue"/>
                <a:sym typeface="Helvetica Neue"/>
              </a:rPr>
              <a:t>Objectives</a:t>
            </a:r>
            <a:endParaRPr/>
          </a:p>
        </p:txBody>
      </p:sp>
      <p:sp>
        <p:nvSpPr>
          <p:cNvPr id="446" name="Google Shape;446;p90"/>
          <p:cNvSpPr txBox="1"/>
          <p:nvPr/>
        </p:nvSpPr>
        <p:spPr>
          <a:xfrm>
            <a:off x="3235064" y="2347863"/>
            <a:ext cx="4959693" cy="178360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Tahoma"/>
                <a:ea typeface="Tahoma"/>
                <a:cs typeface="Tahoma"/>
                <a:sym typeface="Tahoma"/>
              </a:rPr>
              <a:t>To introduce and explore different approaches to accountability and how sharing data and learning can be gender transformative and strengthen programming.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91"/>
          <p:cNvSpPr/>
          <p:nvPr/>
        </p:nvSpPr>
        <p:spPr>
          <a:xfrm>
            <a:off x="6947500" y="-515325"/>
            <a:ext cx="2283900" cy="2346600"/>
          </a:xfrm>
          <a:prstGeom prst="ellipse">
            <a:avLst/>
          </a:prstGeom>
          <a:solidFill>
            <a:srgbClr val="3A4888"/>
          </a:solidFill>
          <a:ln cap="flat" cmpd="sng" w="9525">
            <a:solidFill>
              <a:srgbClr val="3A4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91"/>
          <p:cNvSpPr txBox="1"/>
          <p:nvPr>
            <p:ph type="title"/>
          </p:nvPr>
        </p:nvSpPr>
        <p:spPr>
          <a:xfrm>
            <a:off x="6082875" y="445025"/>
            <a:ext cx="2699400" cy="572700"/>
          </a:xfrm>
          <a:prstGeom prst="rect">
            <a:avLst/>
          </a:prstGeom>
          <a:noFill/>
          <a:ln cap="flat" cmpd="sng" w="19050">
            <a:solidFill>
              <a:srgbClr val="99336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800"/>
              <a:buNone/>
            </a:pPr>
            <a:r>
              <a:rPr lang="en" sz="3000">
                <a:solidFill>
                  <a:srgbClr val="3A4888"/>
                </a:solidFill>
                <a:latin typeface="Proxima Nova"/>
                <a:ea typeface="Proxima Nova"/>
                <a:cs typeface="Proxima Nova"/>
                <a:sym typeface="Proxima Nova"/>
              </a:rPr>
              <a:t>Key</a:t>
            </a:r>
            <a:r>
              <a:rPr lang="en" sz="3000">
                <a:latin typeface="Proxima Nova"/>
                <a:ea typeface="Proxima Nova"/>
                <a:cs typeface="Proxima Nova"/>
                <a:sym typeface="Proxima Nova"/>
              </a:rPr>
              <a:t> </a:t>
            </a:r>
            <a:r>
              <a:rPr lang="en" sz="3000">
                <a:solidFill>
                  <a:srgbClr val="FFFFFF"/>
                </a:solidFill>
                <a:latin typeface="Proxima Nova"/>
                <a:ea typeface="Proxima Nova"/>
                <a:cs typeface="Proxima Nova"/>
                <a:sym typeface="Proxima Nova"/>
              </a:rPr>
              <a:t>Messages</a:t>
            </a:r>
            <a:endParaRPr sz="3000">
              <a:solidFill>
                <a:srgbClr val="FFFFFF"/>
              </a:solidFill>
              <a:latin typeface="Proxima Nova"/>
              <a:ea typeface="Proxima Nova"/>
              <a:cs typeface="Proxima Nova"/>
              <a:sym typeface="Proxima Nova"/>
            </a:endParaRPr>
          </a:p>
        </p:txBody>
      </p:sp>
      <p:cxnSp>
        <p:nvCxnSpPr>
          <p:cNvPr id="453" name="Google Shape;453;p91"/>
          <p:cNvCxnSpPr/>
          <p:nvPr/>
        </p:nvCxnSpPr>
        <p:spPr>
          <a:xfrm flipH="1" rot="10800000">
            <a:off x="0" y="772250"/>
            <a:ext cx="6044100" cy="6900"/>
          </a:xfrm>
          <a:prstGeom prst="straightConnector1">
            <a:avLst/>
          </a:prstGeom>
          <a:noFill/>
          <a:ln cap="flat" cmpd="sng" w="38100">
            <a:solidFill>
              <a:srgbClr val="993365"/>
            </a:solidFill>
            <a:prstDash val="solid"/>
            <a:round/>
            <a:headEnd len="sm" w="sm" type="none"/>
            <a:tailEnd len="sm" w="sm" type="none"/>
          </a:ln>
        </p:spPr>
      </p:cxnSp>
      <p:pic>
        <p:nvPicPr>
          <p:cNvPr descr="Badge Tick1" id="454" name="Google Shape;454;p91"/>
          <p:cNvPicPr preferRelativeResize="0"/>
          <p:nvPr/>
        </p:nvPicPr>
        <p:blipFill rotWithShape="1">
          <a:blip r:embed="rId3">
            <a:alphaModFix/>
          </a:blip>
          <a:srcRect b="0" l="0" r="0" t="0"/>
          <a:stretch/>
        </p:blipFill>
        <p:spPr>
          <a:xfrm>
            <a:off x="559269" y="1980928"/>
            <a:ext cx="763679" cy="763679"/>
          </a:xfrm>
          <a:prstGeom prst="rect">
            <a:avLst/>
          </a:prstGeom>
          <a:noFill/>
          <a:ln>
            <a:noFill/>
          </a:ln>
        </p:spPr>
      </p:pic>
      <p:pic>
        <p:nvPicPr>
          <p:cNvPr descr="Badge Tick1" id="455" name="Google Shape;455;p91"/>
          <p:cNvPicPr preferRelativeResize="0"/>
          <p:nvPr/>
        </p:nvPicPr>
        <p:blipFill rotWithShape="1">
          <a:blip r:embed="rId3">
            <a:alphaModFix/>
          </a:blip>
          <a:srcRect b="0" l="0" r="0" t="0"/>
          <a:stretch/>
        </p:blipFill>
        <p:spPr>
          <a:xfrm>
            <a:off x="559269" y="3228386"/>
            <a:ext cx="763679" cy="763679"/>
          </a:xfrm>
          <a:prstGeom prst="rect">
            <a:avLst/>
          </a:prstGeom>
          <a:noFill/>
          <a:ln>
            <a:noFill/>
          </a:ln>
        </p:spPr>
      </p:pic>
      <p:graphicFrame>
        <p:nvGraphicFramePr>
          <p:cNvPr id="456" name="Google Shape;456;p91"/>
          <p:cNvGraphicFramePr/>
          <p:nvPr/>
        </p:nvGraphicFramePr>
        <p:xfrm>
          <a:off x="671479" y="1776207"/>
          <a:ext cx="3000000" cy="3000000"/>
        </p:xfrm>
        <a:graphic>
          <a:graphicData uri="http://schemas.openxmlformats.org/drawingml/2006/table">
            <a:tbl>
              <a:tblPr>
                <a:noFill/>
                <a:tableStyleId>{7DA607E4-C62C-4FCE-975F-71A4F7BDF28B}</a:tableStyleId>
              </a:tblPr>
              <a:tblGrid>
                <a:gridCol w="748000"/>
                <a:gridCol w="6491000"/>
              </a:tblGrid>
              <a:tr h="381000">
                <a:tc>
                  <a:txBody>
                    <a:bodyPr/>
                    <a:lstStyle/>
                    <a:p>
                      <a:pPr indent="0" lvl="0" marL="0" marR="0" rtl="0" algn="l">
                        <a:lnSpc>
                          <a:spcPct val="100000"/>
                        </a:lnSpc>
                        <a:spcBef>
                          <a:spcPts val="0"/>
                        </a:spcBef>
                        <a:spcAft>
                          <a:spcPts val="0"/>
                        </a:spcAft>
                        <a:buClr>
                          <a:schemeClr val="dk1"/>
                        </a:buClr>
                        <a:buSzPts val="1100"/>
                        <a:buFont typeface="Arial"/>
                        <a:buNone/>
                      </a:pPr>
                      <a:r>
                        <a:t/>
                      </a:r>
                      <a:endParaRPr sz="1400" u="none" cap="none" strike="noStrike">
                        <a:latin typeface="Tahoma"/>
                        <a:ea typeface="Tahoma"/>
                        <a:cs typeface="Tahoma"/>
                        <a:sym typeface="Tahom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chemeClr val="dk1"/>
                        </a:buClr>
                        <a:buSzPts val="1100"/>
                        <a:buFont typeface="Arial"/>
                        <a:buNone/>
                      </a:pPr>
                      <a:r>
                        <a:t/>
                      </a:r>
                      <a:endParaRPr sz="800" u="none" cap="none" strike="noStrike">
                        <a:solidFill>
                          <a:schemeClr val="dk1"/>
                        </a:solidFill>
                        <a:latin typeface="Tahoma"/>
                        <a:ea typeface="Tahoma"/>
                        <a:cs typeface="Tahoma"/>
                        <a:sym typeface="Tahoma"/>
                      </a:endParaRPr>
                    </a:p>
                    <a:p>
                      <a:pPr indent="0" lvl="0" marL="0" marR="0" rtl="0" algn="l">
                        <a:lnSpc>
                          <a:spcPct val="115000"/>
                        </a:lnSpc>
                        <a:spcBef>
                          <a:spcPts val="0"/>
                        </a:spcBef>
                        <a:spcAft>
                          <a:spcPts val="0"/>
                        </a:spcAft>
                        <a:buClr>
                          <a:schemeClr val="dk1"/>
                        </a:buClr>
                        <a:buSzPts val="1100"/>
                        <a:buFont typeface="Arial"/>
                        <a:buNone/>
                      </a:pPr>
                      <a:r>
                        <a:rPr lang="en" sz="1400" u="none" cap="none" strike="noStrike">
                          <a:solidFill>
                            <a:schemeClr val="dk1"/>
                          </a:solidFill>
                          <a:latin typeface="Tahoma"/>
                          <a:ea typeface="Tahoma"/>
                          <a:cs typeface="Tahoma"/>
                          <a:sym typeface="Tahoma"/>
                        </a:rPr>
                        <a:t>Good accountability and learning practices should include mechanisms for upward accountability, downward accountability and horizontal accountability that reflect gender equality considerations</a:t>
                      </a:r>
                      <a:endParaRPr sz="1400" u="none" cap="none" strike="noStrike">
                        <a:solidFill>
                          <a:schemeClr val="dk1"/>
                        </a:solidFill>
                        <a:latin typeface="Tahoma"/>
                        <a:ea typeface="Tahoma"/>
                        <a:cs typeface="Tahoma"/>
                        <a:sym typeface="Tahoma"/>
                      </a:endParaRPr>
                    </a:p>
                    <a:p>
                      <a:pPr indent="0" lvl="0" marL="0" marR="0" rtl="0" algn="l">
                        <a:lnSpc>
                          <a:spcPct val="115000"/>
                        </a:lnSpc>
                        <a:spcBef>
                          <a:spcPts val="0"/>
                        </a:spcBef>
                        <a:spcAft>
                          <a:spcPts val="0"/>
                        </a:spcAft>
                        <a:buClr>
                          <a:srgbClr val="000000"/>
                        </a:buClr>
                        <a:buSzPts val="1400"/>
                        <a:buFont typeface="Arial"/>
                        <a:buNone/>
                      </a:pPr>
                      <a:r>
                        <a:t/>
                      </a:r>
                      <a:endParaRPr sz="1400" u="none" cap="none" strike="noStrike">
                        <a:solidFill>
                          <a:schemeClr val="dk1"/>
                        </a:solidFill>
                        <a:latin typeface="Tahoma"/>
                        <a:ea typeface="Tahoma"/>
                        <a:cs typeface="Tahoma"/>
                        <a:sym typeface="Tahom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4C1130"/>
                      </a:solidFill>
                      <a:prstDash val="solid"/>
                      <a:round/>
                      <a:headEnd len="sm" w="sm" type="none"/>
                      <a:tailEnd len="sm" w="sm" type="none"/>
                    </a:lnB>
                  </a:tcPr>
                </a:tc>
              </a:tr>
              <a:tr h="177800">
                <a:tc>
                  <a:txBody>
                    <a:bodyPr/>
                    <a:lstStyle/>
                    <a:p>
                      <a:pPr indent="0" lvl="0" marL="0" marR="0" rtl="0" algn="l">
                        <a:lnSpc>
                          <a:spcPct val="100000"/>
                        </a:lnSpc>
                        <a:spcBef>
                          <a:spcPts val="0"/>
                        </a:spcBef>
                        <a:spcAft>
                          <a:spcPts val="0"/>
                        </a:spcAft>
                        <a:buClr>
                          <a:schemeClr val="dk1"/>
                        </a:buClr>
                        <a:buSzPts val="1100"/>
                        <a:buFont typeface="Arial"/>
                        <a:buNone/>
                      </a:pPr>
                      <a:r>
                        <a:t/>
                      </a:r>
                      <a:endParaRPr sz="1400" u="none" cap="none" strike="noStrike">
                        <a:latin typeface="Tahoma"/>
                        <a:ea typeface="Tahoma"/>
                        <a:cs typeface="Tahoma"/>
                        <a:sym typeface="Tahom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chemeClr val="dk1"/>
                        </a:buClr>
                        <a:buSzPts val="1100"/>
                        <a:buFont typeface="Arial"/>
                        <a:buNone/>
                      </a:pPr>
                      <a:r>
                        <a:t/>
                      </a:r>
                      <a:endParaRPr sz="800" u="none" cap="none" strike="noStrike">
                        <a:solidFill>
                          <a:schemeClr val="dk1"/>
                        </a:solidFill>
                        <a:latin typeface="Tahoma"/>
                        <a:ea typeface="Tahoma"/>
                        <a:cs typeface="Tahoma"/>
                        <a:sym typeface="Tahoma"/>
                      </a:endParaRPr>
                    </a:p>
                    <a:p>
                      <a:pPr indent="0" lvl="0" marL="0" marR="0" rtl="0" algn="l">
                        <a:lnSpc>
                          <a:spcPct val="115000"/>
                        </a:lnSpc>
                        <a:spcBef>
                          <a:spcPts val="0"/>
                        </a:spcBef>
                        <a:spcAft>
                          <a:spcPts val="0"/>
                        </a:spcAft>
                        <a:buClr>
                          <a:schemeClr val="dk1"/>
                        </a:buClr>
                        <a:buSzPts val="1100"/>
                        <a:buFont typeface="Arial"/>
                        <a:buNone/>
                      </a:pPr>
                      <a:r>
                        <a:rPr lang="en" sz="1400" u="none" cap="none" strike="noStrike">
                          <a:solidFill>
                            <a:schemeClr val="dk1"/>
                          </a:solidFill>
                          <a:latin typeface="Tahoma"/>
                          <a:ea typeface="Tahoma"/>
                          <a:cs typeface="Tahoma"/>
                          <a:sym typeface="Tahoma"/>
                        </a:rPr>
                        <a:t>From a rights-based and feminist perspective, beneficiaries (or participants) themselves must be equal owners of the data (by having access to it, understanding it, contributing to its analysis and use).</a:t>
                      </a:r>
                      <a:endParaRPr sz="1400" u="none" cap="none" strike="noStrike">
                        <a:solidFill>
                          <a:schemeClr val="dk1"/>
                        </a:solidFill>
                        <a:latin typeface="Tahoma"/>
                        <a:ea typeface="Tahoma"/>
                        <a:cs typeface="Tahoma"/>
                        <a:sym typeface="Tahoma"/>
                      </a:endParaRPr>
                    </a:p>
                    <a:p>
                      <a:pPr indent="0" lvl="0" marL="0" marR="0" rtl="0" algn="l">
                        <a:lnSpc>
                          <a:spcPct val="115000"/>
                        </a:lnSpc>
                        <a:spcBef>
                          <a:spcPts val="0"/>
                        </a:spcBef>
                        <a:spcAft>
                          <a:spcPts val="0"/>
                        </a:spcAft>
                        <a:buClr>
                          <a:srgbClr val="000000"/>
                        </a:buClr>
                        <a:buSzPts val="1400"/>
                        <a:buFont typeface="Arial"/>
                        <a:buNone/>
                      </a:pPr>
                      <a:r>
                        <a:t/>
                      </a:r>
                      <a:endParaRPr sz="1400" u="none" cap="none" strike="noStrike">
                        <a:solidFill>
                          <a:schemeClr val="dk1"/>
                        </a:solidFill>
                        <a:latin typeface="Tahoma"/>
                        <a:ea typeface="Tahoma"/>
                        <a:cs typeface="Tahoma"/>
                        <a:sym typeface="Tahom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descr="Senior woman with her family" id="461" name="Google Shape;461;p92"/>
          <p:cNvPicPr preferRelativeResize="0"/>
          <p:nvPr/>
        </p:nvPicPr>
        <p:blipFill rotWithShape="1">
          <a:blip r:embed="rId3">
            <a:alphaModFix amt="35000"/>
          </a:blip>
          <a:srcRect b="0" l="0" r="0" t="0"/>
          <a:stretch/>
        </p:blipFill>
        <p:spPr>
          <a:xfrm>
            <a:off x="-4466" y="-170841"/>
            <a:ext cx="4109421" cy="2742591"/>
          </a:xfrm>
          <a:prstGeom prst="rect">
            <a:avLst/>
          </a:prstGeom>
          <a:noFill/>
          <a:ln>
            <a:noFill/>
          </a:ln>
        </p:spPr>
      </p:pic>
      <p:sp>
        <p:nvSpPr>
          <p:cNvPr id="462" name="Google Shape;462;p92"/>
          <p:cNvSpPr txBox="1"/>
          <p:nvPr>
            <p:ph type="title"/>
          </p:nvPr>
        </p:nvSpPr>
        <p:spPr>
          <a:xfrm>
            <a:off x="-71650" y="294975"/>
            <a:ext cx="5446200" cy="572700"/>
          </a:xfrm>
          <a:prstGeom prst="rect">
            <a:avLst/>
          </a:prstGeom>
          <a:solidFill>
            <a:srgbClr val="344888"/>
          </a:solidFill>
          <a:ln cap="flat" cmpd="sng" w="9525">
            <a:solidFill>
              <a:srgbClr val="FFFFFF"/>
            </a:solidFill>
            <a:prstDash val="solid"/>
            <a:round/>
            <a:headEnd len="sm" w="sm" type="none"/>
            <a:tailEnd len="sm" w="sm" type="none"/>
          </a:ln>
          <a:effectLst>
            <a:outerShdw blurRad="57150" rotWithShape="0" algn="bl" dir="5400000" dist="19050">
              <a:srgbClr val="000000">
                <a:alpha val="48235"/>
              </a:srgbClr>
            </a:outerShdw>
          </a:effectLst>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800"/>
              <a:buNone/>
            </a:pPr>
            <a:r>
              <a:rPr lang="en" sz="3900">
                <a:solidFill>
                  <a:schemeClr val="lt1"/>
                </a:solidFill>
                <a:latin typeface="Roboto"/>
                <a:ea typeface="Roboto"/>
                <a:cs typeface="Roboto"/>
                <a:sym typeface="Roboto"/>
              </a:rPr>
              <a:t>GROUP DISCUSSION</a:t>
            </a:r>
            <a:endParaRPr>
              <a:solidFill>
                <a:schemeClr val="lt1"/>
              </a:solidFill>
              <a:latin typeface="Roboto"/>
              <a:ea typeface="Roboto"/>
              <a:cs typeface="Roboto"/>
              <a:sym typeface="Roboto"/>
            </a:endParaRPr>
          </a:p>
        </p:txBody>
      </p:sp>
      <p:sp>
        <p:nvSpPr>
          <p:cNvPr id="463" name="Google Shape;463;p92"/>
          <p:cNvSpPr txBox="1"/>
          <p:nvPr>
            <p:ph idx="1" type="body"/>
          </p:nvPr>
        </p:nvSpPr>
        <p:spPr>
          <a:xfrm>
            <a:off x="4572000" y="1334647"/>
            <a:ext cx="4441371" cy="3341879"/>
          </a:xfrm>
          <a:prstGeom prst="rect">
            <a:avLst/>
          </a:prstGeom>
          <a:noFill/>
          <a:ln>
            <a:noFill/>
          </a:ln>
        </p:spPr>
        <p:txBody>
          <a:bodyPr anchorCtr="0" anchor="t" bIns="91425" lIns="91425" spcFirstLastPara="1" rIns="91425" wrap="square" tIns="91425">
            <a:noAutofit/>
          </a:bodyPr>
          <a:lstStyle/>
          <a:p>
            <a:pPr indent="0" lvl="0" marL="114300" rtl="0" algn="l">
              <a:lnSpc>
                <a:spcPct val="115000"/>
              </a:lnSpc>
              <a:spcBef>
                <a:spcPts val="0"/>
              </a:spcBef>
              <a:spcAft>
                <a:spcPts val="0"/>
              </a:spcAft>
              <a:buSzPts val="1800"/>
              <a:buNone/>
            </a:pPr>
            <a:r>
              <a:rPr lang="en" sz="1600">
                <a:solidFill>
                  <a:schemeClr val="dk1"/>
                </a:solidFill>
                <a:latin typeface="Tahoma"/>
                <a:ea typeface="Tahoma"/>
                <a:cs typeface="Tahoma"/>
                <a:sym typeface="Tahoma"/>
              </a:rPr>
              <a:t>Data for </a:t>
            </a:r>
            <a:r>
              <a:rPr b="1" lang="en" sz="1600">
                <a:solidFill>
                  <a:srgbClr val="993365"/>
                </a:solidFill>
                <a:latin typeface="Tahoma"/>
                <a:ea typeface="Tahoma"/>
                <a:cs typeface="Tahoma"/>
                <a:sym typeface="Tahoma"/>
              </a:rPr>
              <a:t>what purpose</a:t>
            </a:r>
            <a:r>
              <a:rPr lang="en" sz="1600">
                <a:solidFill>
                  <a:schemeClr val="dk1"/>
                </a:solidFill>
                <a:latin typeface="Tahoma"/>
                <a:ea typeface="Tahoma"/>
                <a:cs typeface="Tahoma"/>
                <a:sym typeface="Tahoma"/>
              </a:rPr>
              <a:t>?</a:t>
            </a:r>
            <a:endParaRPr/>
          </a:p>
          <a:p>
            <a:pPr indent="0" lvl="0" marL="114300" rtl="0" algn="l">
              <a:lnSpc>
                <a:spcPct val="115000"/>
              </a:lnSpc>
              <a:spcBef>
                <a:spcPts val="0"/>
              </a:spcBef>
              <a:spcAft>
                <a:spcPts val="0"/>
              </a:spcAft>
              <a:buSzPts val="1800"/>
              <a:buNone/>
            </a:pPr>
            <a:r>
              <a:t/>
            </a:r>
            <a:endParaRPr sz="1600">
              <a:solidFill>
                <a:schemeClr val="dk1"/>
              </a:solidFill>
              <a:latin typeface="Tahoma"/>
              <a:ea typeface="Tahoma"/>
              <a:cs typeface="Tahoma"/>
              <a:sym typeface="Tahoma"/>
            </a:endParaRPr>
          </a:p>
          <a:p>
            <a:pPr indent="0" lvl="0" marL="114300" rtl="0" algn="l">
              <a:lnSpc>
                <a:spcPct val="115000"/>
              </a:lnSpc>
              <a:spcBef>
                <a:spcPts val="0"/>
              </a:spcBef>
              <a:spcAft>
                <a:spcPts val="0"/>
              </a:spcAft>
              <a:buSzPts val="1800"/>
              <a:buNone/>
            </a:pPr>
            <a:r>
              <a:rPr lang="en" sz="1600">
                <a:solidFill>
                  <a:schemeClr val="dk1"/>
                </a:solidFill>
                <a:latin typeface="Tahoma"/>
                <a:ea typeface="Tahoma"/>
                <a:cs typeface="Tahoma"/>
                <a:sym typeface="Tahoma"/>
              </a:rPr>
              <a:t>Data for </a:t>
            </a:r>
            <a:r>
              <a:rPr b="1" lang="en" sz="1600">
                <a:solidFill>
                  <a:srgbClr val="993365"/>
                </a:solidFill>
                <a:latin typeface="Tahoma"/>
                <a:ea typeface="Tahoma"/>
                <a:cs typeface="Tahoma"/>
                <a:sym typeface="Tahoma"/>
              </a:rPr>
              <a:t>whom</a:t>
            </a:r>
            <a:r>
              <a:rPr lang="en" sz="1600">
                <a:solidFill>
                  <a:schemeClr val="dk1"/>
                </a:solidFill>
                <a:latin typeface="Tahoma"/>
                <a:ea typeface="Tahoma"/>
                <a:cs typeface="Tahoma"/>
                <a:sym typeface="Tahoma"/>
              </a:rPr>
              <a:t>? </a:t>
            </a:r>
            <a:endParaRPr/>
          </a:p>
          <a:p>
            <a:pPr indent="0" lvl="0" marL="114300" rtl="0" algn="l">
              <a:lnSpc>
                <a:spcPct val="115000"/>
              </a:lnSpc>
              <a:spcBef>
                <a:spcPts val="0"/>
              </a:spcBef>
              <a:spcAft>
                <a:spcPts val="0"/>
              </a:spcAft>
              <a:buSzPts val="1800"/>
              <a:buNone/>
            </a:pPr>
            <a:r>
              <a:t/>
            </a:r>
            <a:endParaRPr sz="1600">
              <a:solidFill>
                <a:schemeClr val="dk1"/>
              </a:solidFill>
              <a:latin typeface="Tahoma"/>
              <a:ea typeface="Tahoma"/>
              <a:cs typeface="Tahoma"/>
              <a:sym typeface="Tahoma"/>
            </a:endParaRPr>
          </a:p>
          <a:p>
            <a:pPr indent="0" lvl="0" marL="114300" rtl="0" algn="l">
              <a:lnSpc>
                <a:spcPct val="115000"/>
              </a:lnSpc>
              <a:spcBef>
                <a:spcPts val="0"/>
              </a:spcBef>
              <a:spcAft>
                <a:spcPts val="0"/>
              </a:spcAft>
              <a:buSzPts val="1800"/>
              <a:buNone/>
            </a:pPr>
            <a:r>
              <a:rPr lang="en" sz="1600">
                <a:solidFill>
                  <a:schemeClr val="dk1"/>
                </a:solidFill>
                <a:latin typeface="Tahoma"/>
                <a:ea typeface="Tahoma"/>
                <a:cs typeface="Tahoma"/>
                <a:sym typeface="Tahoma"/>
              </a:rPr>
              <a:t>What do we use data for?</a:t>
            </a:r>
            <a:endParaRPr/>
          </a:p>
          <a:p>
            <a:pPr indent="-342900" lvl="0" marL="457200" rtl="0" algn="l">
              <a:lnSpc>
                <a:spcPct val="115000"/>
              </a:lnSpc>
              <a:spcBef>
                <a:spcPts val="0"/>
              </a:spcBef>
              <a:spcAft>
                <a:spcPts val="0"/>
              </a:spcAft>
              <a:buSzPts val="1800"/>
              <a:buChar char="●"/>
            </a:pPr>
            <a:r>
              <a:rPr lang="en" sz="1600">
                <a:solidFill>
                  <a:schemeClr val="dk1"/>
                </a:solidFill>
                <a:latin typeface="Tahoma"/>
                <a:ea typeface="Tahoma"/>
                <a:cs typeface="Tahoma"/>
                <a:sym typeface="Tahoma"/>
              </a:rPr>
              <a:t>To understand progress</a:t>
            </a:r>
            <a:endParaRPr/>
          </a:p>
          <a:p>
            <a:pPr indent="-342900" lvl="0" marL="457200" rtl="0" algn="l">
              <a:lnSpc>
                <a:spcPct val="115000"/>
              </a:lnSpc>
              <a:spcBef>
                <a:spcPts val="0"/>
              </a:spcBef>
              <a:spcAft>
                <a:spcPts val="0"/>
              </a:spcAft>
              <a:buSzPts val="1800"/>
              <a:buChar char="●"/>
            </a:pPr>
            <a:r>
              <a:rPr lang="en" sz="1600">
                <a:solidFill>
                  <a:schemeClr val="dk1"/>
                </a:solidFill>
                <a:latin typeface="Tahoma"/>
                <a:ea typeface="Tahoma"/>
                <a:cs typeface="Tahoma"/>
                <a:sym typeface="Tahoma"/>
              </a:rPr>
              <a:t>To improve programming</a:t>
            </a:r>
            <a:endParaRPr/>
          </a:p>
          <a:p>
            <a:pPr indent="-342900" lvl="0" marL="457200" rtl="0" algn="l">
              <a:lnSpc>
                <a:spcPct val="115000"/>
              </a:lnSpc>
              <a:spcBef>
                <a:spcPts val="0"/>
              </a:spcBef>
              <a:spcAft>
                <a:spcPts val="0"/>
              </a:spcAft>
              <a:buSzPts val="1800"/>
              <a:buChar char="●"/>
            </a:pPr>
            <a:r>
              <a:rPr lang="en" sz="1600">
                <a:solidFill>
                  <a:schemeClr val="dk1"/>
                </a:solidFill>
                <a:latin typeface="Tahoma"/>
                <a:ea typeface="Tahoma"/>
                <a:cs typeface="Tahoma"/>
                <a:sym typeface="Tahoma"/>
              </a:rPr>
              <a:t>To communicate progress</a:t>
            </a:r>
            <a:endParaRPr/>
          </a:p>
          <a:p>
            <a:pPr indent="-342900" lvl="0" marL="457200" rtl="0" algn="l">
              <a:lnSpc>
                <a:spcPct val="115000"/>
              </a:lnSpc>
              <a:spcBef>
                <a:spcPts val="0"/>
              </a:spcBef>
              <a:spcAft>
                <a:spcPts val="0"/>
              </a:spcAft>
              <a:buSzPts val="1800"/>
              <a:buChar char="●"/>
            </a:pPr>
            <a:r>
              <a:rPr lang="en" sz="1600">
                <a:solidFill>
                  <a:schemeClr val="dk1"/>
                </a:solidFill>
                <a:latin typeface="Tahoma"/>
                <a:ea typeface="Tahoma"/>
                <a:cs typeface="Tahoma"/>
                <a:sym typeface="Tahoma"/>
              </a:rPr>
              <a:t>To be accountable for achievement of outcomes </a:t>
            </a:r>
            <a:endParaRPr/>
          </a:p>
        </p:txBody>
      </p:sp>
      <p:pic>
        <p:nvPicPr>
          <p:cNvPr descr="Students playing at a schoolyard during the break time" id="464" name="Google Shape;464;p92"/>
          <p:cNvPicPr preferRelativeResize="0"/>
          <p:nvPr/>
        </p:nvPicPr>
        <p:blipFill rotWithShape="1">
          <a:blip r:embed="rId4">
            <a:alphaModFix amt="35000"/>
          </a:blip>
          <a:srcRect b="0" l="0" r="0" t="0"/>
          <a:stretch/>
        </p:blipFill>
        <p:spPr>
          <a:xfrm>
            <a:off x="0" y="2571750"/>
            <a:ext cx="4113887" cy="274259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36"/>
          <p:cNvSpPr/>
          <p:nvPr/>
        </p:nvSpPr>
        <p:spPr>
          <a:xfrm>
            <a:off x="0" y="0"/>
            <a:ext cx="4203900" cy="5143500"/>
          </a:xfrm>
          <a:prstGeom prst="rect">
            <a:avLst/>
          </a:prstGeom>
          <a:solidFill>
            <a:srgbClr val="993365"/>
          </a:solidFill>
          <a:ln cap="flat" cmpd="sng" w="9525">
            <a:solidFill>
              <a:srgbClr val="99336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9E0B0F"/>
              </a:highlight>
              <a:latin typeface="Arial"/>
              <a:ea typeface="Arial"/>
              <a:cs typeface="Arial"/>
              <a:sym typeface="Arial"/>
            </a:endParaRPr>
          </a:p>
        </p:txBody>
      </p:sp>
      <p:sp>
        <p:nvSpPr>
          <p:cNvPr id="470" name="Google Shape;470;p36"/>
          <p:cNvSpPr txBox="1"/>
          <p:nvPr>
            <p:ph type="title"/>
          </p:nvPr>
        </p:nvSpPr>
        <p:spPr>
          <a:xfrm>
            <a:off x="135300" y="1228082"/>
            <a:ext cx="3933300" cy="1324233"/>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700">
                <a:solidFill>
                  <a:srgbClr val="FFFFFF"/>
                </a:solidFill>
                <a:latin typeface="Helvetica Neue"/>
                <a:ea typeface="Helvetica Neue"/>
                <a:cs typeface="Helvetica Neue"/>
                <a:sym typeface="Helvetica Neue"/>
              </a:rPr>
              <a:t>Accountable</a:t>
            </a:r>
            <a:endParaRPr sz="3700">
              <a:solidFill>
                <a:srgbClr val="FFFFFF"/>
              </a:solidFill>
              <a:latin typeface="Helvetica Neue"/>
              <a:ea typeface="Helvetica Neue"/>
              <a:cs typeface="Helvetica Neue"/>
              <a:sym typeface="Helvetica Neue"/>
            </a:endParaRPr>
          </a:p>
        </p:txBody>
      </p:sp>
      <p:sp>
        <p:nvSpPr>
          <p:cNvPr id="471" name="Google Shape;471;p36"/>
          <p:cNvSpPr/>
          <p:nvPr/>
        </p:nvSpPr>
        <p:spPr>
          <a:xfrm>
            <a:off x="4633925" y="509575"/>
            <a:ext cx="3933300" cy="3821700"/>
          </a:xfrm>
          <a:prstGeom prst="ellipse">
            <a:avLst/>
          </a:prstGeom>
          <a:noFill/>
          <a:ln cap="flat" cmpd="sng" w="28575">
            <a:solidFill>
              <a:srgbClr val="344888"/>
            </a:solidFill>
            <a:prstDash val="solid"/>
            <a:round/>
            <a:headEnd len="sm" w="sm" type="none"/>
            <a:tailEnd len="sm" w="sm" type="none"/>
          </a:ln>
          <a:effectLst>
            <a:outerShdw blurRad="57150" rotWithShape="0" algn="bl" dir="5400000" dist="19050">
              <a:srgbClr val="000000">
                <a:alpha val="48235"/>
              </a:srgbClr>
            </a:outerShdw>
          </a:effectLst>
        </p:spPr>
        <p:txBody>
          <a:bodyPr anchorCtr="0" anchor="ctr" bIns="91425" lIns="91425" spcFirstLastPara="1" rIns="91425" wrap="square" tIns="91425">
            <a:noAutofit/>
          </a:bodyPr>
          <a:lstStyle/>
          <a:p>
            <a:pPr indent="0" lvl="0" marL="0" marR="0" rtl="0" algn="l">
              <a:lnSpc>
                <a:spcPct val="114000"/>
              </a:lnSpc>
              <a:spcBef>
                <a:spcPts val="1200"/>
              </a:spcBef>
              <a:spcAft>
                <a:spcPts val="1200"/>
              </a:spcAft>
              <a:buClr>
                <a:schemeClr val="dk1"/>
              </a:buClr>
              <a:buSzPts val="1100"/>
              <a:buFont typeface="Arial"/>
              <a:buNone/>
            </a:pPr>
            <a:r>
              <a:t/>
            </a:r>
            <a:endParaRPr b="0" i="0" sz="1900" u="none" cap="none" strike="noStrike">
              <a:solidFill>
                <a:schemeClr val="dk1"/>
              </a:solidFill>
              <a:latin typeface="Open Sans"/>
              <a:ea typeface="Open Sans"/>
              <a:cs typeface="Open Sans"/>
              <a:sym typeface="Open Sans"/>
            </a:endParaRPr>
          </a:p>
        </p:txBody>
      </p:sp>
      <p:sp>
        <p:nvSpPr>
          <p:cNvPr id="472" name="Google Shape;472;p36"/>
          <p:cNvSpPr/>
          <p:nvPr/>
        </p:nvSpPr>
        <p:spPr>
          <a:xfrm>
            <a:off x="6028975" y="3758075"/>
            <a:ext cx="1206900" cy="12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36"/>
          <p:cNvSpPr txBox="1"/>
          <p:nvPr/>
        </p:nvSpPr>
        <p:spPr>
          <a:xfrm>
            <a:off x="4861475" y="1169425"/>
            <a:ext cx="3478200" cy="2658300"/>
          </a:xfrm>
          <a:prstGeom prst="rect">
            <a:avLst/>
          </a:prstGeom>
          <a:noFill/>
          <a:ln>
            <a:noFill/>
          </a:ln>
        </p:spPr>
        <p:txBody>
          <a:bodyPr anchorCtr="0" anchor="ctr" bIns="91425" lIns="91425" spcFirstLastPara="1" rIns="91425" wrap="square" tIns="91425">
            <a:noAutofit/>
          </a:bodyPr>
          <a:lstStyle/>
          <a:p>
            <a:pPr indent="0" lvl="0" marL="0" marR="0" rtl="0" algn="ctr">
              <a:lnSpc>
                <a:spcPct val="114000"/>
              </a:lnSpc>
              <a:spcBef>
                <a:spcPts val="1200"/>
              </a:spcBef>
              <a:spcAft>
                <a:spcPts val="0"/>
              </a:spcAft>
              <a:buClr>
                <a:schemeClr val="dk1"/>
              </a:buClr>
              <a:buSzPts val="1100"/>
              <a:buFont typeface="Arial"/>
              <a:buNone/>
            </a:pPr>
            <a:r>
              <a:rPr b="0" i="0" lang="en" sz="1600" u="none" cap="none" strike="noStrike">
                <a:solidFill>
                  <a:schemeClr val="dk1"/>
                </a:solidFill>
                <a:latin typeface="Tahoma"/>
                <a:ea typeface="Tahoma"/>
                <a:cs typeface="Tahoma"/>
                <a:sym typeface="Tahoma"/>
              </a:rPr>
              <a:t>Obligated to explain, justify, and take responsibility for one’s actions, and to answer to someone.</a:t>
            </a:r>
            <a:endParaRPr b="0" i="0" sz="1600" u="none" cap="none" strike="noStrike">
              <a:solidFill>
                <a:schemeClr val="dk1"/>
              </a:solidFill>
              <a:latin typeface="Tahoma"/>
              <a:ea typeface="Tahoma"/>
              <a:cs typeface="Tahoma"/>
              <a:sym typeface="Tahoma"/>
            </a:endParaRPr>
          </a:p>
          <a:p>
            <a:pPr indent="0" lvl="0" marL="0" marR="0" rtl="0" algn="ctr">
              <a:lnSpc>
                <a:spcPct val="114000"/>
              </a:lnSpc>
              <a:spcBef>
                <a:spcPts val="1200"/>
              </a:spcBef>
              <a:spcAft>
                <a:spcPts val="1200"/>
              </a:spcAft>
              <a:buClr>
                <a:schemeClr val="dk1"/>
              </a:buClr>
              <a:buSzPts val="1100"/>
              <a:buFont typeface="Arial"/>
              <a:buNone/>
            </a:pPr>
            <a:r>
              <a:rPr b="0" i="0" lang="en" sz="900" u="none" cap="none" strike="noStrike">
                <a:solidFill>
                  <a:schemeClr val="dk1"/>
                </a:solidFill>
                <a:latin typeface="Tahoma"/>
                <a:ea typeface="Tahoma"/>
                <a:cs typeface="Tahoma"/>
                <a:sym typeface="Tahoma"/>
              </a:rPr>
              <a:t>- Dictionary.com </a:t>
            </a:r>
            <a:endParaRPr b="0" i="0" sz="1600" u="none" cap="none" strike="noStrike">
              <a:solidFill>
                <a:schemeClr val="dk1"/>
              </a:solidFill>
              <a:latin typeface="Tahoma"/>
              <a:ea typeface="Tahoma"/>
              <a:cs typeface="Tahoma"/>
              <a:sym typeface="Tahoma"/>
            </a:endParaRPr>
          </a:p>
        </p:txBody>
      </p:sp>
      <p:pic>
        <p:nvPicPr>
          <p:cNvPr descr="Head with gears" id="474" name="Google Shape;474;p36"/>
          <p:cNvPicPr preferRelativeResize="0"/>
          <p:nvPr/>
        </p:nvPicPr>
        <p:blipFill rotWithShape="1">
          <a:blip r:embed="rId3">
            <a:alphaModFix/>
          </a:blip>
          <a:srcRect b="0" l="0" r="0" t="0"/>
          <a:stretch/>
        </p:blipFill>
        <p:spPr>
          <a:xfrm>
            <a:off x="1375119" y="2040355"/>
            <a:ext cx="1453662" cy="1453662"/>
          </a:xfrm>
          <a:prstGeom prst="rect">
            <a:avLst/>
          </a:prstGeom>
          <a:noFill/>
          <a:ln>
            <a:noFill/>
          </a:ln>
        </p:spPr>
      </p:pic>
      <p:pic>
        <p:nvPicPr>
          <p:cNvPr descr="Open quotation mark" id="475" name="Google Shape;475;p36"/>
          <p:cNvPicPr preferRelativeResize="0"/>
          <p:nvPr/>
        </p:nvPicPr>
        <p:blipFill rotWithShape="1">
          <a:blip r:embed="rId4">
            <a:alphaModFix/>
          </a:blip>
          <a:srcRect b="0" l="0" r="0" t="0"/>
          <a:stretch/>
        </p:blipFill>
        <p:spPr>
          <a:xfrm rot="10800000">
            <a:off x="5742987" y="3364624"/>
            <a:ext cx="1778876" cy="17788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grpSp>
        <p:nvGrpSpPr>
          <p:cNvPr id="480" name="Google Shape;480;p38"/>
          <p:cNvGrpSpPr/>
          <p:nvPr/>
        </p:nvGrpSpPr>
        <p:grpSpPr>
          <a:xfrm>
            <a:off x="829825" y="589250"/>
            <a:ext cx="7698437" cy="3996950"/>
            <a:chOff x="829825" y="589250"/>
            <a:chExt cx="7698437" cy="3996950"/>
          </a:xfrm>
        </p:grpSpPr>
        <p:sp>
          <p:nvSpPr>
            <p:cNvPr id="481" name="Google Shape;481;p38"/>
            <p:cNvSpPr txBox="1"/>
            <p:nvPr/>
          </p:nvSpPr>
          <p:spPr>
            <a:xfrm>
              <a:off x="2809475" y="589250"/>
              <a:ext cx="4532400" cy="979500"/>
            </a:xfrm>
            <a:prstGeom prst="rect">
              <a:avLst/>
            </a:prstGeom>
            <a:solidFill>
              <a:srgbClr val="344888"/>
            </a:solidFill>
            <a:ln cap="flat" cmpd="sng" w="9525">
              <a:solidFill>
                <a:srgbClr val="34488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1200"/>
                </a:spcBef>
                <a:spcAft>
                  <a:spcPts val="1200"/>
                </a:spcAft>
                <a:buClr>
                  <a:srgbClr val="000000"/>
                </a:buClr>
                <a:buSzPts val="1400"/>
                <a:buFont typeface="Arial"/>
                <a:buNone/>
              </a:pPr>
              <a:r>
                <a:rPr b="1" i="0" lang="en" sz="1400" u="none" cap="none" strike="noStrike">
                  <a:solidFill>
                    <a:schemeClr val="lt1"/>
                  </a:solidFill>
                  <a:latin typeface="Tahoma"/>
                  <a:ea typeface="Tahoma"/>
                  <a:cs typeface="Tahoma"/>
                  <a:sym typeface="Tahoma"/>
                </a:rPr>
                <a:t>Upward Accountability</a:t>
              </a:r>
              <a:r>
                <a:rPr b="0" i="0" lang="en" sz="1400" u="none" cap="none" strike="noStrike">
                  <a:solidFill>
                    <a:schemeClr val="lt1"/>
                  </a:solidFill>
                  <a:latin typeface="Tahoma"/>
                  <a:ea typeface="Tahoma"/>
                  <a:cs typeface="Tahoma"/>
                  <a:sym typeface="Tahoma"/>
                </a:rPr>
                <a:t>: donors, sponsors, clients, government, taxpayers</a:t>
              </a:r>
              <a:endParaRPr b="0" i="0" sz="1400" u="none" cap="none" strike="noStrike">
                <a:solidFill>
                  <a:schemeClr val="lt1"/>
                </a:solidFill>
                <a:latin typeface="Tahoma"/>
                <a:ea typeface="Tahoma"/>
                <a:cs typeface="Tahoma"/>
                <a:sym typeface="Tahoma"/>
              </a:endParaRPr>
            </a:p>
          </p:txBody>
        </p:sp>
        <p:sp>
          <p:nvSpPr>
            <p:cNvPr id="482" name="Google Shape;482;p38"/>
            <p:cNvSpPr txBox="1"/>
            <p:nvPr/>
          </p:nvSpPr>
          <p:spPr>
            <a:xfrm>
              <a:off x="4471362" y="1821250"/>
              <a:ext cx="4056900" cy="1419650"/>
            </a:xfrm>
            <a:prstGeom prst="rect">
              <a:avLst/>
            </a:prstGeom>
            <a:solidFill>
              <a:srgbClr val="F9D380"/>
            </a:solidFill>
            <a:ln cap="flat" cmpd="sng" w="9525">
              <a:solidFill>
                <a:srgbClr val="F9D38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1200"/>
                </a:spcBef>
                <a:spcAft>
                  <a:spcPts val="1200"/>
                </a:spcAft>
                <a:buClr>
                  <a:srgbClr val="000000"/>
                </a:buClr>
                <a:buSzPts val="1400"/>
                <a:buFont typeface="Arial"/>
                <a:buNone/>
              </a:pPr>
              <a:r>
                <a:rPr b="1" i="0" lang="en" sz="1400" u="none" cap="none" strike="noStrike">
                  <a:solidFill>
                    <a:schemeClr val="dk1"/>
                  </a:solidFill>
                  <a:latin typeface="Tahoma"/>
                  <a:ea typeface="Tahoma"/>
                  <a:cs typeface="Tahoma"/>
                  <a:sym typeface="Tahoma"/>
                </a:rPr>
                <a:t>Horizontal Accountability</a:t>
              </a:r>
              <a:r>
                <a:rPr b="0" i="0" lang="en" sz="1400" u="none" cap="none" strike="noStrike">
                  <a:solidFill>
                    <a:schemeClr val="dk1"/>
                  </a:solidFill>
                  <a:latin typeface="Tahoma"/>
                  <a:ea typeface="Tahoma"/>
                  <a:cs typeface="Tahoma"/>
                  <a:sym typeface="Tahoma"/>
                </a:rPr>
                <a:t>: community of practice, peer organizations/institutions, stakeholders, members of gender equality and feminist movements, cluster members</a:t>
              </a:r>
              <a:endParaRPr b="0" i="0" sz="1400" u="none" cap="none" strike="noStrike">
                <a:solidFill>
                  <a:srgbClr val="000000"/>
                </a:solidFill>
                <a:latin typeface="Arial"/>
                <a:ea typeface="Arial"/>
                <a:cs typeface="Arial"/>
                <a:sym typeface="Arial"/>
              </a:endParaRPr>
            </a:p>
          </p:txBody>
        </p:sp>
        <p:sp>
          <p:nvSpPr>
            <p:cNvPr id="483" name="Google Shape;483;p38"/>
            <p:cNvSpPr txBox="1"/>
            <p:nvPr/>
          </p:nvSpPr>
          <p:spPr>
            <a:xfrm>
              <a:off x="2809475" y="3652423"/>
              <a:ext cx="4980600" cy="900600"/>
            </a:xfrm>
            <a:prstGeom prst="rect">
              <a:avLst/>
            </a:prstGeom>
            <a:solidFill>
              <a:srgbClr val="993365"/>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1200"/>
                </a:spcAft>
                <a:buClr>
                  <a:srgbClr val="000000"/>
                </a:buClr>
                <a:buSzPts val="1400"/>
                <a:buFont typeface="Arial"/>
                <a:buNone/>
              </a:pPr>
              <a:r>
                <a:rPr b="1" i="0" lang="en" sz="1400" u="none" cap="none" strike="noStrike">
                  <a:solidFill>
                    <a:schemeClr val="lt1"/>
                  </a:solidFill>
                  <a:latin typeface="Tahoma"/>
                  <a:ea typeface="Tahoma"/>
                  <a:cs typeface="Tahoma"/>
                  <a:sym typeface="Tahoma"/>
                </a:rPr>
                <a:t>Downward Accountability</a:t>
              </a:r>
              <a:r>
                <a:rPr b="0" i="0" lang="en" sz="1400" u="none" cap="none" strike="noStrike">
                  <a:solidFill>
                    <a:schemeClr val="lt1"/>
                  </a:solidFill>
                  <a:latin typeface="Tahoma"/>
                  <a:ea typeface="Tahoma"/>
                  <a:cs typeface="Tahoma"/>
                  <a:sym typeface="Tahoma"/>
                </a:rPr>
                <a:t>: beneficiaries/participants; community members</a:t>
              </a:r>
              <a:endParaRPr b="0" i="0" sz="1400" u="none" cap="none" strike="noStrike">
                <a:solidFill>
                  <a:schemeClr val="lt1"/>
                </a:solidFill>
                <a:latin typeface="Tahoma"/>
                <a:ea typeface="Tahoma"/>
                <a:cs typeface="Tahoma"/>
                <a:sym typeface="Tahoma"/>
              </a:endParaRPr>
            </a:p>
          </p:txBody>
        </p:sp>
        <p:sp>
          <p:nvSpPr>
            <p:cNvPr id="484" name="Google Shape;484;p38"/>
            <p:cNvSpPr/>
            <p:nvPr/>
          </p:nvSpPr>
          <p:spPr>
            <a:xfrm>
              <a:off x="829825" y="644275"/>
              <a:ext cx="1869300" cy="1806000"/>
            </a:xfrm>
            <a:prstGeom prst="upArrow">
              <a:avLst>
                <a:gd fmla="val 50000" name="adj1"/>
                <a:gd fmla="val 50000" name="adj2"/>
              </a:avLst>
            </a:prstGeom>
            <a:solidFill>
              <a:srgbClr val="344888"/>
            </a:solidFill>
            <a:ln cap="flat" cmpd="sng" w="28575">
              <a:solidFill>
                <a:srgbClr val="344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38"/>
            <p:cNvSpPr/>
            <p:nvPr/>
          </p:nvSpPr>
          <p:spPr>
            <a:xfrm rot="10800000">
              <a:off x="829825" y="2780200"/>
              <a:ext cx="1869300" cy="1806000"/>
            </a:xfrm>
            <a:prstGeom prst="upArrow">
              <a:avLst>
                <a:gd fmla="val 50000" name="adj1"/>
                <a:gd fmla="val 50000" name="adj2"/>
              </a:avLst>
            </a:prstGeom>
            <a:solidFill>
              <a:srgbClr val="993365"/>
            </a:solidFill>
            <a:ln cap="flat" cmpd="sng" w="28575">
              <a:solidFill>
                <a:srgbClr val="99336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38"/>
            <p:cNvSpPr/>
            <p:nvPr/>
          </p:nvSpPr>
          <p:spPr>
            <a:xfrm rot="5400000">
              <a:off x="2397475" y="1703700"/>
              <a:ext cx="1869300" cy="1806000"/>
            </a:xfrm>
            <a:prstGeom prst="upArrow">
              <a:avLst>
                <a:gd fmla="val 50000" name="adj1"/>
                <a:gd fmla="val 50000" name="adj2"/>
              </a:avLst>
            </a:prstGeom>
            <a:solidFill>
              <a:srgbClr val="F9D380"/>
            </a:solidFill>
            <a:ln cap="flat" cmpd="sng" w="28575">
              <a:solidFill>
                <a:srgbClr val="F9D38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7" name="Google Shape;487;p38"/>
          <p:cNvSpPr/>
          <p:nvPr/>
        </p:nvSpPr>
        <p:spPr>
          <a:xfrm>
            <a:off x="379500" y="336750"/>
            <a:ext cx="8385000" cy="4470000"/>
          </a:xfrm>
          <a:prstGeom prst="rect">
            <a:avLst/>
          </a:prstGeom>
          <a:noFill/>
          <a:ln cap="flat" cmpd="sng" w="19050">
            <a:solidFill>
              <a:srgbClr val="344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93"/>
          <p:cNvSpPr/>
          <p:nvPr/>
        </p:nvSpPr>
        <p:spPr>
          <a:xfrm>
            <a:off x="164123" y="199291"/>
            <a:ext cx="8827477" cy="4771293"/>
          </a:xfrm>
          <a:prstGeom prst="rect">
            <a:avLst/>
          </a:prstGeom>
          <a:noFill/>
          <a:ln cap="flat" cmpd="sng" w="19050">
            <a:solidFill>
              <a:srgbClr val="344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rgbClr val="000000"/>
              </a:solidFill>
              <a:latin typeface="Arial"/>
              <a:ea typeface="Arial"/>
              <a:cs typeface="Arial"/>
              <a:sym typeface="Arial"/>
            </a:endParaRPr>
          </a:p>
        </p:txBody>
      </p:sp>
      <p:grpSp>
        <p:nvGrpSpPr>
          <p:cNvPr id="493" name="Google Shape;493;p93"/>
          <p:cNvGrpSpPr/>
          <p:nvPr/>
        </p:nvGrpSpPr>
        <p:grpSpPr>
          <a:xfrm>
            <a:off x="164123" y="293076"/>
            <a:ext cx="8815754" cy="1441939"/>
            <a:chOff x="164123" y="293076"/>
            <a:chExt cx="8815754" cy="1441939"/>
          </a:xfrm>
        </p:grpSpPr>
        <p:grpSp>
          <p:nvGrpSpPr>
            <p:cNvPr id="494" name="Google Shape;494;p93"/>
            <p:cNvGrpSpPr/>
            <p:nvPr/>
          </p:nvGrpSpPr>
          <p:grpSpPr>
            <a:xfrm>
              <a:off x="164123" y="293076"/>
              <a:ext cx="8815754" cy="1441939"/>
              <a:chOff x="164123" y="304799"/>
              <a:chExt cx="8815754" cy="1441939"/>
            </a:xfrm>
          </p:grpSpPr>
          <p:sp>
            <p:nvSpPr>
              <p:cNvPr id="495" name="Google Shape;495;p93"/>
              <p:cNvSpPr/>
              <p:nvPr/>
            </p:nvSpPr>
            <p:spPr>
              <a:xfrm>
                <a:off x="1535723" y="363415"/>
                <a:ext cx="7280030" cy="1383323"/>
              </a:xfrm>
              <a:prstGeom prst="rect">
                <a:avLst/>
              </a:prstGeom>
              <a:solidFill>
                <a:srgbClr val="344888">
                  <a:alpha val="73725"/>
                </a:srgbClr>
              </a:solidFill>
              <a:ln cap="flat" cmpd="sng" w="25400">
                <a:solidFill>
                  <a:srgbClr val="34488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496" name="Google Shape;496;p93"/>
              <p:cNvGrpSpPr/>
              <p:nvPr/>
            </p:nvGrpSpPr>
            <p:grpSpPr>
              <a:xfrm>
                <a:off x="164123" y="304799"/>
                <a:ext cx="2020121" cy="1383323"/>
                <a:chOff x="164123" y="304799"/>
                <a:chExt cx="2020121" cy="1383323"/>
              </a:xfrm>
            </p:grpSpPr>
            <p:sp>
              <p:nvSpPr>
                <p:cNvPr id="497" name="Google Shape;497;p93"/>
                <p:cNvSpPr/>
                <p:nvPr/>
              </p:nvSpPr>
              <p:spPr>
                <a:xfrm>
                  <a:off x="164123" y="304799"/>
                  <a:ext cx="1383323" cy="1383323"/>
                </a:xfrm>
                <a:prstGeom prst="ellipse">
                  <a:avLst/>
                </a:prstGeom>
                <a:solidFill>
                  <a:srgbClr val="344888"/>
                </a:solidFill>
                <a:ln cap="flat" cmpd="sng" w="25400">
                  <a:solidFill>
                    <a:srgbClr val="34488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8" name="Google Shape;498;p93"/>
                <p:cNvSpPr/>
                <p:nvPr/>
              </p:nvSpPr>
              <p:spPr>
                <a:xfrm rot="5400000">
                  <a:off x="1184031" y="533398"/>
                  <a:ext cx="1074303" cy="926123"/>
                </a:xfrm>
                <a:prstGeom prst="triangle">
                  <a:avLst>
                    <a:gd fmla="val 50000" name="adj"/>
                  </a:avLst>
                </a:prstGeom>
                <a:solidFill>
                  <a:srgbClr val="344888"/>
                </a:solidFill>
                <a:ln cap="flat" cmpd="sng" w="25400">
                  <a:solidFill>
                    <a:srgbClr val="34488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499" name="Google Shape;499;p93"/>
              <p:cNvSpPr txBox="1"/>
              <p:nvPr/>
            </p:nvSpPr>
            <p:spPr>
              <a:xfrm>
                <a:off x="1991047" y="521323"/>
                <a:ext cx="6988830" cy="989310"/>
              </a:xfrm>
              <a:prstGeom prst="rect">
                <a:avLst/>
              </a:prstGeom>
              <a:noFill/>
              <a:ln>
                <a:noFill/>
              </a:ln>
            </p:spPr>
            <p:txBody>
              <a:bodyPr anchorCtr="0" anchor="t" bIns="45700" lIns="91425" spcFirstLastPara="1" rIns="91425" wrap="square" tIns="45700">
                <a:spAutoFit/>
              </a:bodyPr>
              <a:lstStyle/>
              <a:p>
                <a:pPr indent="-311150" lvl="0" marL="457200" marR="0" rtl="0" algn="l">
                  <a:lnSpc>
                    <a:spcPct val="115000"/>
                  </a:lnSpc>
                  <a:spcBef>
                    <a:spcPts val="0"/>
                  </a:spcBef>
                  <a:spcAft>
                    <a:spcPts val="0"/>
                  </a:spcAft>
                  <a:buClr>
                    <a:schemeClr val="lt1"/>
                  </a:buClr>
                  <a:buSzPts val="1300"/>
                  <a:buFont typeface="Arial"/>
                  <a:buChar char="•"/>
                </a:pPr>
                <a:r>
                  <a:rPr b="0" i="0" lang="en" sz="1300" u="none" cap="none" strike="noStrike">
                    <a:solidFill>
                      <a:schemeClr val="lt1"/>
                    </a:solidFill>
                    <a:latin typeface="Tahoma"/>
                    <a:ea typeface="Tahoma"/>
                    <a:cs typeface="Tahoma"/>
                    <a:sym typeface="Tahoma"/>
                  </a:rPr>
                  <a:t>Why is this level of accountability important in gender transformative programming?</a:t>
                </a:r>
                <a:endParaRPr b="0" i="0" sz="1400" u="none" cap="none" strike="noStrike">
                  <a:solidFill>
                    <a:srgbClr val="000000"/>
                  </a:solidFill>
                  <a:latin typeface="Arial"/>
                  <a:ea typeface="Arial"/>
                  <a:cs typeface="Arial"/>
                  <a:sym typeface="Arial"/>
                </a:endParaRPr>
              </a:p>
              <a:p>
                <a:pPr indent="-311150" lvl="0" marL="457200" marR="0" rtl="0" algn="l">
                  <a:lnSpc>
                    <a:spcPct val="115000"/>
                  </a:lnSpc>
                  <a:spcBef>
                    <a:spcPts val="0"/>
                  </a:spcBef>
                  <a:spcAft>
                    <a:spcPts val="0"/>
                  </a:spcAft>
                  <a:buClr>
                    <a:schemeClr val="lt1"/>
                  </a:buClr>
                  <a:buSzPts val="1300"/>
                  <a:buFont typeface="Arial"/>
                  <a:buChar char="•"/>
                </a:pPr>
                <a:r>
                  <a:rPr b="0" i="0" lang="en" sz="1300" u="none" cap="none" strike="noStrike">
                    <a:solidFill>
                      <a:schemeClr val="lt1"/>
                    </a:solidFill>
                    <a:latin typeface="Tahoma"/>
                    <a:ea typeface="Tahoma"/>
                    <a:cs typeface="Tahoma"/>
                    <a:sym typeface="Tahoma"/>
                  </a:rPr>
                  <a:t>How can we use our donor reports to advocate for women’s empowerment &amp; rights-based approaches?</a:t>
                </a:r>
                <a:endParaRPr b="0" i="0" sz="1400" u="none" cap="none" strike="noStrike">
                  <a:solidFill>
                    <a:srgbClr val="000000"/>
                  </a:solidFill>
                  <a:latin typeface="Arial"/>
                  <a:ea typeface="Arial"/>
                  <a:cs typeface="Arial"/>
                  <a:sym typeface="Arial"/>
                </a:endParaRPr>
              </a:p>
              <a:p>
                <a:pPr indent="-311150" lvl="0" marL="457200" marR="0" rtl="0" algn="l">
                  <a:lnSpc>
                    <a:spcPct val="115000"/>
                  </a:lnSpc>
                  <a:spcBef>
                    <a:spcPts val="0"/>
                  </a:spcBef>
                  <a:spcAft>
                    <a:spcPts val="0"/>
                  </a:spcAft>
                  <a:buClr>
                    <a:schemeClr val="lt1"/>
                  </a:buClr>
                  <a:buSzPts val="1300"/>
                  <a:buFont typeface="Arial"/>
                  <a:buChar char="•"/>
                </a:pPr>
                <a:r>
                  <a:rPr b="0" i="0" lang="en" sz="1300" u="none" cap="none" strike="noStrike">
                    <a:solidFill>
                      <a:schemeClr val="lt1"/>
                    </a:solidFill>
                    <a:latin typeface="Tahoma"/>
                    <a:ea typeface="Tahoma"/>
                    <a:cs typeface="Tahoma"/>
                    <a:sym typeface="Tahoma"/>
                  </a:rPr>
                  <a:t>What is it that we report on? What do we highlight? How do we present our data?</a:t>
                </a:r>
                <a:endParaRPr b="1" i="0" sz="1300" u="none" cap="none" strike="noStrike">
                  <a:solidFill>
                    <a:schemeClr val="lt1"/>
                  </a:solidFill>
                  <a:latin typeface="Tahoma"/>
                  <a:ea typeface="Tahoma"/>
                  <a:cs typeface="Tahoma"/>
                  <a:sym typeface="Tahoma"/>
                </a:endParaRPr>
              </a:p>
            </p:txBody>
          </p:sp>
        </p:grpSp>
        <p:sp>
          <p:nvSpPr>
            <p:cNvPr id="500" name="Google Shape;500;p93"/>
            <p:cNvSpPr txBox="1"/>
            <p:nvPr/>
          </p:nvSpPr>
          <p:spPr>
            <a:xfrm>
              <a:off x="257674" y="658934"/>
              <a:ext cx="233289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Helvetica Neue"/>
                  <a:ea typeface="Helvetica Neue"/>
                  <a:cs typeface="Helvetica Neue"/>
                  <a:sym typeface="Helvetica Neue"/>
                </a:rPr>
                <a:t>UPWARDS </a:t>
              </a:r>
              <a:br>
                <a:rPr b="0" i="0" lang="en" sz="1400" u="none" cap="none" strike="noStrike">
                  <a:solidFill>
                    <a:schemeClr val="lt1"/>
                  </a:solidFill>
                  <a:latin typeface="Helvetica Neue"/>
                  <a:ea typeface="Helvetica Neue"/>
                  <a:cs typeface="Helvetica Neue"/>
                  <a:sym typeface="Helvetica Neue"/>
                </a:rPr>
              </a:br>
              <a:r>
                <a:rPr b="0" i="0" lang="en" sz="1400" u="none" cap="none" strike="noStrike">
                  <a:solidFill>
                    <a:schemeClr val="lt1"/>
                  </a:solidFill>
                  <a:latin typeface="Helvetica Neue"/>
                  <a:ea typeface="Helvetica Neue"/>
                  <a:cs typeface="Helvetica Neue"/>
                  <a:sym typeface="Helvetica Neue"/>
                </a:rPr>
                <a:t>ACCOUNTABILITY</a:t>
              </a:r>
              <a:endParaRPr b="0" i="0" sz="1400" u="none" cap="none" strike="noStrike">
                <a:solidFill>
                  <a:srgbClr val="000000"/>
                </a:solidFill>
                <a:latin typeface="Arial"/>
                <a:ea typeface="Arial"/>
                <a:cs typeface="Arial"/>
                <a:sym typeface="Arial"/>
              </a:endParaRPr>
            </a:p>
          </p:txBody>
        </p:sp>
      </p:grpSp>
      <p:grpSp>
        <p:nvGrpSpPr>
          <p:cNvPr id="501" name="Google Shape;501;p93"/>
          <p:cNvGrpSpPr/>
          <p:nvPr/>
        </p:nvGrpSpPr>
        <p:grpSpPr>
          <a:xfrm>
            <a:off x="164123" y="1865012"/>
            <a:ext cx="8651630" cy="1508105"/>
            <a:chOff x="164123" y="1865012"/>
            <a:chExt cx="8651630" cy="1508105"/>
          </a:xfrm>
        </p:grpSpPr>
        <p:sp>
          <p:nvSpPr>
            <p:cNvPr id="502" name="Google Shape;502;p93"/>
            <p:cNvSpPr/>
            <p:nvPr/>
          </p:nvSpPr>
          <p:spPr>
            <a:xfrm>
              <a:off x="1535723" y="1928445"/>
              <a:ext cx="7280030" cy="1383323"/>
            </a:xfrm>
            <a:prstGeom prst="rect">
              <a:avLst/>
            </a:prstGeom>
            <a:solidFill>
              <a:srgbClr val="F9D380">
                <a:alpha val="73333"/>
              </a:srgbClr>
            </a:solidFill>
            <a:ln cap="flat" cmpd="sng" w="25400">
              <a:solidFill>
                <a:srgbClr val="F9D3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503" name="Google Shape;503;p93"/>
            <p:cNvGrpSpPr/>
            <p:nvPr/>
          </p:nvGrpSpPr>
          <p:grpSpPr>
            <a:xfrm>
              <a:off x="164123" y="1945183"/>
              <a:ext cx="2020121" cy="1383323"/>
              <a:chOff x="164123" y="1928445"/>
              <a:chExt cx="2020121" cy="1383323"/>
            </a:xfrm>
          </p:grpSpPr>
          <p:sp>
            <p:nvSpPr>
              <p:cNvPr id="504" name="Google Shape;504;p93"/>
              <p:cNvSpPr/>
              <p:nvPr/>
            </p:nvSpPr>
            <p:spPr>
              <a:xfrm>
                <a:off x="164123" y="1928445"/>
                <a:ext cx="1383323" cy="1383323"/>
              </a:xfrm>
              <a:prstGeom prst="ellipse">
                <a:avLst/>
              </a:prstGeom>
              <a:solidFill>
                <a:srgbClr val="F9D380"/>
              </a:solidFill>
              <a:ln cap="flat" cmpd="sng" w="25400">
                <a:solidFill>
                  <a:srgbClr val="F9D3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5" name="Google Shape;505;p93"/>
              <p:cNvSpPr/>
              <p:nvPr/>
            </p:nvSpPr>
            <p:spPr>
              <a:xfrm rot="5400000">
                <a:off x="1184031" y="2157044"/>
                <a:ext cx="1074303" cy="926123"/>
              </a:xfrm>
              <a:prstGeom prst="triangle">
                <a:avLst>
                  <a:gd fmla="val 50000" name="adj"/>
                </a:avLst>
              </a:prstGeom>
              <a:solidFill>
                <a:srgbClr val="F9D380"/>
              </a:solidFill>
              <a:ln cap="flat" cmpd="sng" w="25400">
                <a:solidFill>
                  <a:srgbClr val="F9D3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506" name="Google Shape;506;p93"/>
            <p:cNvSpPr txBox="1"/>
            <p:nvPr/>
          </p:nvSpPr>
          <p:spPr>
            <a:xfrm>
              <a:off x="230476" y="2389577"/>
              <a:ext cx="233289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Helvetica Neue"/>
                  <a:ea typeface="Helvetica Neue"/>
                  <a:cs typeface="Helvetica Neue"/>
                  <a:sym typeface="Helvetica Neue"/>
                </a:rPr>
                <a:t>HORIZONTAL</a:t>
              </a:r>
              <a:br>
                <a:rPr b="0" i="0" lang="en" sz="1400" u="none" cap="none" strike="noStrike">
                  <a:solidFill>
                    <a:schemeClr val="dk1"/>
                  </a:solidFill>
                  <a:latin typeface="Helvetica Neue"/>
                  <a:ea typeface="Helvetica Neue"/>
                  <a:cs typeface="Helvetica Neue"/>
                  <a:sym typeface="Helvetica Neue"/>
                </a:rPr>
              </a:br>
              <a:r>
                <a:rPr b="0" i="0" lang="en" sz="1400" u="none" cap="none" strike="noStrike">
                  <a:solidFill>
                    <a:schemeClr val="dk1"/>
                  </a:solidFill>
                  <a:latin typeface="Helvetica Neue"/>
                  <a:ea typeface="Helvetica Neue"/>
                  <a:cs typeface="Helvetica Neue"/>
                  <a:sym typeface="Helvetica Neue"/>
                </a:rPr>
                <a:t>ACCOUNTABILITY</a:t>
              </a:r>
              <a:endParaRPr b="0" i="0" sz="1400" u="none" cap="none" strike="noStrike">
                <a:solidFill>
                  <a:srgbClr val="000000"/>
                </a:solidFill>
                <a:latin typeface="Arial"/>
                <a:ea typeface="Arial"/>
                <a:cs typeface="Arial"/>
                <a:sym typeface="Arial"/>
              </a:endParaRPr>
            </a:p>
          </p:txBody>
        </p:sp>
        <p:sp>
          <p:nvSpPr>
            <p:cNvPr id="507" name="Google Shape;507;p93"/>
            <p:cNvSpPr txBox="1"/>
            <p:nvPr/>
          </p:nvSpPr>
          <p:spPr>
            <a:xfrm>
              <a:off x="2172521" y="1865012"/>
              <a:ext cx="6455664" cy="1508105"/>
            </a:xfrm>
            <a:prstGeom prst="rect">
              <a:avLst/>
            </a:prstGeom>
            <a:noFill/>
            <a:ln>
              <a:noFill/>
            </a:ln>
          </p:spPr>
          <p:txBody>
            <a:bodyPr anchorCtr="0" anchor="t" bIns="45700" lIns="91425" spcFirstLastPara="1" rIns="91425" wrap="square" tIns="45700">
              <a:spAutoFit/>
            </a:bodyPr>
            <a:lstStyle/>
            <a:p>
              <a:pPr indent="-82550" lvl="0" marL="171450" marR="0" rtl="0" algn="ctr">
                <a:lnSpc>
                  <a:spcPct val="100000"/>
                </a:lnSpc>
                <a:spcBef>
                  <a:spcPts val="0"/>
                </a:spcBef>
                <a:spcAft>
                  <a:spcPts val="0"/>
                </a:spcAft>
                <a:buClr>
                  <a:schemeClr val="dk1"/>
                </a:buClr>
                <a:buSzPts val="1400"/>
                <a:buFont typeface="Arial"/>
                <a:buNone/>
              </a:pPr>
              <a:r>
                <a:t/>
              </a:r>
              <a:endParaRPr b="1" i="0" sz="1300" u="none" cap="none" strike="noStrike">
                <a:solidFill>
                  <a:schemeClr val="dk1"/>
                </a:solidFill>
                <a:latin typeface="Tahoma"/>
                <a:ea typeface="Tahoma"/>
                <a:cs typeface="Tahoma"/>
                <a:sym typeface="Tahoma"/>
              </a:endParaRPr>
            </a:p>
            <a:p>
              <a:pPr indent="-311150" lvl="0" marL="457200" marR="0" rtl="0" algn="l">
                <a:lnSpc>
                  <a:spcPct val="100000"/>
                </a:lnSpc>
                <a:spcBef>
                  <a:spcPts val="0"/>
                </a:spcBef>
                <a:spcAft>
                  <a:spcPts val="0"/>
                </a:spcAft>
                <a:buClr>
                  <a:schemeClr val="dk1"/>
                </a:buClr>
                <a:buSzPts val="1300"/>
                <a:buFont typeface="Arial"/>
                <a:buChar char="•"/>
              </a:pPr>
              <a:r>
                <a:rPr b="0" i="0" lang="en" sz="1300" u="none" cap="none" strike="noStrike">
                  <a:solidFill>
                    <a:schemeClr val="dk1"/>
                  </a:solidFill>
                  <a:latin typeface="Tahoma"/>
                  <a:ea typeface="Tahoma"/>
                  <a:cs typeface="Tahoma"/>
                  <a:sym typeface="Tahoma"/>
                </a:rPr>
                <a:t>Why is this level of accountability important in gender transformative programming?</a:t>
              </a:r>
              <a:endParaRPr b="0" i="0" sz="14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chemeClr val="dk1"/>
                </a:buClr>
                <a:buSzPts val="1300"/>
                <a:buFont typeface="Arial"/>
                <a:buChar char="•"/>
              </a:pPr>
              <a:r>
                <a:rPr b="0" i="0" lang="en" sz="1300" u="none" cap="none" strike="noStrike">
                  <a:solidFill>
                    <a:schemeClr val="dk1"/>
                  </a:solidFill>
                  <a:latin typeface="Tahoma"/>
                  <a:ea typeface="Tahoma"/>
                  <a:cs typeface="Tahoma"/>
                  <a:sym typeface="Tahoma"/>
                </a:rPr>
                <a:t>How can horizontal accountability reflect and promote feminist principles?</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 sz="1300" u="none" cap="none" strike="noStrike">
                  <a:solidFill>
                    <a:schemeClr val="dk1"/>
                  </a:solidFill>
                  <a:latin typeface="Tahoma"/>
                  <a:ea typeface="Tahoma"/>
                  <a:cs typeface="Tahoma"/>
                  <a:sym typeface="Tahoma"/>
                </a:rPr>
                <a:t>How can horizontal accountability improve gender transformative programming?</a:t>
              </a:r>
              <a:r>
                <a:rPr b="1" i="0" lang="en" sz="1300" u="none" cap="none" strike="noStrike">
                  <a:solidFill>
                    <a:schemeClr val="dk1"/>
                  </a:solidFill>
                  <a:latin typeface="Tahoma"/>
                  <a:ea typeface="Tahoma"/>
                  <a:cs typeface="Tahoma"/>
                  <a:sym typeface="Tahoma"/>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08" name="Google Shape;508;p93"/>
          <p:cNvGrpSpPr/>
          <p:nvPr/>
        </p:nvGrpSpPr>
        <p:grpSpPr>
          <a:xfrm>
            <a:off x="152400" y="3466277"/>
            <a:ext cx="8663353" cy="1384147"/>
            <a:chOff x="152400" y="3466277"/>
            <a:chExt cx="8663353" cy="1384147"/>
          </a:xfrm>
        </p:grpSpPr>
        <p:sp>
          <p:nvSpPr>
            <p:cNvPr id="509" name="Google Shape;509;p93"/>
            <p:cNvSpPr/>
            <p:nvPr/>
          </p:nvSpPr>
          <p:spPr>
            <a:xfrm>
              <a:off x="1535723" y="3467101"/>
              <a:ext cx="7280030" cy="1383323"/>
            </a:xfrm>
            <a:prstGeom prst="rect">
              <a:avLst/>
            </a:prstGeom>
            <a:solidFill>
              <a:srgbClr val="993365">
                <a:alpha val="73725"/>
              </a:srgbClr>
            </a:solidFill>
            <a:ln cap="flat" cmpd="sng" w="25400">
              <a:solidFill>
                <a:srgbClr val="99336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510" name="Google Shape;510;p93"/>
            <p:cNvGrpSpPr/>
            <p:nvPr/>
          </p:nvGrpSpPr>
          <p:grpSpPr>
            <a:xfrm>
              <a:off x="152400" y="3466277"/>
              <a:ext cx="2020121" cy="1383323"/>
              <a:chOff x="152400" y="3466277"/>
              <a:chExt cx="2020121" cy="1383323"/>
            </a:xfrm>
          </p:grpSpPr>
          <p:sp>
            <p:nvSpPr>
              <p:cNvPr id="511" name="Google Shape;511;p93"/>
              <p:cNvSpPr/>
              <p:nvPr/>
            </p:nvSpPr>
            <p:spPr>
              <a:xfrm>
                <a:off x="152400" y="3466277"/>
                <a:ext cx="1383323" cy="1383323"/>
              </a:xfrm>
              <a:prstGeom prst="ellipse">
                <a:avLst/>
              </a:prstGeom>
              <a:solidFill>
                <a:srgbClr val="993365"/>
              </a:solidFill>
              <a:ln cap="flat" cmpd="sng" w="25400">
                <a:solidFill>
                  <a:srgbClr val="99336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2" name="Google Shape;512;p93"/>
              <p:cNvSpPr/>
              <p:nvPr/>
            </p:nvSpPr>
            <p:spPr>
              <a:xfrm rot="5400000">
                <a:off x="1172308" y="3694876"/>
                <a:ext cx="1074303" cy="926123"/>
              </a:xfrm>
              <a:prstGeom prst="triangle">
                <a:avLst>
                  <a:gd fmla="val 50000" name="adj"/>
                </a:avLst>
              </a:prstGeom>
              <a:solidFill>
                <a:srgbClr val="993365"/>
              </a:solidFill>
              <a:ln cap="flat" cmpd="sng" w="25400">
                <a:solidFill>
                  <a:srgbClr val="99336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513" name="Google Shape;513;p93"/>
            <p:cNvSpPr txBox="1"/>
            <p:nvPr/>
          </p:nvSpPr>
          <p:spPr>
            <a:xfrm>
              <a:off x="222505" y="3896327"/>
              <a:ext cx="233289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Helvetica Neue"/>
                  <a:ea typeface="Helvetica Neue"/>
                  <a:cs typeface="Helvetica Neue"/>
                  <a:sym typeface="Helvetica Neue"/>
                </a:rPr>
                <a:t>DOWNWARDS</a:t>
              </a:r>
              <a:br>
                <a:rPr b="0" i="0" lang="en" sz="1400" u="none" cap="none" strike="noStrike">
                  <a:solidFill>
                    <a:schemeClr val="lt1"/>
                  </a:solidFill>
                  <a:latin typeface="Helvetica Neue"/>
                  <a:ea typeface="Helvetica Neue"/>
                  <a:cs typeface="Helvetica Neue"/>
                  <a:sym typeface="Helvetica Neue"/>
                </a:rPr>
              </a:br>
              <a:r>
                <a:rPr b="0" i="0" lang="en" sz="1400" u="none" cap="none" strike="noStrike">
                  <a:solidFill>
                    <a:schemeClr val="lt1"/>
                  </a:solidFill>
                  <a:latin typeface="Helvetica Neue"/>
                  <a:ea typeface="Helvetica Neue"/>
                  <a:cs typeface="Helvetica Neue"/>
                  <a:sym typeface="Helvetica Neue"/>
                </a:rPr>
                <a:t>ACCOUNTABILITY</a:t>
              </a:r>
              <a:endParaRPr b="0" i="0" sz="1400" u="none" cap="none" strike="noStrike">
                <a:solidFill>
                  <a:srgbClr val="000000"/>
                </a:solidFill>
                <a:latin typeface="Arial"/>
                <a:ea typeface="Arial"/>
                <a:cs typeface="Arial"/>
                <a:sym typeface="Arial"/>
              </a:endParaRPr>
            </a:p>
          </p:txBody>
        </p:sp>
        <p:sp>
          <p:nvSpPr>
            <p:cNvPr id="514" name="Google Shape;514;p93"/>
            <p:cNvSpPr/>
            <p:nvPr/>
          </p:nvSpPr>
          <p:spPr>
            <a:xfrm>
              <a:off x="2184244" y="3466277"/>
              <a:ext cx="6455663" cy="1219373"/>
            </a:xfrm>
            <a:prstGeom prst="rect">
              <a:avLst/>
            </a:prstGeom>
            <a:noFill/>
            <a:ln>
              <a:noFill/>
            </a:ln>
          </p:spPr>
          <p:txBody>
            <a:bodyPr anchorCtr="0" anchor="t" bIns="45700" lIns="91425" spcFirstLastPara="1" rIns="91425" wrap="square" tIns="45700">
              <a:spAutoFit/>
            </a:bodyPr>
            <a:lstStyle/>
            <a:p>
              <a:pPr indent="-228600" lvl="0" marL="457200" marR="0" rtl="0" algn="l">
                <a:lnSpc>
                  <a:spcPct val="115000"/>
                </a:lnSpc>
                <a:spcBef>
                  <a:spcPts val="0"/>
                </a:spcBef>
                <a:spcAft>
                  <a:spcPts val="0"/>
                </a:spcAft>
                <a:buClr>
                  <a:schemeClr val="lt1"/>
                </a:buClr>
                <a:buSzPts val="1300"/>
                <a:buFont typeface="Arial"/>
                <a:buNone/>
              </a:pPr>
              <a:r>
                <a:t/>
              </a:r>
              <a:endParaRPr b="0" i="0" sz="1300" u="none" cap="none" strike="noStrike">
                <a:solidFill>
                  <a:schemeClr val="lt1"/>
                </a:solidFill>
                <a:latin typeface="Tahoma"/>
                <a:ea typeface="Tahoma"/>
                <a:cs typeface="Tahoma"/>
                <a:sym typeface="Tahoma"/>
              </a:endParaRPr>
            </a:p>
            <a:p>
              <a:pPr indent="-311150" lvl="0" marL="457200" marR="0" rtl="0" algn="l">
                <a:lnSpc>
                  <a:spcPct val="115000"/>
                </a:lnSpc>
                <a:spcBef>
                  <a:spcPts val="0"/>
                </a:spcBef>
                <a:spcAft>
                  <a:spcPts val="0"/>
                </a:spcAft>
                <a:buClr>
                  <a:schemeClr val="lt1"/>
                </a:buClr>
                <a:buSzPts val="1300"/>
                <a:buFont typeface="Arial"/>
                <a:buChar char="•"/>
              </a:pPr>
              <a:r>
                <a:rPr b="0" i="0" lang="en" sz="1300" u="none" cap="none" strike="noStrike">
                  <a:solidFill>
                    <a:schemeClr val="lt1"/>
                  </a:solidFill>
                  <a:latin typeface="Tahoma"/>
                  <a:ea typeface="Tahoma"/>
                  <a:cs typeface="Tahoma"/>
                  <a:sym typeface="Tahoma"/>
                </a:rPr>
                <a:t>Why is downward accountability important?  Why specifically for gender transformative programming?</a:t>
              </a:r>
              <a:endParaRPr b="0" i="0" sz="1400" u="none" cap="none" strike="noStrike">
                <a:solidFill>
                  <a:srgbClr val="000000"/>
                </a:solidFill>
                <a:latin typeface="Arial"/>
                <a:ea typeface="Arial"/>
                <a:cs typeface="Arial"/>
                <a:sym typeface="Arial"/>
              </a:endParaRPr>
            </a:p>
            <a:p>
              <a:pPr indent="-311150" lvl="0" marL="457200" marR="0" rtl="0" algn="l">
                <a:lnSpc>
                  <a:spcPct val="115000"/>
                </a:lnSpc>
                <a:spcBef>
                  <a:spcPts val="0"/>
                </a:spcBef>
                <a:spcAft>
                  <a:spcPts val="0"/>
                </a:spcAft>
                <a:buClr>
                  <a:schemeClr val="lt1"/>
                </a:buClr>
                <a:buSzPts val="1300"/>
                <a:buFont typeface="Arial"/>
                <a:buChar char="•"/>
              </a:pPr>
              <a:r>
                <a:rPr b="0" i="0" lang="en" sz="1300" u="none" cap="none" strike="noStrike">
                  <a:solidFill>
                    <a:schemeClr val="lt1"/>
                  </a:solidFill>
                  <a:latin typeface="Tahoma"/>
                  <a:ea typeface="Tahoma"/>
                  <a:cs typeface="Tahoma"/>
                  <a:sym typeface="Tahoma"/>
                </a:rPr>
                <a:t>What are the benefits? For whom?</a:t>
              </a:r>
              <a:endParaRPr b="0" i="0" sz="1400" u="none" cap="none" strike="noStrike">
                <a:solidFill>
                  <a:srgbClr val="000000"/>
                </a:solidFill>
                <a:latin typeface="Arial"/>
                <a:ea typeface="Arial"/>
                <a:cs typeface="Arial"/>
                <a:sym typeface="Arial"/>
              </a:endParaRPr>
            </a:p>
            <a:p>
              <a:pPr indent="-311150" lvl="0" marL="457200" marR="0" rtl="0" algn="l">
                <a:lnSpc>
                  <a:spcPct val="115000"/>
                </a:lnSpc>
                <a:spcBef>
                  <a:spcPts val="0"/>
                </a:spcBef>
                <a:spcAft>
                  <a:spcPts val="0"/>
                </a:spcAft>
                <a:buClr>
                  <a:schemeClr val="lt1"/>
                </a:buClr>
                <a:buSzPts val="1300"/>
                <a:buFont typeface="Arial"/>
                <a:buChar char="•"/>
              </a:pPr>
              <a:r>
                <a:rPr b="0" i="0" lang="en" sz="1300" u="none" cap="none" strike="noStrike">
                  <a:solidFill>
                    <a:schemeClr val="lt1"/>
                  </a:solidFill>
                  <a:latin typeface="Tahoma"/>
                  <a:ea typeface="Tahoma"/>
                  <a:cs typeface="Tahoma"/>
                  <a:sym typeface="Tahoma"/>
                </a:rPr>
                <a:t>Do we do it enough? Why not?</a:t>
              </a:r>
              <a:r>
                <a:rPr b="1" i="0" lang="en" sz="1300" u="none" cap="none" strike="noStrike">
                  <a:solidFill>
                    <a:schemeClr val="lt1"/>
                  </a:solidFill>
                  <a:latin typeface="Tahoma"/>
                  <a:ea typeface="Tahoma"/>
                  <a:cs typeface="Tahoma"/>
                  <a:sym typeface="Tahoma"/>
                </a:rPr>
                <a:t> </a:t>
              </a:r>
              <a:endParaRPr b="0" i="0" sz="1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3365"/>
        </a:solidFill>
      </p:bgPr>
    </p:bg>
    <p:spTree>
      <p:nvGrpSpPr>
        <p:cNvPr id="518" name="Shape 518"/>
        <p:cNvGrpSpPr/>
        <p:nvPr/>
      </p:nvGrpSpPr>
      <p:grpSpPr>
        <a:xfrm>
          <a:off x="0" y="0"/>
          <a:ext cx="0" cy="0"/>
          <a:chOff x="0" y="0"/>
          <a:chExt cx="0" cy="0"/>
        </a:xfrm>
      </p:grpSpPr>
      <p:cxnSp>
        <p:nvCxnSpPr>
          <p:cNvPr id="519" name="Google Shape;519;p94"/>
          <p:cNvCxnSpPr/>
          <p:nvPr/>
        </p:nvCxnSpPr>
        <p:spPr>
          <a:xfrm>
            <a:off x="266425" y="971575"/>
            <a:ext cx="7764392" cy="0"/>
          </a:xfrm>
          <a:prstGeom prst="straightConnector1">
            <a:avLst/>
          </a:prstGeom>
          <a:noFill/>
          <a:ln cap="flat" cmpd="sng" w="38100">
            <a:solidFill>
              <a:schemeClr val="lt1"/>
            </a:solidFill>
            <a:prstDash val="solid"/>
            <a:round/>
            <a:headEnd len="sm" w="sm" type="none"/>
            <a:tailEnd len="sm" w="sm" type="none"/>
          </a:ln>
        </p:spPr>
      </p:cxnSp>
      <p:sp>
        <p:nvSpPr>
          <p:cNvPr id="520" name="Google Shape;520;p94"/>
          <p:cNvSpPr/>
          <p:nvPr/>
        </p:nvSpPr>
        <p:spPr>
          <a:xfrm>
            <a:off x="266424" y="379629"/>
            <a:ext cx="2334271" cy="486756"/>
          </a:xfrm>
          <a:prstGeom prst="rect">
            <a:avLst/>
          </a:prstGeom>
          <a:solidFill>
            <a:srgbClr val="3A4888"/>
          </a:solidFill>
          <a:ln cap="flat" cmpd="sng" w="25400">
            <a:solidFill>
              <a:srgbClr val="3A488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521" name="Google Shape;521;p94"/>
          <p:cNvSpPr txBox="1"/>
          <p:nvPr/>
        </p:nvSpPr>
        <p:spPr>
          <a:xfrm>
            <a:off x="266424" y="396153"/>
            <a:ext cx="11695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FFFFFF"/>
                </a:solidFill>
                <a:latin typeface="Helvetica Neue"/>
                <a:ea typeface="Helvetica Neue"/>
                <a:cs typeface="Helvetica Neue"/>
                <a:sym typeface="Helvetica Neue"/>
              </a:rPr>
              <a:t>Activity 16.2: Case study!</a:t>
            </a:r>
            <a:endParaRPr b="0" i="0" sz="1400" u="none" cap="none" strike="noStrike">
              <a:solidFill>
                <a:srgbClr val="000000"/>
              </a:solidFill>
              <a:latin typeface="Arial"/>
              <a:ea typeface="Arial"/>
              <a:cs typeface="Arial"/>
              <a:sym typeface="Arial"/>
            </a:endParaRPr>
          </a:p>
        </p:txBody>
      </p:sp>
      <p:grpSp>
        <p:nvGrpSpPr>
          <p:cNvPr id="522" name="Google Shape;522;p94"/>
          <p:cNvGrpSpPr/>
          <p:nvPr/>
        </p:nvGrpSpPr>
        <p:grpSpPr>
          <a:xfrm>
            <a:off x="334237" y="1146436"/>
            <a:ext cx="914408" cy="926800"/>
            <a:chOff x="1549250" y="1659963"/>
            <a:chExt cx="685806" cy="695100"/>
          </a:xfrm>
        </p:grpSpPr>
        <p:sp>
          <p:nvSpPr>
            <p:cNvPr id="523" name="Google Shape;523;p94"/>
            <p:cNvSpPr/>
            <p:nvPr/>
          </p:nvSpPr>
          <p:spPr>
            <a:xfrm>
              <a:off x="1549256" y="1664600"/>
              <a:ext cx="685800" cy="685800"/>
            </a:xfrm>
            <a:prstGeom prst="ellipse">
              <a:avLst/>
            </a:prstGeom>
            <a:solidFill>
              <a:srgbClr val="3A4888"/>
            </a:solidFill>
            <a:ln cap="flat" cmpd="sng" w="38100">
              <a:solidFill>
                <a:srgbClr val="3A4888"/>
              </a:solidFill>
              <a:prstDash val="solid"/>
              <a:round/>
              <a:headEnd len="sm" w="sm" type="none"/>
              <a:tailEnd len="sm" w="sm" type="none"/>
            </a:ln>
            <a:effectLst>
              <a:outerShdw blurRad="57150" rotWithShape="0" algn="bl" dir="5400000" dist="19050">
                <a:srgbClr val="FFFFFF">
                  <a:alpha val="48235"/>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rPr b="1" i="0" lang="en" sz="4800" u="none" cap="none" strike="noStrike">
                  <a:solidFill>
                    <a:srgbClr val="FFFFFF"/>
                  </a:solidFill>
                  <a:latin typeface="Tahoma"/>
                  <a:ea typeface="Tahoma"/>
                  <a:cs typeface="Tahoma"/>
                  <a:sym typeface="Tahoma"/>
                </a:rPr>
                <a:t> </a:t>
              </a:r>
              <a:r>
                <a:rPr b="0" i="0" lang="en" sz="4800" u="none" cap="none" strike="noStrike">
                  <a:solidFill>
                    <a:srgbClr val="FFFFFF"/>
                  </a:solidFill>
                  <a:latin typeface="Tahoma"/>
                  <a:ea typeface="Tahoma"/>
                  <a:cs typeface="Tahoma"/>
                  <a:sym typeface="Tahoma"/>
                </a:rPr>
                <a:t>1</a:t>
              </a:r>
              <a:endParaRPr b="0" i="0" sz="4800" u="none" cap="none" strike="noStrike">
                <a:solidFill>
                  <a:srgbClr val="FFFFFF"/>
                </a:solidFill>
                <a:latin typeface="Tahoma"/>
                <a:ea typeface="Tahoma"/>
                <a:cs typeface="Tahoma"/>
                <a:sym typeface="Tahoma"/>
              </a:endParaRPr>
            </a:p>
          </p:txBody>
        </p:sp>
        <p:sp>
          <p:nvSpPr>
            <p:cNvPr id="524" name="Google Shape;524;p94"/>
            <p:cNvSpPr txBox="1"/>
            <p:nvPr/>
          </p:nvSpPr>
          <p:spPr>
            <a:xfrm rot="-5400000">
              <a:off x="1373000" y="1836213"/>
              <a:ext cx="695100" cy="34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en" sz="1733" u="none" cap="none" strike="noStrike">
                  <a:solidFill>
                    <a:srgbClr val="FFFFFF"/>
                  </a:solidFill>
                  <a:latin typeface="Open Sans"/>
                  <a:ea typeface="Open Sans"/>
                  <a:cs typeface="Open Sans"/>
                  <a:sym typeface="Open Sans"/>
                </a:rPr>
                <a:t>Step </a:t>
              </a:r>
              <a:endParaRPr b="0" i="0" sz="1200" u="none" cap="none" strike="noStrike">
                <a:solidFill>
                  <a:srgbClr val="000000"/>
                </a:solidFill>
                <a:latin typeface="Arial"/>
                <a:ea typeface="Arial"/>
                <a:cs typeface="Arial"/>
                <a:sym typeface="Arial"/>
              </a:endParaRPr>
            </a:p>
          </p:txBody>
        </p:sp>
      </p:grpSp>
      <p:grpSp>
        <p:nvGrpSpPr>
          <p:cNvPr id="525" name="Google Shape;525;p94"/>
          <p:cNvGrpSpPr/>
          <p:nvPr/>
        </p:nvGrpSpPr>
        <p:grpSpPr>
          <a:xfrm>
            <a:off x="333837" y="2313392"/>
            <a:ext cx="914400" cy="938684"/>
            <a:chOff x="1549250" y="2434400"/>
            <a:chExt cx="685800" cy="704013"/>
          </a:xfrm>
        </p:grpSpPr>
        <p:sp>
          <p:nvSpPr>
            <p:cNvPr id="526" name="Google Shape;526;p94"/>
            <p:cNvSpPr/>
            <p:nvPr/>
          </p:nvSpPr>
          <p:spPr>
            <a:xfrm>
              <a:off x="1549250" y="2434400"/>
              <a:ext cx="685800" cy="685800"/>
            </a:xfrm>
            <a:prstGeom prst="ellipse">
              <a:avLst/>
            </a:prstGeom>
            <a:solidFill>
              <a:srgbClr val="3A4888"/>
            </a:solidFill>
            <a:ln cap="flat" cmpd="sng" w="38100">
              <a:solidFill>
                <a:srgbClr val="3A4888"/>
              </a:solidFill>
              <a:prstDash val="solid"/>
              <a:round/>
              <a:headEnd len="sm" w="sm" type="none"/>
              <a:tailEnd len="sm" w="sm" type="none"/>
            </a:ln>
            <a:effectLst>
              <a:outerShdw blurRad="57150" rotWithShape="0" algn="bl" dir="5400000" dist="19050">
                <a:srgbClr val="FFFFFF">
                  <a:alpha val="48235"/>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rPr b="1" i="0" lang="en" sz="4800" u="none" cap="none" strike="noStrike">
                  <a:solidFill>
                    <a:srgbClr val="FFFFFF"/>
                  </a:solidFill>
                  <a:latin typeface="Tahoma"/>
                  <a:ea typeface="Tahoma"/>
                  <a:cs typeface="Tahoma"/>
                  <a:sym typeface="Tahoma"/>
                </a:rPr>
                <a:t> </a:t>
              </a:r>
              <a:r>
                <a:rPr b="0" i="0" lang="en" sz="4800" u="none" cap="none" strike="noStrike">
                  <a:solidFill>
                    <a:srgbClr val="FFFFFF"/>
                  </a:solidFill>
                  <a:latin typeface="Tahoma"/>
                  <a:ea typeface="Tahoma"/>
                  <a:cs typeface="Tahoma"/>
                  <a:sym typeface="Tahoma"/>
                </a:rPr>
                <a:t>2</a:t>
              </a:r>
              <a:endParaRPr b="0" i="0" sz="4800" u="none" cap="none" strike="noStrike">
                <a:solidFill>
                  <a:srgbClr val="FFFFFF"/>
                </a:solidFill>
                <a:latin typeface="Tahoma"/>
                <a:ea typeface="Tahoma"/>
                <a:cs typeface="Tahoma"/>
                <a:sym typeface="Tahoma"/>
              </a:endParaRPr>
            </a:p>
          </p:txBody>
        </p:sp>
        <p:sp>
          <p:nvSpPr>
            <p:cNvPr id="527" name="Google Shape;527;p94"/>
            <p:cNvSpPr txBox="1"/>
            <p:nvPr/>
          </p:nvSpPr>
          <p:spPr>
            <a:xfrm rot="-5400000">
              <a:off x="1373000" y="2619563"/>
              <a:ext cx="695100" cy="34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en" sz="1733" u="none" cap="none" strike="noStrike">
                  <a:solidFill>
                    <a:srgbClr val="FFFFFF"/>
                  </a:solidFill>
                  <a:latin typeface="Open Sans"/>
                  <a:ea typeface="Open Sans"/>
                  <a:cs typeface="Open Sans"/>
                  <a:sym typeface="Open Sans"/>
                </a:rPr>
                <a:t>Step </a:t>
              </a:r>
              <a:endParaRPr b="0" i="0" sz="1200" u="none" cap="none" strike="noStrike">
                <a:solidFill>
                  <a:srgbClr val="000000"/>
                </a:solidFill>
                <a:latin typeface="Arial"/>
                <a:ea typeface="Arial"/>
                <a:cs typeface="Arial"/>
                <a:sym typeface="Arial"/>
              </a:endParaRPr>
            </a:p>
          </p:txBody>
        </p:sp>
      </p:grpSp>
      <p:grpSp>
        <p:nvGrpSpPr>
          <p:cNvPr id="528" name="Google Shape;528;p94"/>
          <p:cNvGrpSpPr/>
          <p:nvPr/>
        </p:nvGrpSpPr>
        <p:grpSpPr>
          <a:xfrm>
            <a:off x="333837" y="3589297"/>
            <a:ext cx="914400" cy="938684"/>
            <a:chOff x="1549250" y="2434400"/>
            <a:chExt cx="685800" cy="704013"/>
          </a:xfrm>
        </p:grpSpPr>
        <p:sp>
          <p:nvSpPr>
            <p:cNvPr id="529" name="Google Shape;529;p94"/>
            <p:cNvSpPr/>
            <p:nvPr/>
          </p:nvSpPr>
          <p:spPr>
            <a:xfrm>
              <a:off x="1549250" y="2434400"/>
              <a:ext cx="685800" cy="685800"/>
            </a:xfrm>
            <a:prstGeom prst="ellipse">
              <a:avLst/>
            </a:prstGeom>
            <a:solidFill>
              <a:srgbClr val="3A4888"/>
            </a:solidFill>
            <a:ln cap="flat" cmpd="sng" w="38100">
              <a:solidFill>
                <a:srgbClr val="3A4888"/>
              </a:solidFill>
              <a:prstDash val="solid"/>
              <a:round/>
              <a:headEnd len="sm" w="sm" type="none"/>
              <a:tailEnd len="sm" w="sm" type="none"/>
            </a:ln>
            <a:effectLst>
              <a:outerShdw blurRad="57150" rotWithShape="0" algn="bl" dir="5400000" dist="19050">
                <a:srgbClr val="FFFFFF">
                  <a:alpha val="48235"/>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rPr b="1" i="0" lang="en" sz="4800" u="none" cap="none" strike="noStrike">
                  <a:solidFill>
                    <a:srgbClr val="FFFFFF"/>
                  </a:solidFill>
                  <a:latin typeface="Tahoma"/>
                  <a:ea typeface="Tahoma"/>
                  <a:cs typeface="Tahoma"/>
                  <a:sym typeface="Tahoma"/>
                </a:rPr>
                <a:t> </a:t>
              </a:r>
              <a:r>
                <a:rPr b="0" i="0" lang="en" sz="4800" u="none" cap="none" strike="noStrike">
                  <a:solidFill>
                    <a:srgbClr val="FFFFFF"/>
                  </a:solidFill>
                  <a:latin typeface="Tahoma"/>
                  <a:ea typeface="Tahoma"/>
                  <a:cs typeface="Tahoma"/>
                  <a:sym typeface="Tahoma"/>
                </a:rPr>
                <a:t>3</a:t>
              </a:r>
              <a:endParaRPr b="0" i="0" sz="4800" u="none" cap="none" strike="noStrike">
                <a:solidFill>
                  <a:srgbClr val="FFFFFF"/>
                </a:solidFill>
                <a:latin typeface="Tahoma"/>
                <a:ea typeface="Tahoma"/>
                <a:cs typeface="Tahoma"/>
                <a:sym typeface="Tahoma"/>
              </a:endParaRPr>
            </a:p>
          </p:txBody>
        </p:sp>
        <p:sp>
          <p:nvSpPr>
            <p:cNvPr id="530" name="Google Shape;530;p94"/>
            <p:cNvSpPr txBox="1"/>
            <p:nvPr/>
          </p:nvSpPr>
          <p:spPr>
            <a:xfrm rot="-5400000">
              <a:off x="1373000" y="2619563"/>
              <a:ext cx="695100" cy="34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en" sz="1733" u="none" cap="none" strike="noStrike">
                  <a:solidFill>
                    <a:srgbClr val="FFFFFF"/>
                  </a:solidFill>
                  <a:latin typeface="Open Sans"/>
                  <a:ea typeface="Open Sans"/>
                  <a:cs typeface="Open Sans"/>
                  <a:sym typeface="Open Sans"/>
                </a:rPr>
                <a:t>Step </a:t>
              </a:r>
              <a:endParaRPr b="0" i="0" sz="1200" u="none" cap="none" strike="noStrike">
                <a:solidFill>
                  <a:srgbClr val="000000"/>
                </a:solidFill>
                <a:latin typeface="Arial"/>
                <a:ea typeface="Arial"/>
                <a:cs typeface="Arial"/>
                <a:sym typeface="Arial"/>
              </a:endParaRPr>
            </a:p>
          </p:txBody>
        </p:sp>
      </p:grpSp>
      <p:sp>
        <p:nvSpPr>
          <p:cNvPr id="531" name="Google Shape;531;p94"/>
          <p:cNvSpPr txBox="1"/>
          <p:nvPr/>
        </p:nvSpPr>
        <p:spPr>
          <a:xfrm>
            <a:off x="1437464" y="1419334"/>
            <a:ext cx="6020952" cy="52322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Tahoma"/>
                <a:ea typeface="Tahoma"/>
                <a:cs typeface="Tahoma"/>
                <a:sym typeface="Tahoma"/>
              </a:rPr>
              <a:t>Go to </a:t>
            </a:r>
            <a:r>
              <a:rPr b="1" i="0" lang="en" sz="1400" u="none" cap="none" strike="noStrike">
                <a:solidFill>
                  <a:srgbClr val="FFFFFF"/>
                </a:solidFill>
                <a:latin typeface="Tahoma"/>
                <a:ea typeface="Tahoma"/>
                <a:cs typeface="Tahoma"/>
                <a:sym typeface="Tahoma"/>
              </a:rPr>
              <a:t>Activity 16.2 in your </a:t>
            </a:r>
            <a:r>
              <a:rPr b="0" i="0" lang="en" sz="1400" u="none" cap="none" strike="noStrike">
                <a:solidFill>
                  <a:srgbClr val="FFFFFF"/>
                </a:solidFill>
                <a:latin typeface="Tahoma"/>
                <a:ea typeface="Tahoma"/>
                <a:cs typeface="Tahoma"/>
                <a:sym typeface="Tahoma"/>
              </a:rPr>
              <a:t>Participant Resource Package where you will find detailed activity instructions. </a:t>
            </a:r>
            <a:endParaRPr b="0" i="0" sz="1400" u="none" cap="none" strike="noStrike">
              <a:solidFill>
                <a:srgbClr val="000000"/>
              </a:solidFill>
              <a:latin typeface="Arial"/>
              <a:ea typeface="Arial"/>
              <a:cs typeface="Arial"/>
              <a:sym typeface="Arial"/>
            </a:endParaRPr>
          </a:p>
        </p:txBody>
      </p:sp>
      <p:sp>
        <p:nvSpPr>
          <p:cNvPr id="532" name="Google Shape;532;p94"/>
          <p:cNvSpPr txBox="1"/>
          <p:nvPr/>
        </p:nvSpPr>
        <p:spPr>
          <a:xfrm>
            <a:off x="1433559" y="2454284"/>
            <a:ext cx="6020953" cy="52322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Tahoma"/>
                <a:ea typeface="Tahoma"/>
                <a:cs typeface="Tahoma"/>
                <a:sym typeface="Tahoma"/>
              </a:rPr>
              <a:t>Based on the group assignments listed in your Participant Resource Package, you will be discussing the case study found in </a:t>
            </a:r>
            <a:r>
              <a:rPr b="1" i="0" lang="en" sz="1400" u="none" cap="none" strike="noStrike">
                <a:solidFill>
                  <a:srgbClr val="FFFFFF"/>
                </a:solidFill>
                <a:latin typeface="Tahoma"/>
                <a:ea typeface="Tahoma"/>
                <a:cs typeface="Tahoma"/>
                <a:sym typeface="Tahoma"/>
              </a:rPr>
              <a:t>Annex 16a</a:t>
            </a:r>
            <a:r>
              <a:rPr b="0" i="0" lang="en" sz="1400" u="none" cap="none" strike="noStrike">
                <a:solidFill>
                  <a:srgbClr val="FFFFFF"/>
                </a:solidFill>
                <a:latin typeface="Tahoma"/>
                <a:ea typeface="Tahoma"/>
                <a:cs typeface="Tahoma"/>
                <a:sym typeface="Tahoma"/>
              </a:rPr>
              <a:t>.</a:t>
            </a:r>
            <a:endParaRPr b="0" i="0" sz="1400" u="none" cap="none" strike="noStrike">
              <a:solidFill>
                <a:srgbClr val="000000"/>
              </a:solidFill>
              <a:latin typeface="Arial"/>
              <a:ea typeface="Arial"/>
              <a:cs typeface="Arial"/>
              <a:sym typeface="Arial"/>
            </a:endParaRPr>
          </a:p>
        </p:txBody>
      </p:sp>
      <p:sp>
        <p:nvSpPr>
          <p:cNvPr id="533" name="Google Shape;533;p94"/>
          <p:cNvSpPr txBox="1"/>
          <p:nvPr/>
        </p:nvSpPr>
        <p:spPr>
          <a:xfrm>
            <a:off x="1433559" y="3425262"/>
            <a:ext cx="6020952" cy="1384995"/>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Tahoma"/>
                <a:ea typeface="Tahoma"/>
                <a:cs typeface="Tahoma"/>
                <a:sym typeface="Tahoma"/>
              </a:rPr>
              <a:t>You will have </a:t>
            </a:r>
            <a:r>
              <a:rPr b="1" i="0" lang="en" sz="1400" u="none" cap="none" strike="noStrike">
                <a:solidFill>
                  <a:srgbClr val="FFFFFF"/>
                </a:solidFill>
                <a:latin typeface="Tahoma"/>
                <a:ea typeface="Tahoma"/>
                <a:cs typeface="Tahoma"/>
                <a:sym typeface="Tahoma"/>
              </a:rPr>
              <a:t>20 minutes </a:t>
            </a:r>
            <a:r>
              <a:rPr b="0" i="0" lang="en" sz="1400" u="none" cap="none" strike="noStrike">
                <a:solidFill>
                  <a:srgbClr val="FFFFFF"/>
                </a:solidFill>
                <a:latin typeface="Tahoma"/>
                <a:ea typeface="Tahoma"/>
                <a:cs typeface="Tahoma"/>
                <a:sym typeface="Tahoma"/>
              </a:rPr>
              <a:t>to discuss the following:</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400"/>
              <a:buFont typeface="Arial"/>
              <a:buChar char="•"/>
            </a:pPr>
            <a:r>
              <a:rPr b="0" i="0" lang="en" sz="1400" u="none" cap="none" strike="noStrike">
                <a:solidFill>
                  <a:srgbClr val="FFFFFF"/>
                </a:solidFill>
                <a:latin typeface="Tahoma"/>
                <a:ea typeface="Tahoma"/>
                <a:cs typeface="Tahoma"/>
                <a:sym typeface="Tahoma"/>
              </a:rPr>
              <a:t>How are these examples empowering participants?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400"/>
              <a:buFont typeface="Arial"/>
              <a:buChar char="•"/>
            </a:pPr>
            <a:r>
              <a:rPr b="0" i="0" lang="en" sz="1400" u="none" cap="none" strike="noStrike">
                <a:solidFill>
                  <a:srgbClr val="FFFFFF"/>
                </a:solidFill>
                <a:latin typeface="Tahoma"/>
                <a:ea typeface="Tahoma"/>
                <a:cs typeface="Tahoma"/>
                <a:sym typeface="Tahoma"/>
              </a:rPr>
              <a:t>What gender and intersectionality considerations would need to be included in this methodology?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400"/>
              <a:buFont typeface="Arial"/>
              <a:buChar char="•"/>
            </a:pPr>
            <a:r>
              <a:rPr b="0" i="0" lang="en" sz="1400" u="none" cap="none" strike="noStrike">
                <a:solidFill>
                  <a:srgbClr val="FFFFFF"/>
                </a:solidFill>
                <a:latin typeface="Tahoma"/>
                <a:ea typeface="Tahoma"/>
                <a:cs typeface="Tahoma"/>
                <a:sym typeface="Tahoma"/>
              </a:rPr>
              <a:t>What are the implications for implementation (HR, timeline, budget)?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ahoma"/>
              <a:ea typeface="Tahoma"/>
              <a:cs typeface="Tahoma"/>
              <a:sym typeface="Tahom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95"/>
          <p:cNvSpPr/>
          <p:nvPr/>
        </p:nvSpPr>
        <p:spPr>
          <a:xfrm>
            <a:off x="272400" y="298650"/>
            <a:ext cx="8599200" cy="4546200"/>
          </a:xfrm>
          <a:prstGeom prst="rect">
            <a:avLst/>
          </a:prstGeom>
          <a:noFill/>
          <a:ln cap="flat" cmpd="sng" w="28575">
            <a:solidFill>
              <a:srgbClr val="3A4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95"/>
          <p:cNvSpPr txBox="1"/>
          <p:nvPr/>
        </p:nvSpPr>
        <p:spPr>
          <a:xfrm>
            <a:off x="1213725" y="2035200"/>
            <a:ext cx="222000" cy="8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95"/>
          <p:cNvSpPr txBox="1"/>
          <p:nvPr/>
        </p:nvSpPr>
        <p:spPr>
          <a:xfrm>
            <a:off x="594925" y="170325"/>
            <a:ext cx="4190400" cy="721500"/>
          </a:xfrm>
          <a:prstGeom prst="rect">
            <a:avLst/>
          </a:prstGeom>
          <a:solidFill>
            <a:srgbClr val="3A488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rgbClr val="FFFFFF"/>
                </a:solidFill>
                <a:latin typeface="Helvetica Neue"/>
                <a:ea typeface="Helvetica Neue"/>
                <a:cs typeface="Helvetica Neue"/>
                <a:sym typeface="Helvetica Neue"/>
              </a:rPr>
              <a:t>Key Takeaways</a:t>
            </a:r>
            <a:endParaRPr b="0" i="0" sz="3600" u="none" cap="none" strike="noStrike">
              <a:solidFill>
                <a:srgbClr val="FFFFFF"/>
              </a:solidFill>
              <a:latin typeface="Helvetica Neue"/>
              <a:ea typeface="Helvetica Neue"/>
              <a:cs typeface="Helvetica Neue"/>
              <a:sym typeface="Helvetica Neue"/>
            </a:endParaRPr>
          </a:p>
        </p:txBody>
      </p:sp>
      <p:pic>
        <p:nvPicPr>
          <p:cNvPr descr="Circle with left arrow" id="541" name="Google Shape;541;p95"/>
          <p:cNvPicPr preferRelativeResize="0"/>
          <p:nvPr/>
        </p:nvPicPr>
        <p:blipFill rotWithShape="1">
          <a:blip r:embed="rId3">
            <a:alphaModFix/>
          </a:blip>
          <a:srcRect b="0" l="0" r="0" t="0"/>
          <a:stretch/>
        </p:blipFill>
        <p:spPr>
          <a:xfrm rot="10800000">
            <a:off x="656606" y="1589828"/>
            <a:ext cx="755896" cy="755896"/>
          </a:xfrm>
          <a:prstGeom prst="rect">
            <a:avLst/>
          </a:prstGeom>
          <a:noFill/>
          <a:ln>
            <a:noFill/>
          </a:ln>
        </p:spPr>
      </p:pic>
      <p:grpSp>
        <p:nvGrpSpPr>
          <p:cNvPr id="542" name="Google Shape;542;p95"/>
          <p:cNvGrpSpPr/>
          <p:nvPr/>
        </p:nvGrpSpPr>
        <p:grpSpPr>
          <a:xfrm>
            <a:off x="7166781" y="109729"/>
            <a:ext cx="1771785" cy="1478452"/>
            <a:chOff x="2573332" y="600903"/>
            <a:chExt cx="4314062" cy="3713070"/>
          </a:xfrm>
        </p:grpSpPr>
        <p:grpSp>
          <p:nvGrpSpPr>
            <p:cNvPr id="543" name="Google Shape;543;p95"/>
            <p:cNvGrpSpPr/>
            <p:nvPr/>
          </p:nvGrpSpPr>
          <p:grpSpPr>
            <a:xfrm>
              <a:off x="2573332" y="600903"/>
              <a:ext cx="3719824" cy="3713070"/>
              <a:chOff x="2573332" y="677103"/>
              <a:chExt cx="3719824" cy="3713070"/>
            </a:xfrm>
          </p:grpSpPr>
          <p:sp>
            <p:nvSpPr>
              <p:cNvPr id="544" name="Google Shape;544;p95"/>
              <p:cNvSpPr/>
              <p:nvPr/>
            </p:nvSpPr>
            <p:spPr>
              <a:xfrm rot="-6596588">
                <a:off x="3726388" y="3510395"/>
                <a:ext cx="771357" cy="771357"/>
              </a:xfrm>
              <a:prstGeom prst="ellipse">
                <a:avLst/>
              </a:prstGeom>
              <a:solidFill>
                <a:srgbClr val="3A4888"/>
              </a:solidFill>
              <a:ln cap="flat" cmpd="sng" w="9525">
                <a:solidFill>
                  <a:srgbClr val="3A4888"/>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545" name="Google Shape;545;p95"/>
              <p:cNvSpPr/>
              <p:nvPr/>
            </p:nvSpPr>
            <p:spPr>
              <a:xfrm rot="-6598839">
                <a:off x="2887641" y="2346984"/>
                <a:ext cx="1199287" cy="1199287"/>
              </a:xfrm>
              <a:prstGeom prst="ellipse">
                <a:avLst/>
              </a:prstGeom>
              <a:gradFill>
                <a:gsLst>
                  <a:gs pos="0">
                    <a:srgbClr val="A64D79"/>
                  </a:gs>
                  <a:gs pos="100000">
                    <a:srgbClr val="737373"/>
                  </a:gs>
                </a:gsLst>
                <a:lin ang="5400012" scaled="0"/>
              </a:gra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546" name="Google Shape;546;p95"/>
              <p:cNvSpPr/>
              <p:nvPr/>
            </p:nvSpPr>
            <p:spPr>
              <a:xfrm rot="-6598620">
                <a:off x="4374916" y="913763"/>
                <a:ext cx="1681581" cy="1681581"/>
              </a:xfrm>
              <a:prstGeom prst="ellipse">
                <a:avLst/>
              </a:prstGeom>
              <a:solidFill>
                <a:srgbClr val="3A4888"/>
              </a:solidFill>
              <a:ln cap="flat" cmpd="sng" w="9525">
                <a:solidFill>
                  <a:srgbClr val="3A4888"/>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547" name="Google Shape;547;p95"/>
              <p:cNvSpPr/>
              <p:nvPr/>
            </p:nvSpPr>
            <p:spPr>
              <a:xfrm rot="-6597866">
                <a:off x="2661829" y="2208216"/>
                <a:ext cx="629106" cy="629106"/>
              </a:xfrm>
              <a:prstGeom prst="ellipse">
                <a:avLst/>
              </a:prstGeom>
              <a:solidFill>
                <a:srgbClr val="3D3D3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548" name="Google Shape;548;p95"/>
              <p:cNvSpPr/>
              <p:nvPr/>
            </p:nvSpPr>
            <p:spPr>
              <a:xfrm rot="-6597701">
                <a:off x="3267625" y="1113818"/>
                <a:ext cx="274172" cy="274172"/>
              </a:xfrm>
              <a:prstGeom prst="ellipse">
                <a:avLst/>
              </a:prstGeom>
              <a:gradFill>
                <a:gsLst>
                  <a:gs pos="0">
                    <a:srgbClr val="FFC982"/>
                  </a:gs>
                  <a:gs pos="100000">
                    <a:srgbClr val="F58F09"/>
                  </a:gs>
                </a:gsLst>
                <a:path path="circle">
                  <a:fillToRect b="50%" l="50%" r="50%" t="50%"/>
                </a:path>
                <a:tileRect/>
              </a:gra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sp>
          <p:nvSpPr>
            <p:cNvPr id="549" name="Google Shape;549;p95"/>
            <p:cNvSpPr/>
            <p:nvPr/>
          </p:nvSpPr>
          <p:spPr>
            <a:xfrm>
              <a:off x="4447194" y="1739566"/>
              <a:ext cx="2440200" cy="2440200"/>
            </a:xfrm>
            <a:prstGeom prst="ellipse">
              <a:avLst/>
            </a:prstGeom>
            <a:gradFill>
              <a:gsLst>
                <a:gs pos="0">
                  <a:srgbClr val="F9D380"/>
                </a:gs>
                <a:gs pos="100000">
                  <a:srgbClr val="F58F09"/>
                </a:gs>
              </a:gsLst>
              <a:path path="circle">
                <a:fillToRect b="50%" l="50%" r="50%" t="50%"/>
              </a:path>
              <a:tileRect/>
            </a:gradFill>
            <a:ln>
              <a:noFill/>
            </a:ln>
            <a:effectLst>
              <a:outerShdw blurRad="228600" rotWithShape="0" algn="tl" dir="5400000" dist="50800">
                <a:srgbClr val="000000">
                  <a:alpha val="52941"/>
                </a:srgbClr>
              </a:outerShdw>
            </a:effectLst>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550" name="Google Shape;550;p95"/>
            <p:cNvSpPr/>
            <p:nvPr/>
          </p:nvSpPr>
          <p:spPr>
            <a:xfrm>
              <a:off x="3566937" y="1297853"/>
              <a:ext cx="1423800" cy="1423800"/>
            </a:xfrm>
            <a:prstGeom prst="ellipse">
              <a:avLst/>
            </a:prstGeom>
            <a:gradFill>
              <a:gsLst>
                <a:gs pos="0">
                  <a:srgbClr val="63763E"/>
                </a:gs>
                <a:gs pos="100000">
                  <a:srgbClr val="616D73"/>
                </a:gs>
              </a:gsLst>
              <a:path path="circle">
                <a:fillToRect b="50%" l="50%" r="50%" t="50%"/>
              </a:path>
              <a:tileRect/>
            </a:gradFill>
            <a:ln>
              <a:noFill/>
            </a:ln>
            <a:effectLst>
              <a:outerShdw blurRad="228600" rotWithShape="0" algn="tl" dir="5400000" dist="50800">
                <a:srgbClr val="000000">
                  <a:alpha val="52941"/>
                </a:srgbClr>
              </a:outerShdw>
            </a:effectLst>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pic>
        <p:nvPicPr>
          <p:cNvPr descr="Circle with left arrow" id="551" name="Google Shape;551;p95"/>
          <p:cNvPicPr preferRelativeResize="0"/>
          <p:nvPr/>
        </p:nvPicPr>
        <p:blipFill rotWithShape="1">
          <a:blip r:embed="rId3">
            <a:alphaModFix/>
          </a:blip>
          <a:srcRect b="0" l="0" r="0" t="0"/>
          <a:stretch/>
        </p:blipFill>
        <p:spPr>
          <a:xfrm rot="10800000">
            <a:off x="656606" y="3231885"/>
            <a:ext cx="755896" cy="755896"/>
          </a:xfrm>
          <a:prstGeom prst="rect">
            <a:avLst/>
          </a:prstGeom>
          <a:noFill/>
          <a:ln>
            <a:noFill/>
          </a:ln>
        </p:spPr>
      </p:pic>
      <p:cxnSp>
        <p:nvCxnSpPr>
          <p:cNvPr id="552" name="Google Shape;552;p95"/>
          <p:cNvCxnSpPr/>
          <p:nvPr/>
        </p:nvCxnSpPr>
        <p:spPr>
          <a:xfrm>
            <a:off x="1535808" y="2852287"/>
            <a:ext cx="3089400" cy="0"/>
          </a:xfrm>
          <a:prstGeom prst="straightConnector1">
            <a:avLst/>
          </a:prstGeom>
          <a:noFill/>
          <a:ln cap="flat" cmpd="sng" w="9525">
            <a:solidFill>
              <a:schemeClr val="accent1"/>
            </a:solidFill>
            <a:prstDash val="solid"/>
            <a:round/>
            <a:headEnd len="sm" w="sm" type="none"/>
            <a:tailEnd len="sm" w="sm" type="none"/>
          </a:ln>
        </p:spPr>
      </p:cxnSp>
      <p:cxnSp>
        <p:nvCxnSpPr>
          <p:cNvPr id="553" name="Google Shape;553;p95"/>
          <p:cNvCxnSpPr/>
          <p:nvPr/>
        </p:nvCxnSpPr>
        <p:spPr>
          <a:xfrm>
            <a:off x="1482600" y="4643866"/>
            <a:ext cx="3089400" cy="0"/>
          </a:xfrm>
          <a:prstGeom prst="straightConnector1">
            <a:avLst/>
          </a:prstGeom>
          <a:noFill/>
          <a:ln cap="flat" cmpd="sng" w="9525">
            <a:solidFill>
              <a:schemeClr val="accent1"/>
            </a:solidFill>
            <a:prstDash val="solid"/>
            <a:round/>
            <a:headEnd len="sm" w="sm" type="none"/>
            <a:tailEnd len="sm" w="sm" type="none"/>
          </a:ln>
        </p:spPr>
      </p:cxnSp>
      <p:sp>
        <p:nvSpPr>
          <p:cNvPr id="554" name="Google Shape;554;p95"/>
          <p:cNvSpPr txBox="1"/>
          <p:nvPr/>
        </p:nvSpPr>
        <p:spPr>
          <a:xfrm>
            <a:off x="1412502" y="1478168"/>
            <a:ext cx="6561127" cy="1468467"/>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700" u="none" cap="none" strike="noStrike">
                <a:solidFill>
                  <a:schemeClr val="dk1"/>
                </a:solidFill>
                <a:latin typeface="Tahoma"/>
                <a:ea typeface="Tahoma"/>
                <a:cs typeface="Tahoma"/>
                <a:sym typeface="Tahoma"/>
              </a:rPr>
              <a:t>Gender transformative programming should always reflect a rights-based approach; but we must also understand the instrumentalist rationale for gender equality programming.</a:t>
            </a:r>
            <a:endParaRPr b="0" i="0" sz="1700" u="none" cap="none" strike="noStrike">
              <a:solidFill>
                <a:schemeClr val="dk1"/>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95"/>
          <p:cNvSpPr txBox="1"/>
          <p:nvPr/>
        </p:nvSpPr>
        <p:spPr>
          <a:xfrm>
            <a:off x="1435725" y="3071138"/>
            <a:ext cx="6139130" cy="1629381"/>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700" u="none" cap="none" strike="noStrike">
                <a:solidFill>
                  <a:schemeClr val="dk1"/>
                </a:solidFill>
                <a:latin typeface="Tahoma"/>
                <a:ea typeface="Tahoma"/>
                <a:cs typeface="Tahoma"/>
                <a:sym typeface="Tahoma"/>
              </a:rPr>
              <a:t>A human rights based approach to programming demands that human rights are the core rationale for any intervention, but it also demands that human rights principles guide all stages of implementation.</a:t>
            </a:r>
            <a:endParaRPr b="0" i="0" sz="1400" u="none" cap="none" strike="noStrike">
              <a:solidFill>
                <a:srgbClr val="000000"/>
              </a:solidFill>
              <a:latin typeface="Tahoma"/>
              <a:ea typeface="Tahoma"/>
              <a:cs typeface="Tahoma"/>
              <a:sym typeface="Tahom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3365"/>
        </a:solidFill>
      </p:bgPr>
    </p:bg>
    <p:spTree>
      <p:nvGrpSpPr>
        <p:cNvPr id="559" name="Shape 559"/>
        <p:cNvGrpSpPr/>
        <p:nvPr/>
      </p:nvGrpSpPr>
      <p:grpSpPr>
        <a:xfrm>
          <a:off x="0" y="0"/>
          <a:ext cx="0" cy="0"/>
          <a:chOff x="0" y="0"/>
          <a:chExt cx="0" cy="0"/>
        </a:xfrm>
      </p:grpSpPr>
      <p:pic>
        <p:nvPicPr>
          <p:cNvPr id="560" name="Google Shape;560;p96"/>
          <p:cNvPicPr preferRelativeResize="0"/>
          <p:nvPr/>
        </p:nvPicPr>
        <p:blipFill rotWithShape="1">
          <a:blip r:embed="rId3">
            <a:alphaModFix amt="10000"/>
          </a:blip>
          <a:srcRect b="0" l="0" r="0" t="0"/>
          <a:stretch/>
        </p:blipFill>
        <p:spPr>
          <a:xfrm>
            <a:off x="4533925" y="318550"/>
            <a:ext cx="4442700" cy="4442700"/>
          </a:xfrm>
          <a:prstGeom prst="rect">
            <a:avLst/>
          </a:prstGeom>
          <a:noFill/>
          <a:ln>
            <a:noFill/>
          </a:ln>
        </p:spPr>
      </p:pic>
      <p:sp>
        <p:nvSpPr>
          <p:cNvPr id="561" name="Google Shape;561;p96"/>
          <p:cNvSpPr txBox="1"/>
          <p:nvPr/>
        </p:nvSpPr>
        <p:spPr>
          <a:xfrm>
            <a:off x="255152" y="1456350"/>
            <a:ext cx="8554798" cy="15885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en" sz="5500" u="none" cap="none" strike="noStrike">
                <a:solidFill>
                  <a:schemeClr val="lt1"/>
                </a:solidFill>
                <a:latin typeface="Helvetica Neue"/>
                <a:ea typeface="Helvetica Neue"/>
                <a:cs typeface="Helvetica Neue"/>
                <a:sym typeface="Helvetica Neue"/>
              </a:rPr>
              <a:t>Questions?</a:t>
            </a:r>
            <a:endParaRPr b="0" i="0" sz="1400" u="none" cap="none" strike="noStrike">
              <a:solidFill>
                <a:srgbClr val="000000"/>
              </a:solidFill>
              <a:latin typeface="Arial"/>
              <a:ea typeface="Arial"/>
              <a:cs typeface="Arial"/>
              <a:sym typeface="Arial"/>
            </a:endParaRPr>
          </a:p>
        </p:txBody>
      </p:sp>
      <p:cxnSp>
        <p:nvCxnSpPr>
          <p:cNvPr id="562" name="Google Shape;562;p96"/>
          <p:cNvCxnSpPr/>
          <p:nvPr/>
        </p:nvCxnSpPr>
        <p:spPr>
          <a:xfrm>
            <a:off x="255150" y="2954500"/>
            <a:ext cx="8299500" cy="13500"/>
          </a:xfrm>
          <a:prstGeom prst="straightConnector1">
            <a:avLst/>
          </a:prstGeom>
          <a:noFill/>
          <a:ln cap="flat" cmpd="sng" w="38100">
            <a:solidFill>
              <a:srgbClr val="F9D380"/>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d20b4c9546_0_8"/>
          <p:cNvSpPr/>
          <p:nvPr/>
        </p:nvSpPr>
        <p:spPr>
          <a:xfrm>
            <a:off x="0" y="0"/>
            <a:ext cx="3063300" cy="5139000"/>
          </a:xfrm>
          <a:prstGeom prst="rect">
            <a:avLst/>
          </a:prstGeom>
          <a:solidFill>
            <a:srgbClr val="63763E"/>
          </a:solidFill>
          <a:ln cap="flat" cmpd="sng" w="9525">
            <a:solidFill>
              <a:srgbClr val="B5CB8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9E0B0F"/>
              </a:highlight>
              <a:latin typeface="Arial"/>
              <a:ea typeface="Arial"/>
              <a:cs typeface="Arial"/>
              <a:sym typeface="Arial"/>
            </a:endParaRPr>
          </a:p>
        </p:txBody>
      </p:sp>
      <p:pic>
        <p:nvPicPr>
          <p:cNvPr id="124" name="Google Shape;124;gd20b4c9546_0_8"/>
          <p:cNvPicPr preferRelativeResize="0"/>
          <p:nvPr/>
        </p:nvPicPr>
        <p:blipFill rotWithShape="1">
          <a:blip r:embed="rId3">
            <a:alphaModFix/>
          </a:blip>
          <a:srcRect b="0" l="0" r="0" t="0"/>
          <a:stretch/>
        </p:blipFill>
        <p:spPr>
          <a:xfrm>
            <a:off x="1877440" y="2493930"/>
            <a:ext cx="994311" cy="994314"/>
          </a:xfrm>
          <a:prstGeom prst="rect">
            <a:avLst/>
          </a:prstGeom>
          <a:noFill/>
          <a:ln>
            <a:noFill/>
          </a:ln>
        </p:spPr>
      </p:pic>
      <p:sp>
        <p:nvSpPr>
          <p:cNvPr id="125" name="Google Shape;125;gd20b4c9546_0_8"/>
          <p:cNvSpPr txBox="1"/>
          <p:nvPr>
            <p:ph type="title"/>
          </p:nvPr>
        </p:nvSpPr>
        <p:spPr>
          <a:xfrm>
            <a:off x="389426" y="346015"/>
            <a:ext cx="5691300" cy="994200"/>
          </a:xfrm>
          <a:prstGeom prst="rect">
            <a:avLst/>
          </a:prstGeom>
          <a:noFill/>
          <a:ln cap="flat" cmpd="sng" w="28575">
            <a:solidFill>
              <a:srgbClr val="B5CB82"/>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4000">
                <a:solidFill>
                  <a:schemeClr val="lt1"/>
                </a:solidFill>
                <a:latin typeface="Helvetica Neue"/>
                <a:ea typeface="Helvetica Neue"/>
                <a:cs typeface="Helvetica Neue"/>
                <a:sym typeface="Helvetica Neue"/>
              </a:rPr>
              <a:t>Learning</a:t>
            </a:r>
            <a:r>
              <a:rPr lang="en" sz="4000">
                <a:solidFill>
                  <a:srgbClr val="272324"/>
                </a:solidFill>
                <a:latin typeface="Helvetica Neue"/>
                <a:ea typeface="Helvetica Neue"/>
                <a:cs typeface="Helvetica Neue"/>
                <a:sym typeface="Helvetica Neue"/>
              </a:rPr>
              <a:t> </a:t>
            </a:r>
            <a:r>
              <a:rPr lang="en" sz="4000">
                <a:solidFill>
                  <a:srgbClr val="63763E"/>
                </a:solidFill>
                <a:latin typeface="Helvetica Neue"/>
                <a:ea typeface="Helvetica Neue"/>
                <a:cs typeface="Helvetica Neue"/>
                <a:sym typeface="Helvetica Neue"/>
              </a:rPr>
              <a:t>Objectives</a:t>
            </a:r>
            <a:endParaRPr/>
          </a:p>
        </p:txBody>
      </p:sp>
      <p:sp>
        <p:nvSpPr>
          <p:cNvPr id="126" name="Google Shape;126;gd20b4c9546_0_8"/>
          <p:cNvSpPr txBox="1"/>
          <p:nvPr/>
        </p:nvSpPr>
        <p:spPr>
          <a:xfrm>
            <a:off x="3235064" y="2230458"/>
            <a:ext cx="4959600" cy="17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Roboto"/>
                <a:ea typeface="Roboto"/>
                <a:cs typeface="Roboto"/>
                <a:sym typeface="Roboto"/>
              </a:rPr>
              <a:t>To understand that integrating and reflecting gender transformative and feminist approaches to MEAL exist on a spectrum, and can be applied to both process and outcome of MEAL activities.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58"/>
          <p:cNvSpPr/>
          <p:nvPr/>
        </p:nvSpPr>
        <p:spPr>
          <a:xfrm>
            <a:off x="-394225" y="3262125"/>
            <a:ext cx="2283900" cy="2346600"/>
          </a:xfrm>
          <a:prstGeom prst="ellipse">
            <a:avLst/>
          </a:prstGeom>
          <a:gradFill>
            <a:gsLst>
              <a:gs pos="0">
                <a:srgbClr val="FFC982"/>
              </a:gs>
              <a:gs pos="100000">
                <a:srgbClr val="F58F09"/>
              </a:gs>
            </a:gsLst>
            <a:path path="circle">
              <a:fillToRect b="50%" l="50%" r="50%" t="50%"/>
            </a:path>
            <a:tileRect/>
          </a:gra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58"/>
          <p:cNvSpPr/>
          <p:nvPr/>
        </p:nvSpPr>
        <p:spPr>
          <a:xfrm>
            <a:off x="7023700" y="-515325"/>
            <a:ext cx="2283900" cy="2346600"/>
          </a:xfrm>
          <a:prstGeom prst="ellipse">
            <a:avLst/>
          </a:prstGeom>
          <a:gradFill>
            <a:gsLst>
              <a:gs pos="0">
                <a:srgbClr val="272324"/>
              </a:gs>
              <a:gs pos="100000">
                <a:srgbClr val="737373"/>
              </a:gs>
            </a:gsLst>
            <a:lin ang="5400012" scaled="0"/>
          </a:gra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58"/>
          <p:cNvSpPr/>
          <p:nvPr/>
        </p:nvSpPr>
        <p:spPr>
          <a:xfrm>
            <a:off x="379500" y="336750"/>
            <a:ext cx="8385000" cy="4470000"/>
          </a:xfrm>
          <a:prstGeom prst="rect">
            <a:avLst/>
          </a:prstGeom>
          <a:noFill/>
          <a:ln cap="flat" cmpd="sng" w="19050">
            <a:solidFill>
              <a:srgbClr val="4C113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58"/>
          <p:cNvSpPr txBox="1"/>
          <p:nvPr>
            <p:ph type="title"/>
          </p:nvPr>
        </p:nvSpPr>
        <p:spPr>
          <a:xfrm>
            <a:off x="311700" y="207465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
                <a:solidFill>
                  <a:srgbClr val="993365"/>
                </a:solidFill>
                <a:latin typeface="Helvetica Neue"/>
                <a:ea typeface="Helvetica Neue"/>
                <a:cs typeface="Helvetica Neue"/>
                <a:sym typeface="Helvetica Neue"/>
              </a:rPr>
              <a:t>Additional Session</a:t>
            </a:r>
            <a:endParaRPr/>
          </a:p>
          <a:p>
            <a:pPr indent="0" lvl="0" marL="0" rtl="0" algn="ctr">
              <a:lnSpc>
                <a:spcPct val="100000"/>
              </a:lnSpc>
              <a:spcBef>
                <a:spcPts val="0"/>
              </a:spcBef>
              <a:spcAft>
                <a:spcPts val="0"/>
              </a:spcAft>
              <a:buSzPts val="3600"/>
              <a:buNone/>
            </a:pPr>
            <a:r>
              <a:t/>
            </a:r>
            <a:endParaRPr b="1">
              <a:solidFill>
                <a:srgbClr val="FFFFFF"/>
              </a:solidFill>
              <a:highlight>
                <a:srgbClr val="4C1130"/>
              </a:highlight>
              <a:latin typeface="Open Sans"/>
              <a:ea typeface="Open Sans"/>
              <a:cs typeface="Open Sans"/>
              <a:sym typeface="Open Sans"/>
            </a:endParaRPr>
          </a:p>
        </p:txBody>
      </p:sp>
      <p:sp>
        <p:nvSpPr>
          <p:cNvPr id="571" name="Google Shape;571;p58"/>
          <p:cNvSpPr txBox="1"/>
          <p:nvPr/>
        </p:nvSpPr>
        <p:spPr>
          <a:xfrm>
            <a:off x="1654048" y="2495549"/>
            <a:ext cx="5835904" cy="841799"/>
          </a:xfrm>
          <a:prstGeom prst="rect">
            <a:avLst/>
          </a:prstGeom>
          <a:solidFill>
            <a:srgbClr val="993365"/>
          </a:solidFill>
          <a:ln cap="flat" cmpd="sng" w="9525">
            <a:solidFill>
              <a:srgbClr val="99336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rPr b="0" i="0" lang="en" sz="2900" u="none" cap="none" strike="noStrike">
                <a:solidFill>
                  <a:schemeClr val="lt1"/>
                </a:solidFill>
                <a:latin typeface="Helvetica Neue"/>
                <a:ea typeface="Helvetica Neue"/>
                <a:cs typeface="Helvetica Neue"/>
                <a:sym typeface="Helvetica Neue"/>
              </a:rPr>
              <a:t>Gender-Based Analysis</a:t>
            </a:r>
            <a:endParaRPr b="0" i="0" sz="7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59"/>
          <p:cNvSpPr/>
          <p:nvPr/>
        </p:nvSpPr>
        <p:spPr>
          <a:xfrm>
            <a:off x="0" y="0"/>
            <a:ext cx="3063300" cy="5139000"/>
          </a:xfrm>
          <a:prstGeom prst="rect">
            <a:avLst/>
          </a:prstGeom>
          <a:solidFill>
            <a:srgbClr val="63763E"/>
          </a:solidFill>
          <a:ln cap="flat" cmpd="sng" w="9525">
            <a:solidFill>
              <a:srgbClr val="B5CB8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9E0B0F"/>
              </a:highlight>
              <a:latin typeface="Arial"/>
              <a:ea typeface="Arial"/>
              <a:cs typeface="Arial"/>
              <a:sym typeface="Arial"/>
            </a:endParaRPr>
          </a:p>
        </p:txBody>
      </p:sp>
      <p:pic>
        <p:nvPicPr>
          <p:cNvPr id="577" name="Google Shape;577;p59"/>
          <p:cNvPicPr preferRelativeResize="0"/>
          <p:nvPr/>
        </p:nvPicPr>
        <p:blipFill rotWithShape="1">
          <a:blip r:embed="rId3">
            <a:alphaModFix/>
          </a:blip>
          <a:srcRect b="0" l="0" r="0" t="0"/>
          <a:stretch/>
        </p:blipFill>
        <p:spPr>
          <a:xfrm>
            <a:off x="1877440" y="2493930"/>
            <a:ext cx="994311" cy="994313"/>
          </a:xfrm>
          <a:prstGeom prst="rect">
            <a:avLst/>
          </a:prstGeom>
          <a:noFill/>
          <a:ln>
            <a:noFill/>
          </a:ln>
        </p:spPr>
      </p:pic>
      <p:sp>
        <p:nvSpPr>
          <p:cNvPr id="578" name="Google Shape;578;p59"/>
          <p:cNvSpPr txBox="1"/>
          <p:nvPr>
            <p:ph type="title"/>
          </p:nvPr>
        </p:nvSpPr>
        <p:spPr>
          <a:xfrm>
            <a:off x="389426" y="346015"/>
            <a:ext cx="5691276" cy="994313"/>
          </a:xfrm>
          <a:prstGeom prst="rect">
            <a:avLst/>
          </a:prstGeom>
          <a:noFill/>
          <a:ln cap="flat" cmpd="sng" w="28575">
            <a:solidFill>
              <a:srgbClr val="B5CB82"/>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4000">
                <a:solidFill>
                  <a:schemeClr val="lt1"/>
                </a:solidFill>
                <a:latin typeface="Helvetica Neue"/>
                <a:ea typeface="Helvetica Neue"/>
                <a:cs typeface="Helvetica Neue"/>
                <a:sym typeface="Helvetica Neue"/>
              </a:rPr>
              <a:t>Learning</a:t>
            </a:r>
            <a:r>
              <a:rPr lang="en" sz="4000">
                <a:solidFill>
                  <a:srgbClr val="272324"/>
                </a:solidFill>
                <a:latin typeface="Helvetica Neue"/>
                <a:ea typeface="Helvetica Neue"/>
                <a:cs typeface="Helvetica Neue"/>
                <a:sym typeface="Helvetica Neue"/>
              </a:rPr>
              <a:t> </a:t>
            </a:r>
            <a:r>
              <a:rPr lang="en" sz="4000">
                <a:solidFill>
                  <a:srgbClr val="63763E"/>
                </a:solidFill>
                <a:latin typeface="Helvetica Neue"/>
                <a:ea typeface="Helvetica Neue"/>
                <a:cs typeface="Helvetica Neue"/>
                <a:sym typeface="Helvetica Neue"/>
              </a:rPr>
              <a:t>Objectives</a:t>
            </a:r>
            <a:endParaRPr/>
          </a:p>
        </p:txBody>
      </p:sp>
      <p:sp>
        <p:nvSpPr>
          <p:cNvPr id="579" name="Google Shape;579;p59"/>
          <p:cNvSpPr txBox="1"/>
          <p:nvPr/>
        </p:nvSpPr>
        <p:spPr>
          <a:xfrm>
            <a:off x="3339916" y="2493930"/>
            <a:ext cx="4959693" cy="130924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Tahoma"/>
                <a:ea typeface="Tahoma"/>
                <a:cs typeface="Tahoma"/>
                <a:sym typeface="Tahoma"/>
              </a:rPr>
              <a:t>Participants will have a stronger understanding of the foundational components of gender analysis and confidence to approach the planning and design of a gender analysis. </a:t>
            </a:r>
            <a:endParaRPr b="0" i="0" sz="1800" u="none" cap="none" strike="noStrike">
              <a:solidFill>
                <a:srgbClr val="000000"/>
              </a:solidFill>
              <a:latin typeface="Tahoma"/>
              <a:ea typeface="Tahoma"/>
              <a:cs typeface="Tahoma"/>
              <a:sym typeface="Tahom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60"/>
          <p:cNvSpPr/>
          <p:nvPr/>
        </p:nvSpPr>
        <p:spPr>
          <a:xfrm>
            <a:off x="6947500" y="-515325"/>
            <a:ext cx="2283900" cy="2346600"/>
          </a:xfrm>
          <a:prstGeom prst="ellipse">
            <a:avLst/>
          </a:prstGeom>
          <a:solidFill>
            <a:srgbClr val="3A4888"/>
          </a:solidFill>
          <a:ln cap="flat" cmpd="sng" w="9525">
            <a:solidFill>
              <a:srgbClr val="3A4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60"/>
          <p:cNvSpPr txBox="1"/>
          <p:nvPr>
            <p:ph type="title"/>
          </p:nvPr>
        </p:nvSpPr>
        <p:spPr>
          <a:xfrm>
            <a:off x="6082875" y="445025"/>
            <a:ext cx="2699400" cy="572700"/>
          </a:xfrm>
          <a:prstGeom prst="rect">
            <a:avLst/>
          </a:prstGeom>
          <a:noFill/>
          <a:ln cap="flat" cmpd="sng" w="19050">
            <a:solidFill>
              <a:srgbClr val="99336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800"/>
              <a:buNone/>
            </a:pPr>
            <a:r>
              <a:rPr lang="en" sz="3000">
                <a:solidFill>
                  <a:srgbClr val="3A4888"/>
                </a:solidFill>
                <a:latin typeface="Proxima Nova"/>
                <a:ea typeface="Proxima Nova"/>
                <a:cs typeface="Proxima Nova"/>
                <a:sym typeface="Proxima Nova"/>
              </a:rPr>
              <a:t>Key</a:t>
            </a:r>
            <a:r>
              <a:rPr lang="en" sz="3000">
                <a:latin typeface="Proxima Nova"/>
                <a:ea typeface="Proxima Nova"/>
                <a:cs typeface="Proxima Nova"/>
                <a:sym typeface="Proxima Nova"/>
              </a:rPr>
              <a:t> </a:t>
            </a:r>
            <a:r>
              <a:rPr lang="en" sz="3000">
                <a:solidFill>
                  <a:srgbClr val="FFFFFF"/>
                </a:solidFill>
                <a:latin typeface="Proxima Nova"/>
                <a:ea typeface="Proxima Nova"/>
                <a:cs typeface="Proxima Nova"/>
                <a:sym typeface="Proxima Nova"/>
              </a:rPr>
              <a:t>Messages</a:t>
            </a:r>
            <a:endParaRPr sz="3000">
              <a:solidFill>
                <a:srgbClr val="FFFFFF"/>
              </a:solidFill>
              <a:latin typeface="Proxima Nova"/>
              <a:ea typeface="Proxima Nova"/>
              <a:cs typeface="Proxima Nova"/>
              <a:sym typeface="Proxima Nova"/>
            </a:endParaRPr>
          </a:p>
        </p:txBody>
      </p:sp>
      <p:cxnSp>
        <p:nvCxnSpPr>
          <p:cNvPr id="586" name="Google Shape;586;p60"/>
          <p:cNvCxnSpPr/>
          <p:nvPr/>
        </p:nvCxnSpPr>
        <p:spPr>
          <a:xfrm flipH="1" rot="10800000">
            <a:off x="0" y="772250"/>
            <a:ext cx="6044100" cy="6900"/>
          </a:xfrm>
          <a:prstGeom prst="straightConnector1">
            <a:avLst/>
          </a:prstGeom>
          <a:noFill/>
          <a:ln cap="flat" cmpd="sng" w="38100">
            <a:solidFill>
              <a:srgbClr val="993365"/>
            </a:solidFill>
            <a:prstDash val="solid"/>
            <a:round/>
            <a:headEnd len="sm" w="sm" type="none"/>
            <a:tailEnd len="sm" w="sm" type="none"/>
          </a:ln>
        </p:spPr>
      </p:cxnSp>
      <p:pic>
        <p:nvPicPr>
          <p:cNvPr descr="Badge Tick1" id="587" name="Google Shape;587;p60"/>
          <p:cNvPicPr preferRelativeResize="0"/>
          <p:nvPr/>
        </p:nvPicPr>
        <p:blipFill rotWithShape="1">
          <a:blip r:embed="rId3">
            <a:alphaModFix/>
          </a:blip>
          <a:srcRect b="0" l="0" r="0" t="0"/>
          <a:stretch/>
        </p:blipFill>
        <p:spPr>
          <a:xfrm>
            <a:off x="559269" y="1831275"/>
            <a:ext cx="763679" cy="763679"/>
          </a:xfrm>
          <a:prstGeom prst="rect">
            <a:avLst/>
          </a:prstGeom>
          <a:noFill/>
          <a:ln>
            <a:noFill/>
          </a:ln>
        </p:spPr>
      </p:pic>
      <p:pic>
        <p:nvPicPr>
          <p:cNvPr descr="Badge Tick1" id="588" name="Google Shape;588;p60"/>
          <p:cNvPicPr preferRelativeResize="0"/>
          <p:nvPr/>
        </p:nvPicPr>
        <p:blipFill rotWithShape="1">
          <a:blip r:embed="rId3">
            <a:alphaModFix/>
          </a:blip>
          <a:srcRect b="0" l="0" r="0" t="0"/>
          <a:stretch/>
        </p:blipFill>
        <p:spPr>
          <a:xfrm>
            <a:off x="559268" y="3784234"/>
            <a:ext cx="763679" cy="763679"/>
          </a:xfrm>
          <a:prstGeom prst="rect">
            <a:avLst/>
          </a:prstGeom>
          <a:noFill/>
          <a:ln>
            <a:noFill/>
          </a:ln>
        </p:spPr>
      </p:pic>
      <p:graphicFrame>
        <p:nvGraphicFramePr>
          <p:cNvPr id="589" name="Google Shape;589;p60"/>
          <p:cNvGraphicFramePr/>
          <p:nvPr/>
        </p:nvGraphicFramePr>
        <p:xfrm>
          <a:off x="941108" y="1690311"/>
          <a:ext cx="3000000" cy="3000000"/>
        </p:xfrm>
        <a:graphic>
          <a:graphicData uri="http://schemas.openxmlformats.org/drawingml/2006/table">
            <a:tbl>
              <a:tblPr>
                <a:noFill/>
                <a:tableStyleId>{7DA607E4-C62C-4FCE-975F-71A4F7BDF28B}</a:tableStyleId>
              </a:tblPr>
              <a:tblGrid>
                <a:gridCol w="748000"/>
                <a:gridCol w="6491000"/>
              </a:tblGrid>
              <a:tr h="381000">
                <a:tc>
                  <a:txBody>
                    <a:bodyPr/>
                    <a:lstStyle/>
                    <a:p>
                      <a:pPr indent="0" lvl="0" marL="0" marR="0" rtl="0" algn="l">
                        <a:lnSpc>
                          <a:spcPct val="100000"/>
                        </a:lnSpc>
                        <a:spcBef>
                          <a:spcPts val="0"/>
                        </a:spcBef>
                        <a:spcAft>
                          <a:spcPts val="0"/>
                        </a:spcAft>
                        <a:buClr>
                          <a:schemeClr val="dk1"/>
                        </a:buClr>
                        <a:buSzPts val="1100"/>
                        <a:buFont typeface="Arial"/>
                        <a:buNone/>
                      </a:pPr>
                      <a:r>
                        <a:t/>
                      </a:r>
                      <a:endParaRPr sz="1400" u="none" cap="none" strike="noStrike">
                        <a:latin typeface="Tahoma"/>
                        <a:ea typeface="Tahoma"/>
                        <a:cs typeface="Tahoma"/>
                        <a:sym typeface="Tahom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t/>
                      </a:r>
                      <a:endParaRPr sz="800" u="none" cap="none" strike="noStrike">
                        <a:solidFill>
                          <a:schemeClr val="dk1"/>
                        </a:solidFill>
                        <a:latin typeface="Tahoma"/>
                        <a:ea typeface="Tahoma"/>
                        <a:cs typeface="Tahoma"/>
                        <a:sym typeface="Tahoma"/>
                      </a:endParaRPr>
                    </a:p>
                    <a:p>
                      <a:pPr indent="0" lvl="0" marL="0" marR="0" rtl="0" algn="l">
                        <a:lnSpc>
                          <a:spcPct val="115000"/>
                        </a:lnSpc>
                        <a:spcBef>
                          <a:spcPts val="0"/>
                        </a:spcBef>
                        <a:spcAft>
                          <a:spcPts val="0"/>
                        </a:spcAft>
                        <a:buClr>
                          <a:schemeClr val="dk1"/>
                        </a:buClr>
                        <a:buSzPts val="1100"/>
                        <a:buFont typeface="Arial"/>
                        <a:buNone/>
                      </a:pPr>
                      <a:r>
                        <a:rPr lang="en" sz="1400" u="none" cap="none" strike="noStrike">
                          <a:solidFill>
                            <a:schemeClr val="dk1"/>
                          </a:solidFill>
                          <a:latin typeface="Tahoma"/>
                          <a:ea typeface="Tahoma"/>
                          <a:cs typeface="Tahoma"/>
                          <a:sym typeface="Tahoma"/>
                        </a:rPr>
                        <a:t>Gender analysis provides essential information to inform gender transformative programming and implementation.</a:t>
                      </a:r>
                      <a:endParaRPr sz="1400" u="none" cap="none" strike="noStrike">
                        <a:solidFill>
                          <a:schemeClr val="dk1"/>
                        </a:solidFill>
                        <a:latin typeface="Tahoma"/>
                        <a:ea typeface="Tahoma"/>
                        <a:cs typeface="Tahoma"/>
                        <a:sym typeface="Tahoma"/>
                      </a:endParaRPr>
                    </a:p>
                    <a:p>
                      <a:pPr indent="0" lvl="0" marL="0" marR="0" rtl="0" algn="l">
                        <a:lnSpc>
                          <a:spcPct val="115000"/>
                        </a:lnSpc>
                        <a:spcBef>
                          <a:spcPts val="0"/>
                        </a:spcBef>
                        <a:spcAft>
                          <a:spcPts val="0"/>
                        </a:spcAft>
                        <a:buClr>
                          <a:srgbClr val="000000"/>
                        </a:buClr>
                        <a:buSzPts val="1400"/>
                        <a:buFont typeface="Arial"/>
                        <a:buNone/>
                      </a:pPr>
                      <a:r>
                        <a:t/>
                      </a:r>
                      <a:endParaRPr sz="1400" u="none" cap="none" strike="noStrike">
                        <a:solidFill>
                          <a:schemeClr val="dk1"/>
                        </a:solidFill>
                        <a:latin typeface="Tahoma"/>
                        <a:ea typeface="Tahoma"/>
                        <a:cs typeface="Tahoma"/>
                        <a:sym typeface="Tahom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4C1130"/>
                      </a:solidFill>
                      <a:prstDash val="solid"/>
                      <a:round/>
                      <a:headEnd len="sm" w="sm" type="none"/>
                      <a:tailEnd len="sm" w="sm" type="none"/>
                    </a:lnB>
                  </a:tcPr>
                </a:tc>
              </a:tr>
              <a:tr h="177800">
                <a:tc>
                  <a:txBody>
                    <a:bodyPr/>
                    <a:lstStyle/>
                    <a:p>
                      <a:pPr indent="0" lvl="0" marL="0" marR="0" rtl="0" algn="l">
                        <a:lnSpc>
                          <a:spcPct val="100000"/>
                        </a:lnSpc>
                        <a:spcBef>
                          <a:spcPts val="0"/>
                        </a:spcBef>
                        <a:spcAft>
                          <a:spcPts val="0"/>
                        </a:spcAft>
                        <a:buClr>
                          <a:schemeClr val="dk1"/>
                        </a:buClr>
                        <a:buSzPts val="1100"/>
                        <a:buFont typeface="Arial"/>
                        <a:buNone/>
                      </a:pPr>
                      <a:r>
                        <a:t/>
                      </a:r>
                      <a:endParaRPr sz="1400" u="none" cap="none" strike="noStrike">
                        <a:latin typeface="Tahoma"/>
                        <a:ea typeface="Tahoma"/>
                        <a:cs typeface="Tahoma"/>
                        <a:sym typeface="Tahom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chemeClr val="dk1"/>
                        </a:buClr>
                        <a:buSzPts val="1100"/>
                        <a:buFont typeface="Arial"/>
                        <a:buNone/>
                      </a:pPr>
                      <a:r>
                        <a:t/>
                      </a:r>
                      <a:endParaRPr sz="800" u="none" cap="none" strike="noStrike">
                        <a:solidFill>
                          <a:schemeClr val="dk1"/>
                        </a:solidFill>
                        <a:latin typeface="Tahoma"/>
                        <a:ea typeface="Tahoma"/>
                        <a:cs typeface="Tahoma"/>
                        <a:sym typeface="Tahoma"/>
                      </a:endParaRPr>
                    </a:p>
                    <a:p>
                      <a:pPr indent="0" lvl="0" marL="0" marR="0" rtl="0" algn="l">
                        <a:lnSpc>
                          <a:spcPct val="115000"/>
                        </a:lnSpc>
                        <a:spcBef>
                          <a:spcPts val="0"/>
                        </a:spcBef>
                        <a:spcAft>
                          <a:spcPts val="0"/>
                        </a:spcAft>
                        <a:buClr>
                          <a:schemeClr val="dk1"/>
                        </a:buClr>
                        <a:buSzPts val="1100"/>
                        <a:buFont typeface="Arial"/>
                        <a:buNone/>
                      </a:pPr>
                      <a:r>
                        <a:rPr lang="en" sz="1400" u="none" cap="none" strike="noStrike">
                          <a:solidFill>
                            <a:schemeClr val="dk1"/>
                          </a:solidFill>
                          <a:latin typeface="Tahoma"/>
                          <a:ea typeface="Tahoma"/>
                          <a:cs typeface="Tahoma"/>
                          <a:sym typeface="Tahoma"/>
                        </a:rPr>
                        <a:t>Gender analysis can build on existing frameworks and should be tailored to the needs of your initiative.</a:t>
                      </a:r>
                      <a:endParaRPr sz="1400" u="none" cap="none" strike="noStrike">
                        <a:solidFill>
                          <a:schemeClr val="dk1"/>
                        </a:solidFill>
                        <a:latin typeface="Tahoma"/>
                        <a:ea typeface="Tahoma"/>
                        <a:cs typeface="Tahoma"/>
                        <a:sym typeface="Tahoma"/>
                      </a:endParaRPr>
                    </a:p>
                    <a:p>
                      <a:pPr indent="0" lvl="0" marL="0" marR="0" rtl="0" algn="l">
                        <a:lnSpc>
                          <a:spcPct val="115000"/>
                        </a:lnSpc>
                        <a:spcBef>
                          <a:spcPts val="0"/>
                        </a:spcBef>
                        <a:spcAft>
                          <a:spcPts val="0"/>
                        </a:spcAft>
                        <a:buClr>
                          <a:srgbClr val="000000"/>
                        </a:buClr>
                        <a:buSzPts val="1400"/>
                        <a:buFont typeface="Arial"/>
                        <a:buNone/>
                      </a:pPr>
                      <a:r>
                        <a:t/>
                      </a:r>
                      <a:endParaRPr sz="1400" u="none" cap="none" strike="noStrike">
                        <a:solidFill>
                          <a:schemeClr val="dk1"/>
                        </a:solidFill>
                        <a:latin typeface="Tahoma"/>
                        <a:ea typeface="Tahoma"/>
                        <a:cs typeface="Tahoma"/>
                        <a:sym typeface="Tahom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Tahoma"/>
                        <a:ea typeface="Tahoma"/>
                        <a:cs typeface="Tahoma"/>
                        <a:sym typeface="Tahom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t/>
                      </a:r>
                      <a:endParaRPr sz="800" u="none" cap="none" strike="noStrike">
                        <a:solidFill>
                          <a:schemeClr val="dk1"/>
                        </a:solidFill>
                        <a:latin typeface="Tahoma"/>
                        <a:ea typeface="Tahoma"/>
                        <a:cs typeface="Tahoma"/>
                        <a:sym typeface="Tahoma"/>
                      </a:endParaRPr>
                    </a:p>
                    <a:p>
                      <a:pPr indent="0" lvl="0" marL="0" marR="0" rtl="0" algn="l">
                        <a:lnSpc>
                          <a:spcPct val="115000"/>
                        </a:lnSpc>
                        <a:spcBef>
                          <a:spcPts val="0"/>
                        </a:spcBef>
                        <a:spcAft>
                          <a:spcPts val="0"/>
                        </a:spcAft>
                        <a:buClr>
                          <a:srgbClr val="000000"/>
                        </a:buClr>
                        <a:buSzPts val="1400"/>
                        <a:buFont typeface="Arial"/>
                        <a:buNone/>
                      </a:pPr>
                      <a:r>
                        <a:rPr lang="en" sz="1400" u="none" cap="none" strike="noStrike">
                          <a:solidFill>
                            <a:schemeClr val="dk1"/>
                          </a:solidFill>
                          <a:latin typeface="Tahoma"/>
                          <a:ea typeface="Tahoma"/>
                          <a:cs typeface="Tahoma"/>
                          <a:sym typeface="Tahoma"/>
                        </a:rPr>
                        <a:t>Gender analysis should happen throughout the project cycle and can be conducted by any organization.</a:t>
                      </a:r>
                      <a:endParaRPr sz="1400" u="none" cap="none" strike="noStrike">
                        <a:solidFill>
                          <a:schemeClr val="dk1"/>
                        </a:solidFill>
                        <a:latin typeface="Tahoma"/>
                        <a:ea typeface="Tahoma"/>
                        <a:cs typeface="Tahoma"/>
                        <a:sym typeface="Tahom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tcPr>
                </a:tc>
              </a:tr>
            </a:tbl>
          </a:graphicData>
        </a:graphic>
      </p:graphicFrame>
      <p:pic>
        <p:nvPicPr>
          <p:cNvPr descr="Badge Tick1" id="590" name="Google Shape;590;p60"/>
          <p:cNvPicPr preferRelativeResize="0"/>
          <p:nvPr/>
        </p:nvPicPr>
        <p:blipFill rotWithShape="1">
          <a:blip r:embed="rId3">
            <a:alphaModFix/>
          </a:blip>
          <a:srcRect b="0" l="0" r="0" t="0"/>
          <a:stretch/>
        </p:blipFill>
        <p:spPr>
          <a:xfrm>
            <a:off x="559267" y="2807754"/>
            <a:ext cx="763679" cy="76367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61"/>
          <p:cNvSpPr txBox="1"/>
          <p:nvPr/>
        </p:nvSpPr>
        <p:spPr>
          <a:xfrm>
            <a:off x="2150750" y="3771050"/>
            <a:ext cx="6213900" cy="791400"/>
          </a:xfrm>
          <a:prstGeom prst="rect">
            <a:avLst/>
          </a:prstGeom>
          <a:solidFill>
            <a:srgbClr val="F3F3F3"/>
          </a:solidFill>
          <a:ln>
            <a:noFill/>
          </a:ln>
        </p:spPr>
        <p:txBody>
          <a:bodyPr anchorCtr="0" anchor="ctr" bIns="91425" lIns="91425" spcFirstLastPara="1" rIns="91425" wrap="square" tIns="91425">
            <a:noAutofit/>
          </a:bodyPr>
          <a:lstStyle/>
          <a:p>
            <a:pPr indent="0" lvl="0" marL="342900" marR="0" rtl="0" algn="l">
              <a:lnSpc>
                <a:spcPct val="115000"/>
              </a:lnSpc>
              <a:spcBef>
                <a:spcPts val="0"/>
              </a:spcBef>
              <a:spcAft>
                <a:spcPts val="0"/>
              </a:spcAft>
              <a:buClr>
                <a:srgbClr val="000000"/>
              </a:buClr>
              <a:buSzPts val="1100"/>
              <a:buFont typeface="Arial"/>
              <a:buNone/>
            </a:pPr>
            <a:r>
              <a:rPr b="0" i="0" lang="en" sz="1600" u="none" cap="none" strike="noStrike">
                <a:solidFill>
                  <a:schemeClr val="dk1"/>
                </a:solidFill>
                <a:latin typeface="Tahoma"/>
                <a:ea typeface="Tahoma"/>
                <a:cs typeface="Tahoma"/>
                <a:sym typeface="Tahoma"/>
              </a:rPr>
              <a:t>Who should conduct a gender analysis?</a:t>
            </a:r>
            <a:endParaRPr b="0" i="0" sz="1200" u="none" cap="none" strike="noStrike">
              <a:solidFill>
                <a:schemeClr val="dk1"/>
              </a:solidFill>
              <a:latin typeface="Tahoma"/>
              <a:ea typeface="Tahoma"/>
              <a:cs typeface="Tahoma"/>
              <a:sym typeface="Tahoma"/>
            </a:endParaRPr>
          </a:p>
        </p:txBody>
      </p:sp>
      <p:sp>
        <p:nvSpPr>
          <p:cNvPr id="596" name="Google Shape;596;p61"/>
          <p:cNvSpPr txBox="1"/>
          <p:nvPr/>
        </p:nvSpPr>
        <p:spPr>
          <a:xfrm>
            <a:off x="2134550" y="3012750"/>
            <a:ext cx="6246300" cy="572700"/>
          </a:xfrm>
          <a:prstGeom prst="rect">
            <a:avLst/>
          </a:prstGeom>
          <a:solidFill>
            <a:srgbClr val="F3F3F3"/>
          </a:solidFill>
          <a:ln>
            <a:noFill/>
          </a:ln>
        </p:spPr>
        <p:txBody>
          <a:bodyPr anchorCtr="0" anchor="ctr" bIns="91425" lIns="91425" spcFirstLastPara="1" rIns="91425" wrap="square" tIns="91425">
            <a:noAutofit/>
          </a:bodyPr>
          <a:lstStyle/>
          <a:p>
            <a:pPr indent="0" lvl="0" marL="342900" marR="0" rtl="0" algn="l">
              <a:lnSpc>
                <a:spcPct val="115000"/>
              </a:lnSpc>
              <a:spcBef>
                <a:spcPts val="0"/>
              </a:spcBef>
              <a:spcAft>
                <a:spcPts val="0"/>
              </a:spcAft>
              <a:buClr>
                <a:schemeClr val="dk1"/>
              </a:buClr>
              <a:buSzPts val="1100"/>
              <a:buFont typeface="Arial"/>
              <a:buNone/>
            </a:pPr>
            <a:r>
              <a:rPr b="0" i="0" lang="en" sz="1600" u="none" cap="none" strike="noStrike">
                <a:solidFill>
                  <a:schemeClr val="dk1"/>
                </a:solidFill>
                <a:latin typeface="Tahoma"/>
                <a:ea typeface="Tahoma"/>
                <a:cs typeface="Tahoma"/>
                <a:sym typeface="Tahoma"/>
              </a:rPr>
              <a:t>When do we conduct gender analysis?</a:t>
            </a:r>
            <a:endParaRPr b="0" i="0" sz="1200" u="none" cap="none" strike="noStrike">
              <a:solidFill>
                <a:schemeClr val="dk1"/>
              </a:solidFill>
              <a:latin typeface="Tahoma"/>
              <a:ea typeface="Tahoma"/>
              <a:cs typeface="Tahoma"/>
              <a:sym typeface="Tahoma"/>
            </a:endParaRPr>
          </a:p>
        </p:txBody>
      </p:sp>
      <p:sp>
        <p:nvSpPr>
          <p:cNvPr id="597" name="Google Shape;597;p61"/>
          <p:cNvSpPr txBox="1"/>
          <p:nvPr/>
        </p:nvSpPr>
        <p:spPr>
          <a:xfrm>
            <a:off x="2134550" y="2043838"/>
            <a:ext cx="6246300" cy="749100"/>
          </a:xfrm>
          <a:prstGeom prst="rect">
            <a:avLst/>
          </a:prstGeom>
          <a:solidFill>
            <a:srgbClr val="F3F3F3"/>
          </a:solidFill>
          <a:ln>
            <a:noFill/>
          </a:ln>
        </p:spPr>
        <p:txBody>
          <a:bodyPr anchorCtr="0" anchor="ctr" bIns="91425" lIns="91425" spcFirstLastPara="1" rIns="91425" wrap="square" tIns="91425">
            <a:noAutofit/>
          </a:bodyPr>
          <a:lstStyle/>
          <a:p>
            <a:pPr indent="0" lvl="0" marL="342900" marR="0" rtl="0" algn="l">
              <a:lnSpc>
                <a:spcPct val="115000"/>
              </a:lnSpc>
              <a:spcBef>
                <a:spcPts val="0"/>
              </a:spcBef>
              <a:spcAft>
                <a:spcPts val="0"/>
              </a:spcAft>
              <a:buClr>
                <a:schemeClr val="dk1"/>
              </a:buClr>
              <a:buSzPts val="1100"/>
              <a:buFont typeface="Arial"/>
              <a:buNone/>
            </a:pPr>
            <a:r>
              <a:rPr b="0" i="0" lang="en" sz="1600" u="none" cap="none" strike="noStrike">
                <a:solidFill>
                  <a:schemeClr val="dk1"/>
                </a:solidFill>
                <a:latin typeface="Tahoma"/>
                <a:ea typeface="Tahoma"/>
                <a:cs typeface="Tahoma"/>
                <a:sym typeface="Tahoma"/>
              </a:rPr>
              <a:t>How do we conduct a gender analysis?</a:t>
            </a:r>
            <a:endParaRPr b="0" i="0" sz="1600" u="none" cap="none" strike="noStrike">
              <a:solidFill>
                <a:schemeClr val="dk1"/>
              </a:solidFill>
              <a:latin typeface="Tahoma"/>
              <a:ea typeface="Tahoma"/>
              <a:cs typeface="Tahoma"/>
              <a:sym typeface="Tahoma"/>
            </a:endParaRPr>
          </a:p>
        </p:txBody>
      </p:sp>
      <p:sp>
        <p:nvSpPr>
          <p:cNvPr id="598" name="Google Shape;598;p61"/>
          <p:cNvSpPr txBox="1"/>
          <p:nvPr/>
        </p:nvSpPr>
        <p:spPr>
          <a:xfrm>
            <a:off x="2134550" y="1252150"/>
            <a:ext cx="6246300" cy="572700"/>
          </a:xfrm>
          <a:prstGeom prst="rect">
            <a:avLst/>
          </a:prstGeom>
          <a:solidFill>
            <a:srgbClr val="F3F3F3"/>
          </a:solidFill>
          <a:ln>
            <a:noFill/>
          </a:ln>
        </p:spPr>
        <p:txBody>
          <a:bodyPr anchorCtr="0" anchor="ctr" bIns="91425" lIns="91425" spcFirstLastPara="1" rIns="91425" wrap="square" tIns="91425">
            <a:noAutofit/>
          </a:bodyPr>
          <a:lstStyle/>
          <a:p>
            <a:pPr indent="0" lvl="0" marL="342900" marR="0" rtl="0" algn="l">
              <a:lnSpc>
                <a:spcPct val="115000"/>
              </a:lnSpc>
              <a:spcBef>
                <a:spcPts val="0"/>
              </a:spcBef>
              <a:spcAft>
                <a:spcPts val="0"/>
              </a:spcAft>
              <a:buClr>
                <a:schemeClr val="dk1"/>
              </a:buClr>
              <a:buSzPts val="1100"/>
              <a:buFont typeface="Arial"/>
              <a:buNone/>
            </a:pPr>
            <a:r>
              <a:rPr b="0" i="0" lang="en" sz="1600" u="none" cap="none" strike="noStrike">
                <a:solidFill>
                  <a:schemeClr val="dk1"/>
                </a:solidFill>
                <a:latin typeface="Tahoma"/>
                <a:ea typeface="Tahoma"/>
                <a:cs typeface="Tahoma"/>
                <a:sym typeface="Tahoma"/>
              </a:rPr>
              <a:t>What do we analyze in a gender analysis?</a:t>
            </a:r>
            <a:endParaRPr b="0" i="0" sz="1600" u="none" cap="none" strike="noStrike">
              <a:solidFill>
                <a:schemeClr val="dk1"/>
              </a:solidFill>
              <a:latin typeface="Tahoma"/>
              <a:ea typeface="Tahoma"/>
              <a:cs typeface="Tahoma"/>
              <a:sym typeface="Tahoma"/>
            </a:endParaRPr>
          </a:p>
        </p:txBody>
      </p:sp>
      <p:sp>
        <p:nvSpPr>
          <p:cNvPr id="599" name="Google Shape;599;p61"/>
          <p:cNvSpPr/>
          <p:nvPr/>
        </p:nvSpPr>
        <p:spPr>
          <a:xfrm>
            <a:off x="586450" y="1252150"/>
            <a:ext cx="1857600" cy="572700"/>
          </a:xfrm>
          <a:prstGeom prst="homePlate">
            <a:avLst>
              <a:gd fmla="val 52391" name="adj"/>
            </a:avLst>
          </a:prstGeom>
          <a:solidFill>
            <a:srgbClr val="3A488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2000" u="none" cap="none" strike="noStrike">
                <a:solidFill>
                  <a:srgbClr val="FFFFFF"/>
                </a:solidFill>
                <a:latin typeface="Helvetica Neue"/>
                <a:ea typeface="Helvetica Neue"/>
                <a:cs typeface="Helvetica Neue"/>
                <a:sym typeface="Helvetica Neue"/>
              </a:rPr>
              <a:t>WHAT?</a:t>
            </a:r>
            <a:endParaRPr b="1" i="0" sz="2000" u="none" cap="none" strike="noStrike">
              <a:solidFill>
                <a:srgbClr val="FFFFFF"/>
              </a:solidFill>
              <a:latin typeface="Helvetica Neue"/>
              <a:ea typeface="Helvetica Neue"/>
              <a:cs typeface="Helvetica Neue"/>
              <a:sym typeface="Helvetica Neue"/>
            </a:endParaRPr>
          </a:p>
        </p:txBody>
      </p:sp>
      <p:sp>
        <p:nvSpPr>
          <p:cNvPr id="600" name="Google Shape;600;p61"/>
          <p:cNvSpPr/>
          <p:nvPr/>
        </p:nvSpPr>
        <p:spPr>
          <a:xfrm>
            <a:off x="586450" y="2036675"/>
            <a:ext cx="1948200" cy="749100"/>
          </a:xfrm>
          <a:prstGeom prst="homePlate">
            <a:avLst>
              <a:gd fmla="val 50000" name="adj"/>
            </a:avLst>
          </a:prstGeom>
          <a:solidFill>
            <a:srgbClr val="B5CB8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2000" u="none" cap="none" strike="noStrike">
                <a:solidFill>
                  <a:schemeClr val="lt1"/>
                </a:solidFill>
                <a:latin typeface="Helvetica Neue"/>
                <a:ea typeface="Helvetica Neue"/>
                <a:cs typeface="Helvetica Neue"/>
                <a:sym typeface="Helvetica Neue"/>
              </a:rPr>
              <a:t>HOW?</a:t>
            </a:r>
            <a:endParaRPr b="1" i="0" sz="2000" u="none" cap="none" strike="noStrike">
              <a:solidFill>
                <a:schemeClr val="lt1"/>
              </a:solidFill>
              <a:latin typeface="Helvetica Neue"/>
              <a:ea typeface="Helvetica Neue"/>
              <a:cs typeface="Helvetica Neue"/>
              <a:sym typeface="Helvetica Neue"/>
            </a:endParaRPr>
          </a:p>
        </p:txBody>
      </p:sp>
      <p:sp>
        <p:nvSpPr>
          <p:cNvPr id="601" name="Google Shape;601;p61"/>
          <p:cNvSpPr/>
          <p:nvPr/>
        </p:nvSpPr>
        <p:spPr>
          <a:xfrm>
            <a:off x="586450" y="3011925"/>
            <a:ext cx="1857600" cy="572700"/>
          </a:xfrm>
          <a:prstGeom prst="homePlate">
            <a:avLst>
              <a:gd fmla="val 50000" name="adj"/>
            </a:avLst>
          </a:prstGeom>
          <a:solidFill>
            <a:srgbClr val="F9D38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2000" u="none" cap="none" strike="noStrike">
                <a:solidFill>
                  <a:schemeClr val="lt1"/>
                </a:solidFill>
                <a:latin typeface="Helvetica Neue"/>
                <a:ea typeface="Helvetica Neue"/>
                <a:cs typeface="Helvetica Neue"/>
                <a:sym typeface="Helvetica Neue"/>
              </a:rPr>
              <a:t>WHEN?</a:t>
            </a:r>
            <a:endParaRPr b="1" i="0" sz="2000" u="none" cap="none" strike="noStrike">
              <a:solidFill>
                <a:schemeClr val="lt1"/>
              </a:solidFill>
              <a:latin typeface="Helvetica Neue"/>
              <a:ea typeface="Helvetica Neue"/>
              <a:cs typeface="Helvetica Neue"/>
              <a:sym typeface="Helvetica Neue"/>
            </a:endParaRPr>
          </a:p>
        </p:txBody>
      </p:sp>
      <p:sp>
        <p:nvSpPr>
          <p:cNvPr id="602" name="Google Shape;602;p61"/>
          <p:cNvSpPr/>
          <p:nvPr/>
        </p:nvSpPr>
        <p:spPr>
          <a:xfrm>
            <a:off x="586450" y="3771050"/>
            <a:ext cx="1948200" cy="791400"/>
          </a:xfrm>
          <a:prstGeom prst="homePlate">
            <a:avLst>
              <a:gd fmla="val 50000" name="adj"/>
            </a:avLst>
          </a:prstGeom>
          <a:solidFill>
            <a:srgbClr val="9933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2000" u="none" cap="none" strike="noStrike">
                <a:solidFill>
                  <a:schemeClr val="lt1"/>
                </a:solidFill>
                <a:latin typeface="Helvetica Neue"/>
                <a:ea typeface="Helvetica Neue"/>
                <a:cs typeface="Helvetica Neue"/>
                <a:sym typeface="Helvetica Neue"/>
              </a:rPr>
              <a:t>WHO?</a:t>
            </a:r>
            <a:endParaRPr b="1" i="0" sz="2000" u="none" cap="none" strike="noStrike">
              <a:solidFill>
                <a:srgbClr val="FFFFFF"/>
              </a:solidFill>
              <a:latin typeface="Helvetica Neue"/>
              <a:ea typeface="Helvetica Neue"/>
              <a:cs typeface="Helvetica Neue"/>
              <a:sym typeface="Helvetica Neue"/>
            </a:endParaRPr>
          </a:p>
        </p:txBody>
      </p:sp>
      <p:cxnSp>
        <p:nvCxnSpPr>
          <p:cNvPr id="603" name="Google Shape;603;p61"/>
          <p:cNvCxnSpPr/>
          <p:nvPr/>
        </p:nvCxnSpPr>
        <p:spPr>
          <a:xfrm>
            <a:off x="8401600" y="1265625"/>
            <a:ext cx="15900" cy="561600"/>
          </a:xfrm>
          <a:prstGeom prst="straightConnector1">
            <a:avLst/>
          </a:prstGeom>
          <a:noFill/>
          <a:ln cap="flat" cmpd="sng" w="28575">
            <a:solidFill>
              <a:srgbClr val="3A4888"/>
            </a:solidFill>
            <a:prstDash val="solid"/>
            <a:round/>
            <a:headEnd len="sm" w="sm" type="none"/>
            <a:tailEnd len="sm" w="sm" type="none"/>
          </a:ln>
        </p:spPr>
      </p:cxnSp>
      <p:cxnSp>
        <p:nvCxnSpPr>
          <p:cNvPr id="604" name="Google Shape;604;p61"/>
          <p:cNvCxnSpPr/>
          <p:nvPr/>
        </p:nvCxnSpPr>
        <p:spPr>
          <a:xfrm>
            <a:off x="8396475" y="2048950"/>
            <a:ext cx="12600" cy="735600"/>
          </a:xfrm>
          <a:prstGeom prst="straightConnector1">
            <a:avLst/>
          </a:prstGeom>
          <a:noFill/>
          <a:ln cap="flat" cmpd="sng" w="28575">
            <a:solidFill>
              <a:srgbClr val="B5CB82"/>
            </a:solidFill>
            <a:prstDash val="solid"/>
            <a:round/>
            <a:headEnd len="sm" w="sm" type="none"/>
            <a:tailEnd len="sm" w="sm" type="none"/>
          </a:ln>
        </p:spPr>
      </p:cxnSp>
      <p:cxnSp>
        <p:nvCxnSpPr>
          <p:cNvPr id="605" name="Google Shape;605;p61"/>
          <p:cNvCxnSpPr/>
          <p:nvPr/>
        </p:nvCxnSpPr>
        <p:spPr>
          <a:xfrm>
            <a:off x="8401600" y="3007075"/>
            <a:ext cx="5400" cy="583800"/>
          </a:xfrm>
          <a:prstGeom prst="straightConnector1">
            <a:avLst/>
          </a:prstGeom>
          <a:noFill/>
          <a:ln cap="flat" cmpd="sng" w="28575">
            <a:solidFill>
              <a:srgbClr val="F9D380"/>
            </a:solidFill>
            <a:prstDash val="solid"/>
            <a:round/>
            <a:headEnd len="sm" w="sm" type="none"/>
            <a:tailEnd len="sm" w="sm" type="none"/>
          </a:ln>
        </p:spPr>
      </p:cxnSp>
      <p:cxnSp>
        <p:nvCxnSpPr>
          <p:cNvPr id="606" name="Google Shape;606;p61"/>
          <p:cNvCxnSpPr/>
          <p:nvPr/>
        </p:nvCxnSpPr>
        <p:spPr>
          <a:xfrm>
            <a:off x="8401600" y="3735625"/>
            <a:ext cx="5400" cy="827100"/>
          </a:xfrm>
          <a:prstGeom prst="straightConnector1">
            <a:avLst/>
          </a:prstGeom>
          <a:noFill/>
          <a:ln cap="flat" cmpd="sng" w="28575">
            <a:solidFill>
              <a:srgbClr val="A64D79"/>
            </a:solidFill>
            <a:prstDash val="solid"/>
            <a:round/>
            <a:headEnd len="sm" w="sm" type="none"/>
            <a:tailEnd len="sm" w="sm" type="none"/>
          </a:ln>
        </p:spPr>
      </p:cxnSp>
      <p:sp>
        <p:nvSpPr>
          <p:cNvPr id="607" name="Google Shape;607;p61"/>
          <p:cNvSpPr txBox="1"/>
          <p:nvPr>
            <p:ph type="title"/>
          </p:nvPr>
        </p:nvSpPr>
        <p:spPr>
          <a:xfrm>
            <a:off x="246825" y="199675"/>
            <a:ext cx="82737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3A4888"/>
                </a:solidFill>
                <a:latin typeface="Helvetica Neue"/>
                <a:ea typeface="Helvetica Neue"/>
                <a:cs typeface="Helvetica Neue"/>
                <a:sym typeface="Helvetica Neue"/>
              </a:rPr>
              <a:t>Understanding Gender Analysis</a:t>
            </a:r>
            <a:endParaRPr>
              <a:solidFill>
                <a:srgbClr val="3A4888"/>
              </a:solidFill>
              <a:latin typeface="Helvetica Neue"/>
              <a:ea typeface="Helvetica Neue"/>
              <a:cs typeface="Helvetica Neue"/>
              <a:sym typeface="Helvetica Neue"/>
            </a:endParaRPr>
          </a:p>
          <a:p>
            <a:pPr indent="0" lvl="0" marL="0" rtl="0" algn="l">
              <a:lnSpc>
                <a:spcPct val="100000"/>
              </a:lnSpc>
              <a:spcBef>
                <a:spcPts val="0"/>
              </a:spcBef>
              <a:spcAft>
                <a:spcPts val="0"/>
              </a:spcAft>
              <a:buSzPts val="2800"/>
              <a:buNone/>
            </a:pPr>
            <a:r>
              <a:t/>
            </a:r>
            <a:endParaRPr>
              <a:solidFill>
                <a:srgbClr val="FFFFFF"/>
              </a:solidFill>
              <a:latin typeface="Open Sans"/>
              <a:ea typeface="Open Sans"/>
              <a:cs typeface="Open Sans"/>
              <a:sym typeface="Open Sans"/>
            </a:endParaRPr>
          </a:p>
        </p:txBody>
      </p:sp>
      <p:cxnSp>
        <p:nvCxnSpPr>
          <p:cNvPr id="608" name="Google Shape;608;p61"/>
          <p:cNvCxnSpPr/>
          <p:nvPr/>
        </p:nvCxnSpPr>
        <p:spPr>
          <a:xfrm flipH="1" rot="10800000">
            <a:off x="342375" y="773650"/>
            <a:ext cx="6226500" cy="6900"/>
          </a:xfrm>
          <a:prstGeom prst="straightConnector1">
            <a:avLst/>
          </a:prstGeom>
          <a:noFill/>
          <a:ln cap="flat" cmpd="sng" w="38100">
            <a:solidFill>
              <a:srgbClr val="F9D380"/>
            </a:solidFill>
            <a:prstDash val="solid"/>
            <a:round/>
            <a:headEnd len="sm" w="sm" type="none"/>
            <a:tailEnd len="sm" w="sm" type="non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62"/>
          <p:cNvSpPr txBox="1"/>
          <p:nvPr/>
        </p:nvSpPr>
        <p:spPr>
          <a:xfrm>
            <a:off x="2222900" y="288812"/>
            <a:ext cx="6246300" cy="572700"/>
          </a:xfrm>
          <a:prstGeom prst="rect">
            <a:avLst/>
          </a:prstGeom>
          <a:solidFill>
            <a:srgbClr val="F3F3F3"/>
          </a:solidFill>
          <a:ln>
            <a:noFill/>
          </a:ln>
        </p:spPr>
        <p:txBody>
          <a:bodyPr anchorCtr="0" anchor="ctr" bIns="91425" lIns="91425" spcFirstLastPara="1" rIns="91425" wrap="square" tIns="91425">
            <a:noAutofit/>
          </a:bodyPr>
          <a:lstStyle/>
          <a:p>
            <a:pPr indent="0" lvl="0" marL="342900" marR="0" rtl="0" algn="l">
              <a:lnSpc>
                <a:spcPct val="115000"/>
              </a:lnSpc>
              <a:spcBef>
                <a:spcPts val="0"/>
              </a:spcBef>
              <a:spcAft>
                <a:spcPts val="0"/>
              </a:spcAft>
              <a:buClr>
                <a:schemeClr val="dk1"/>
              </a:buClr>
              <a:buSzPts val="1100"/>
              <a:buFont typeface="Arial"/>
              <a:buNone/>
            </a:pPr>
            <a:r>
              <a:rPr b="0" i="0" lang="en" sz="2000" u="none" cap="none" strike="noStrike">
                <a:solidFill>
                  <a:schemeClr val="dk1"/>
                </a:solidFill>
                <a:latin typeface="Tahoma"/>
                <a:ea typeface="Tahoma"/>
                <a:cs typeface="Tahoma"/>
                <a:sym typeface="Tahoma"/>
              </a:rPr>
              <a:t>What do we analyze in a gender analysis?</a:t>
            </a:r>
            <a:endParaRPr b="0" i="0" sz="1600" u="none" cap="none" strike="noStrike">
              <a:solidFill>
                <a:schemeClr val="dk1"/>
              </a:solidFill>
              <a:latin typeface="Tahoma"/>
              <a:ea typeface="Tahoma"/>
              <a:cs typeface="Tahoma"/>
              <a:sym typeface="Tahoma"/>
            </a:endParaRPr>
          </a:p>
        </p:txBody>
      </p:sp>
      <p:sp>
        <p:nvSpPr>
          <p:cNvPr id="614" name="Google Shape;614;p62"/>
          <p:cNvSpPr/>
          <p:nvPr/>
        </p:nvSpPr>
        <p:spPr>
          <a:xfrm>
            <a:off x="674800" y="288812"/>
            <a:ext cx="1857600" cy="572700"/>
          </a:xfrm>
          <a:prstGeom prst="homePlate">
            <a:avLst>
              <a:gd fmla="val 52391" name="adj"/>
            </a:avLst>
          </a:prstGeom>
          <a:solidFill>
            <a:srgbClr val="3A488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2800" u="none" cap="none" strike="noStrike">
                <a:solidFill>
                  <a:srgbClr val="FFFFFF"/>
                </a:solidFill>
                <a:latin typeface="Helvetica Neue"/>
                <a:ea typeface="Helvetica Neue"/>
                <a:cs typeface="Helvetica Neue"/>
                <a:sym typeface="Helvetica Neue"/>
              </a:rPr>
              <a:t>WHAT?</a:t>
            </a:r>
            <a:endParaRPr b="1" i="0" sz="2800" u="none" cap="none" strike="noStrike">
              <a:solidFill>
                <a:srgbClr val="FFFFFF"/>
              </a:solidFill>
              <a:latin typeface="Helvetica Neue"/>
              <a:ea typeface="Helvetica Neue"/>
              <a:cs typeface="Helvetica Neue"/>
              <a:sym typeface="Helvetica Neue"/>
            </a:endParaRPr>
          </a:p>
        </p:txBody>
      </p:sp>
      <p:sp>
        <p:nvSpPr>
          <p:cNvPr id="615" name="Google Shape;615;p62"/>
          <p:cNvSpPr txBox="1"/>
          <p:nvPr/>
        </p:nvSpPr>
        <p:spPr>
          <a:xfrm>
            <a:off x="674800" y="2157784"/>
            <a:ext cx="5121691" cy="255454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3A4888"/>
              </a:buClr>
              <a:buSzPts val="1600"/>
              <a:buFont typeface="Arial"/>
              <a:buChar char="•"/>
            </a:pPr>
            <a:r>
              <a:rPr b="0" i="0" lang="en" sz="1600" u="none" cap="none" strike="noStrike">
                <a:solidFill>
                  <a:srgbClr val="000000"/>
                </a:solidFill>
                <a:latin typeface="Tahoma"/>
                <a:ea typeface="Tahoma"/>
                <a:cs typeface="Tahoma"/>
                <a:sym typeface="Tahoma"/>
              </a:rPr>
              <a:t>Who</a:t>
            </a:r>
            <a:r>
              <a:rPr b="0" i="0" lang="en" sz="1600" u="none" cap="none" strike="noStrike">
                <a:solidFill>
                  <a:srgbClr val="993365"/>
                </a:solidFill>
                <a:latin typeface="Tahoma"/>
                <a:ea typeface="Tahoma"/>
                <a:cs typeface="Tahoma"/>
                <a:sym typeface="Tahoma"/>
              </a:rPr>
              <a:t> </a:t>
            </a:r>
            <a:r>
              <a:rPr b="1" i="0" lang="en" sz="1600" u="none" cap="none" strike="noStrike">
                <a:solidFill>
                  <a:srgbClr val="993365"/>
                </a:solidFill>
                <a:latin typeface="Tahoma"/>
                <a:ea typeface="Tahoma"/>
                <a:cs typeface="Tahoma"/>
                <a:sym typeface="Tahoma"/>
              </a:rPr>
              <a:t>does</a:t>
            </a:r>
            <a:r>
              <a:rPr b="0" i="0" lang="en" sz="1600" u="none" cap="none" strike="noStrike">
                <a:solidFill>
                  <a:srgbClr val="993365"/>
                </a:solidFill>
                <a:latin typeface="Tahoma"/>
                <a:ea typeface="Tahoma"/>
                <a:cs typeface="Tahoma"/>
                <a:sym typeface="Tahoma"/>
              </a:rPr>
              <a:t> </a:t>
            </a:r>
            <a:r>
              <a:rPr b="0" i="0" lang="en" sz="1600" u="none" cap="none" strike="noStrike">
                <a:solidFill>
                  <a:srgbClr val="000000"/>
                </a:solidFill>
                <a:latin typeface="Tahoma"/>
                <a:ea typeface="Tahoma"/>
                <a:cs typeface="Tahoma"/>
                <a:sym typeface="Tahoma"/>
              </a:rPr>
              <a:t>what? Roles, responsibilities, expectations…</a:t>
            </a:r>
            <a:r>
              <a:rPr b="0" i="0" lang="en" sz="1600" u="none" cap="none" strike="noStrike">
                <a:solidFill>
                  <a:srgbClr val="993365"/>
                </a:solidFill>
                <a:latin typeface="Tahoma"/>
                <a:ea typeface="Tahoma"/>
                <a:cs typeface="Tahoma"/>
                <a:sym typeface="Tahoma"/>
              </a:rPr>
              <a:t> </a:t>
            </a:r>
            <a:r>
              <a:rPr b="1" i="0" lang="en" sz="1600" u="none" cap="none" strike="noStrike">
                <a:solidFill>
                  <a:srgbClr val="993365"/>
                </a:solidFill>
                <a:latin typeface="Tahoma"/>
                <a:ea typeface="Tahoma"/>
                <a:cs typeface="Tahoma"/>
                <a:sym typeface="Tahoma"/>
              </a:rPr>
              <a:t>why</a:t>
            </a:r>
            <a:r>
              <a:rPr b="0" i="0" lang="en" sz="1600" u="none" cap="none" strike="noStrike">
                <a:solidFill>
                  <a:srgbClr val="000000"/>
                </a:solidFill>
                <a:latin typeface="Tahoma"/>
                <a:ea typeface="Tahoma"/>
                <a:cs typeface="Tahoma"/>
                <a:sym typeface="Tahoma"/>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Tahoma"/>
              <a:ea typeface="Tahoma"/>
              <a:cs typeface="Tahoma"/>
              <a:sym typeface="Tahoma"/>
            </a:endParaRPr>
          </a:p>
          <a:p>
            <a:pPr indent="-285750" lvl="0" marL="285750" marR="0" rtl="0" algn="l">
              <a:lnSpc>
                <a:spcPct val="100000"/>
              </a:lnSpc>
              <a:spcBef>
                <a:spcPts val="0"/>
              </a:spcBef>
              <a:spcAft>
                <a:spcPts val="0"/>
              </a:spcAft>
              <a:buClr>
                <a:srgbClr val="3A4888"/>
              </a:buClr>
              <a:buSzPts val="1600"/>
              <a:buFont typeface="Arial"/>
              <a:buChar char="•"/>
            </a:pPr>
            <a:r>
              <a:rPr b="0" i="0" lang="en" sz="1600" u="none" cap="none" strike="noStrike">
                <a:solidFill>
                  <a:srgbClr val="000000"/>
                </a:solidFill>
                <a:latin typeface="Tahoma"/>
                <a:ea typeface="Tahoma"/>
                <a:cs typeface="Tahoma"/>
                <a:sym typeface="Tahoma"/>
              </a:rPr>
              <a:t>Who </a:t>
            </a:r>
            <a:r>
              <a:rPr b="1" i="0" lang="en" sz="1600" u="none" cap="none" strike="noStrike">
                <a:solidFill>
                  <a:srgbClr val="993365"/>
                </a:solidFill>
                <a:latin typeface="Tahoma"/>
                <a:ea typeface="Tahoma"/>
                <a:cs typeface="Tahoma"/>
                <a:sym typeface="Tahoma"/>
              </a:rPr>
              <a:t>has </a:t>
            </a:r>
            <a:r>
              <a:rPr b="0" i="0" lang="en" sz="1600" u="none" cap="none" strike="noStrike">
                <a:solidFill>
                  <a:srgbClr val="000000"/>
                </a:solidFill>
                <a:latin typeface="Tahoma"/>
                <a:ea typeface="Tahoma"/>
                <a:cs typeface="Tahoma"/>
                <a:sym typeface="Tahoma"/>
              </a:rPr>
              <a:t>what?  Resources, opportunities, power…. </a:t>
            </a:r>
            <a:r>
              <a:rPr b="1" i="0" lang="en" sz="1600" u="none" cap="none" strike="noStrike">
                <a:solidFill>
                  <a:srgbClr val="993365"/>
                </a:solidFill>
                <a:latin typeface="Tahoma"/>
                <a:ea typeface="Tahoma"/>
                <a:cs typeface="Tahoma"/>
                <a:sym typeface="Tahoma"/>
              </a:rPr>
              <a:t>why</a:t>
            </a:r>
            <a:r>
              <a:rPr b="0" i="0" lang="en" sz="1600" u="none" cap="none" strike="noStrike">
                <a:solidFill>
                  <a:srgbClr val="000000"/>
                </a:solidFill>
                <a:latin typeface="Tahoma"/>
                <a:ea typeface="Tahoma"/>
                <a:cs typeface="Tahoma"/>
                <a:sym typeface="Tahoma"/>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Tahoma"/>
              <a:ea typeface="Tahoma"/>
              <a:cs typeface="Tahoma"/>
              <a:sym typeface="Tahoma"/>
            </a:endParaRPr>
          </a:p>
          <a:p>
            <a:pPr indent="-285750" lvl="0" marL="285750" marR="0" rtl="0" algn="l">
              <a:lnSpc>
                <a:spcPct val="100000"/>
              </a:lnSpc>
              <a:spcBef>
                <a:spcPts val="0"/>
              </a:spcBef>
              <a:spcAft>
                <a:spcPts val="0"/>
              </a:spcAft>
              <a:buClr>
                <a:srgbClr val="3A4888"/>
              </a:buClr>
              <a:buSzPts val="1600"/>
              <a:buFont typeface="Arial"/>
              <a:buChar char="•"/>
            </a:pPr>
            <a:r>
              <a:rPr b="0" i="0" lang="en" sz="1600" u="none" cap="none" strike="noStrike">
                <a:solidFill>
                  <a:srgbClr val="000000"/>
                </a:solidFill>
                <a:latin typeface="Tahoma"/>
                <a:ea typeface="Tahoma"/>
                <a:cs typeface="Tahoma"/>
                <a:sym typeface="Tahoma"/>
              </a:rPr>
              <a:t>Who </a:t>
            </a:r>
            <a:r>
              <a:rPr b="1" i="0" lang="en" sz="1600" u="none" cap="none" strike="noStrike">
                <a:solidFill>
                  <a:srgbClr val="993365"/>
                </a:solidFill>
                <a:latin typeface="Tahoma"/>
                <a:ea typeface="Tahoma"/>
                <a:cs typeface="Tahoma"/>
                <a:sym typeface="Tahoma"/>
              </a:rPr>
              <a:t>decides </a:t>
            </a:r>
            <a:r>
              <a:rPr b="0" i="0" lang="en" sz="1600" u="none" cap="none" strike="noStrike">
                <a:solidFill>
                  <a:srgbClr val="000000"/>
                </a:solidFill>
                <a:latin typeface="Tahoma"/>
                <a:ea typeface="Tahoma"/>
                <a:cs typeface="Tahoma"/>
                <a:sym typeface="Tahoma"/>
              </a:rPr>
              <a:t>what? In the household...community… government… </a:t>
            </a:r>
            <a:r>
              <a:rPr b="1" i="0" lang="en" sz="1600" u="none" cap="none" strike="noStrike">
                <a:solidFill>
                  <a:srgbClr val="993365"/>
                </a:solidFill>
                <a:latin typeface="Tahoma"/>
                <a:ea typeface="Tahoma"/>
                <a:cs typeface="Tahoma"/>
                <a:sym typeface="Tahoma"/>
              </a:rPr>
              <a:t>why</a:t>
            </a:r>
            <a:r>
              <a:rPr b="0" i="0" lang="en" sz="1600" u="none" cap="none" strike="noStrike">
                <a:solidFill>
                  <a:srgbClr val="000000"/>
                </a:solidFill>
                <a:latin typeface="Tahoma"/>
                <a:ea typeface="Tahoma"/>
                <a:cs typeface="Tahoma"/>
                <a:sym typeface="Tahoma"/>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Tahoma"/>
                <a:ea typeface="Tahoma"/>
                <a:cs typeface="Tahoma"/>
                <a:sym typeface="Tahoma"/>
              </a:rPr>
              <a:t>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3A4888"/>
              </a:buClr>
              <a:buSzPts val="1600"/>
              <a:buFont typeface="Arial"/>
              <a:buChar char="•"/>
            </a:pPr>
            <a:r>
              <a:rPr b="0" i="0" lang="en" sz="1600" u="none" cap="none" strike="noStrike">
                <a:solidFill>
                  <a:srgbClr val="000000"/>
                </a:solidFill>
                <a:latin typeface="Tahoma"/>
                <a:ea typeface="Tahoma"/>
                <a:cs typeface="Tahoma"/>
                <a:sym typeface="Tahoma"/>
              </a:rPr>
              <a:t>Who gains? Who loses? </a:t>
            </a:r>
            <a:endParaRPr b="0" i="0" sz="1400" u="none" cap="none" strike="noStrike">
              <a:solidFill>
                <a:srgbClr val="000000"/>
              </a:solidFill>
              <a:latin typeface="Arial"/>
              <a:ea typeface="Arial"/>
              <a:cs typeface="Arial"/>
              <a:sym typeface="Arial"/>
            </a:endParaRPr>
          </a:p>
        </p:txBody>
      </p:sp>
      <p:sp>
        <p:nvSpPr>
          <p:cNvPr id="616" name="Google Shape;616;p62"/>
          <p:cNvSpPr/>
          <p:nvPr/>
        </p:nvSpPr>
        <p:spPr>
          <a:xfrm>
            <a:off x="5973426" y="2145129"/>
            <a:ext cx="2495774" cy="2474259"/>
          </a:xfrm>
          <a:prstGeom prst="ellipse">
            <a:avLst/>
          </a:prstGeom>
          <a:solidFill>
            <a:srgbClr val="993365"/>
          </a:solidFill>
          <a:ln cap="flat" cmpd="sng" w="25400">
            <a:solidFill>
              <a:srgbClr val="F9D3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Tahoma"/>
                <a:ea typeface="Tahoma"/>
                <a:cs typeface="Tahoma"/>
                <a:sym typeface="Tahoma"/>
              </a:rPr>
              <a:t>Who has conducted a gender analysis?</a:t>
            </a:r>
            <a:endParaRPr b="0" i="0" sz="1400" u="none" cap="none" strike="noStrike">
              <a:solidFill>
                <a:srgbClr val="000000"/>
              </a:solidFill>
              <a:latin typeface="Arial"/>
              <a:ea typeface="Arial"/>
              <a:cs typeface="Arial"/>
              <a:sym typeface="Arial"/>
            </a:endParaRPr>
          </a:p>
        </p:txBody>
      </p:sp>
      <p:sp>
        <p:nvSpPr>
          <p:cNvPr id="617" name="Google Shape;617;p62"/>
          <p:cNvSpPr/>
          <p:nvPr/>
        </p:nvSpPr>
        <p:spPr>
          <a:xfrm>
            <a:off x="674800" y="1017725"/>
            <a:ext cx="7794400" cy="902689"/>
          </a:xfrm>
          <a:prstGeom prst="rect">
            <a:avLst/>
          </a:prstGeom>
          <a:solidFill>
            <a:srgbClr val="F9D38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8" name="Google Shape;618;p62"/>
          <p:cNvSpPr txBox="1"/>
          <p:nvPr>
            <p:ph idx="1" type="body"/>
          </p:nvPr>
        </p:nvSpPr>
        <p:spPr>
          <a:xfrm>
            <a:off x="674800" y="1051976"/>
            <a:ext cx="8520600" cy="902689"/>
          </a:xfrm>
          <a:prstGeom prst="rect">
            <a:avLst/>
          </a:prstGeom>
          <a:noFill/>
          <a:ln>
            <a:noFill/>
          </a:ln>
        </p:spPr>
        <p:txBody>
          <a:bodyPr anchorCtr="0" anchor="t" bIns="91425" lIns="91425" spcFirstLastPara="1" rIns="91425" wrap="square" tIns="91425">
            <a:noAutofit/>
          </a:bodyPr>
          <a:lstStyle/>
          <a:p>
            <a:pPr indent="0" lvl="0" marL="114300" rtl="0" algn="l">
              <a:lnSpc>
                <a:spcPct val="115000"/>
              </a:lnSpc>
              <a:spcBef>
                <a:spcPts val="0"/>
              </a:spcBef>
              <a:spcAft>
                <a:spcPts val="0"/>
              </a:spcAft>
              <a:buSzPts val="1800"/>
              <a:buNone/>
            </a:pPr>
            <a:r>
              <a:rPr b="1" i="0" lang="en">
                <a:solidFill>
                  <a:srgbClr val="3A4888"/>
                </a:solidFill>
                <a:latin typeface="Tahoma"/>
                <a:ea typeface="Tahoma"/>
                <a:cs typeface="Tahoma"/>
                <a:sym typeface="Tahoma"/>
              </a:rPr>
              <a:t>What</a:t>
            </a:r>
            <a:r>
              <a:rPr b="0" i="0" lang="en">
                <a:solidFill>
                  <a:srgbClr val="000000"/>
                </a:solidFill>
                <a:latin typeface="Tahoma"/>
                <a:ea typeface="Tahoma"/>
                <a:cs typeface="Tahoma"/>
                <a:sym typeface="Tahoma"/>
              </a:rPr>
              <a:t> data do you collect?  </a:t>
            </a:r>
            <a:endParaRPr/>
          </a:p>
          <a:p>
            <a:pPr indent="0" lvl="0" marL="114300" rtl="0" algn="l">
              <a:lnSpc>
                <a:spcPct val="115000"/>
              </a:lnSpc>
              <a:spcBef>
                <a:spcPts val="0"/>
              </a:spcBef>
              <a:spcAft>
                <a:spcPts val="0"/>
              </a:spcAft>
              <a:buSzPts val="1800"/>
              <a:buNone/>
            </a:pPr>
            <a:r>
              <a:rPr b="1" i="0" lang="en">
                <a:solidFill>
                  <a:srgbClr val="3A4888"/>
                </a:solidFill>
                <a:latin typeface="Tahoma"/>
                <a:ea typeface="Tahoma"/>
                <a:cs typeface="Tahoma"/>
                <a:sym typeface="Tahoma"/>
              </a:rPr>
              <a:t>What</a:t>
            </a:r>
            <a:r>
              <a:rPr b="1" i="0" lang="en">
                <a:solidFill>
                  <a:srgbClr val="000000"/>
                </a:solidFill>
                <a:latin typeface="Tahoma"/>
                <a:ea typeface="Tahoma"/>
                <a:cs typeface="Tahoma"/>
                <a:sym typeface="Tahoma"/>
              </a:rPr>
              <a:t> </a:t>
            </a:r>
            <a:r>
              <a:rPr b="0" i="0" lang="en">
                <a:solidFill>
                  <a:srgbClr val="000000"/>
                </a:solidFill>
                <a:latin typeface="Tahoma"/>
                <a:ea typeface="Tahoma"/>
                <a:cs typeface="Tahoma"/>
                <a:sym typeface="Tahoma"/>
              </a:rPr>
              <a:t>do we analyze? </a:t>
            </a:r>
            <a:endParaRPr/>
          </a:p>
          <a:p>
            <a:pPr indent="0" lvl="0" marL="114300" rtl="0" algn="l">
              <a:lnSpc>
                <a:spcPct val="115000"/>
              </a:lnSpc>
              <a:spcBef>
                <a:spcPts val="0"/>
              </a:spcBef>
              <a:spcAft>
                <a:spcPts val="0"/>
              </a:spcAft>
              <a:buSzPts val="1800"/>
              <a:buNone/>
            </a:pPr>
            <a:r>
              <a:t/>
            </a:r>
            <a:endParaRPr sz="1400">
              <a:solidFill>
                <a:srgbClr val="000000"/>
              </a:solidFill>
              <a:latin typeface="Tahoma"/>
              <a:ea typeface="Tahoma"/>
              <a:cs typeface="Tahoma"/>
              <a:sym typeface="Tahoma"/>
            </a:endParaRPr>
          </a:p>
          <a:p>
            <a:pPr indent="0" lvl="0" marL="114300" rtl="0" algn="l">
              <a:lnSpc>
                <a:spcPct val="115000"/>
              </a:lnSpc>
              <a:spcBef>
                <a:spcPts val="0"/>
              </a:spcBef>
              <a:spcAft>
                <a:spcPts val="0"/>
              </a:spcAft>
              <a:buSzPts val="1800"/>
              <a:buNone/>
            </a:pPr>
            <a:r>
              <a:t/>
            </a:r>
            <a:endParaRPr b="0" i="0" sz="1400">
              <a:solidFill>
                <a:srgbClr val="000000"/>
              </a:solidFill>
              <a:latin typeface="Tahoma"/>
              <a:ea typeface="Tahoma"/>
              <a:cs typeface="Tahoma"/>
              <a:sym typeface="Tahoma"/>
            </a:endParaRPr>
          </a:p>
          <a:p>
            <a:pPr indent="0" lvl="0" marL="114300" rtl="0" algn="l">
              <a:lnSpc>
                <a:spcPct val="115000"/>
              </a:lnSpc>
              <a:spcBef>
                <a:spcPts val="0"/>
              </a:spcBef>
              <a:spcAft>
                <a:spcPts val="0"/>
              </a:spcAft>
              <a:buSzPts val="1800"/>
              <a:buNone/>
            </a:pPr>
            <a:r>
              <a:t/>
            </a:r>
            <a:endParaRPr sz="1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xEl>
                                              <p:pRg end="0" st="0"/>
                                            </p:txEl>
                                          </p:spTgt>
                                        </p:tgtEl>
                                        <p:attrNameLst>
                                          <p:attrName>style.visibility</p:attrName>
                                        </p:attrNameLst>
                                      </p:cBhvr>
                                      <p:to>
                                        <p:strVal val="visible"/>
                                      </p:to>
                                    </p:set>
                                    <p:animEffect filter="fade" transition="in">
                                      <p:cBhvr>
                                        <p:cTn dur="500"/>
                                        <p:tgtEl>
                                          <p:spTgt spid="6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xEl>
                                              <p:pRg end="1" st="1"/>
                                            </p:txEl>
                                          </p:spTgt>
                                        </p:tgtEl>
                                        <p:attrNameLst>
                                          <p:attrName>style.visibility</p:attrName>
                                        </p:attrNameLst>
                                      </p:cBhvr>
                                      <p:to>
                                        <p:strVal val="visible"/>
                                      </p:to>
                                    </p:set>
                                    <p:animEffect filter="fade" transition="in">
                                      <p:cBhvr>
                                        <p:cTn dur="500"/>
                                        <p:tgtEl>
                                          <p:spTgt spid="6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xEl>
                                              <p:pRg end="2" st="2"/>
                                            </p:txEl>
                                          </p:spTgt>
                                        </p:tgtEl>
                                        <p:attrNameLst>
                                          <p:attrName>style.visibility</p:attrName>
                                        </p:attrNameLst>
                                      </p:cBhvr>
                                      <p:to>
                                        <p:strVal val="visible"/>
                                      </p:to>
                                    </p:set>
                                    <p:animEffect filter="fade" transition="in">
                                      <p:cBhvr>
                                        <p:cTn dur="500"/>
                                        <p:tgtEl>
                                          <p:spTgt spid="61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xEl>
                                              <p:pRg end="3" st="3"/>
                                            </p:txEl>
                                          </p:spTgt>
                                        </p:tgtEl>
                                        <p:attrNameLst>
                                          <p:attrName>style.visibility</p:attrName>
                                        </p:attrNameLst>
                                      </p:cBhvr>
                                      <p:to>
                                        <p:strVal val="visible"/>
                                      </p:to>
                                    </p:set>
                                    <p:animEffect filter="fade" transition="in">
                                      <p:cBhvr>
                                        <p:cTn dur="500"/>
                                        <p:tgtEl>
                                          <p:spTgt spid="61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xEl>
                                              <p:pRg end="4" st="4"/>
                                            </p:txEl>
                                          </p:spTgt>
                                        </p:tgtEl>
                                        <p:attrNameLst>
                                          <p:attrName>style.visibility</p:attrName>
                                        </p:attrNameLst>
                                      </p:cBhvr>
                                      <p:to>
                                        <p:strVal val="visible"/>
                                      </p:to>
                                    </p:set>
                                    <p:animEffect filter="fade" transition="in">
                                      <p:cBhvr>
                                        <p:cTn dur="500"/>
                                        <p:tgtEl>
                                          <p:spTgt spid="61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xEl>
                                              <p:pRg end="5" st="5"/>
                                            </p:txEl>
                                          </p:spTgt>
                                        </p:tgtEl>
                                        <p:attrNameLst>
                                          <p:attrName>style.visibility</p:attrName>
                                        </p:attrNameLst>
                                      </p:cBhvr>
                                      <p:to>
                                        <p:strVal val="visible"/>
                                      </p:to>
                                    </p:set>
                                    <p:animEffect filter="fade" transition="in">
                                      <p:cBhvr>
                                        <p:cTn dur="500"/>
                                        <p:tgtEl>
                                          <p:spTgt spid="61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xEl>
                                              <p:pRg end="6" st="6"/>
                                            </p:txEl>
                                          </p:spTgt>
                                        </p:tgtEl>
                                        <p:attrNameLst>
                                          <p:attrName>style.visibility</p:attrName>
                                        </p:attrNameLst>
                                      </p:cBhvr>
                                      <p:to>
                                        <p:strVal val="visible"/>
                                      </p:to>
                                    </p:set>
                                    <p:animEffect filter="fade" transition="in">
                                      <p:cBhvr>
                                        <p:cTn dur="500"/>
                                        <p:tgtEl>
                                          <p:spTgt spid="61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3365"/>
        </a:solidFill>
      </p:bgPr>
    </p:bg>
    <p:spTree>
      <p:nvGrpSpPr>
        <p:cNvPr id="622" name="Shape 622"/>
        <p:cNvGrpSpPr/>
        <p:nvPr/>
      </p:nvGrpSpPr>
      <p:grpSpPr>
        <a:xfrm>
          <a:off x="0" y="0"/>
          <a:ext cx="0" cy="0"/>
          <a:chOff x="0" y="0"/>
          <a:chExt cx="0" cy="0"/>
        </a:xfrm>
      </p:grpSpPr>
      <p:pic>
        <p:nvPicPr>
          <p:cNvPr id="623" name="Google Shape;623;p63"/>
          <p:cNvPicPr preferRelativeResize="0"/>
          <p:nvPr/>
        </p:nvPicPr>
        <p:blipFill rotWithShape="1">
          <a:blip r:embed="rId3">
            <a:alphaModFix/>
          </a:blip>
          <a:srcRect b="0" l="0" r="0" t="0"/>
          <a:stretch/>
        </p:blipFill>
        <p:spPr>
          <a:xfrm>
            <a:off x="4924206" y="156663"/>
            <a:ext cx="3741645" cy="2528551"/>
          </a:xfrm>
          <a:prstGeom prst="rect">
            <a:avLst/>
          </a:prstGeom>
          <a:noFill/>
          <a:ln>
            <a:noFill/>
          </a:ln>
          <a:effectLst>
            <a:outerShdw blurRad="57150" rotWithShape="0" algn="bl" dir="5400000" dist="19050">
              <a:srgbClr val="000000">
                <a:alpha val="49803"/>
              </a:srgbClr>
            </a:outerShdw>
          </a:effectLst>
        </p:spPr>
      </p:pic>
      <p:pic>
        <p:nvPicPr>
          <p:cNvPr id="624" name="Google Shape;624;p63"/>
          <p:cNvPicPr preferRelativeResize="0"/>
          <p:nvPr/>
        </p:nvPicPr>
        <p:blipFill rotWithShape="1">
          <a:blip r:embed="rId4">
            <a:alphaModFix/>
          </a:blip>
          <a:srcRect b="0" l="0" r="0" t="0"/>
          <a:stretch/>
        </p:blipFill>
        <p:spPr>
          <a:xfrm>
            <a:off x="426575" y="139650"/>
            <a:ext cx="3797524" cy="2562574"/>
          </a:xfrm>
          <a:prstGeom prst="rect">
            <a:avLst/>
          </a:prstGeom>
          <a:noFill/>
          <a:ln>
            <a:noFill/>
          </a:ln>
          <a:effectLst>
            <a:outerShdw blurRad="57150" rotWithShape="0" algn="bl" dir="5400000" dist="19050">
              <a:srgbClr val="000000">
                <a:alpha val="49803"/>
              </a:srgbClr>
            </a:outerShdw>
          </a:effectLst>
        </p:spPr>
      </p:pic>
      <p:pic>
        <p:nvPicPr>
          <p:cNvPr id="625" name="Google Shape;625;p63"/>
          <p:cNvPicPr preferRelativeResize="0"/>
          <p:nvPr/>
        </p:nvPicPr>
        <p:blipFill rotWithShape="1">
          <a:blip r:embed="rId5">
            <a:alphaModFix/>
          </a:blip>
          <a:srcRect b="0" l="0" r="0" t="0"/>
          <a:stretch/>
        </p:blipFill>
        <p:spPr>
          <a:xfrm>
            <a:off x="2837825" y="2644750"/>
            <a:ext cx="3657426" cy="2403751"/>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64"/>
          <p:cNvSpPr txBox="1"/>
          <p:nvPr/>
        </p:nvSpPr>
        <p:spPr>
          <a:xfrm>
            <a:off x="0" y="288275"/>
            <a:ext cx="6795475" cy="572700"/>
          </a:xfrm>
          <a:prstGeom prst="rect">
            <a:avLst/>
          </a:prstGeom>
          <a:solidFill>
            <a:srgbClr val="3A4888"/>
          </a:solidFill>
          <a:ln cap="flat" cmpd="sng" w="9525">
            <a:solidFill>
              <a:srgbClr val="FFFFFF"/>
            </a:solidFill>
            <a:prstDash val="solid"/>
            <a:round/>
            <a:headEnd len="sm" w="sm" type="none"/>
            <a:tailEnd len="sm" w="sm" type="none"/>
          </a:ln>
          <a:effectLst>
            <a:outerShdw blurRad="57150" rotWithShape="0" algn="bl" dir="5400000" dist="19050">
              <a:srgbClr val="000000">
                <a:alpha val="48235"/>
              </a:srgbClr>
            </a:outerShdw>
          </a:effectLst>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chemeClr val="dk1"/>
              </a:buClr>
              <a:buSzPts val="2800"/>
              <a:buFont typeface="Arial"/>
              <a:buNone/>
            </a:pPr>
            <a:r>
              <a:rPr b="0" i="0" lang="en" sz="3900" u="none" cap="none" strike="noStrike">
                <a:solidFill>
                  <a:schemeClr val="lt1"/>
                </a:solidFill>
                <a:latin typeface="Roboto"/>
                <a:ea typeface="Roboto"/>
                <a:cs typeface="Roboto"/>
                <a:sym typeface="Roboto"/>
              </a:rPr>
              <a:t>Gender Analysis Frameworks</a:t>
            </a:r>
            <a:endParaRPr b="0" i="0" sz="2800" u="none" cap="none" strike="noStrike">
              <a:solidFill>
                <a:schemeClr val="lt1"/>
              </a:solidFill>
              <a:latin typeface="Roboto"/>
              <a:ea typeface="Roboto"/>
              <a:cs typeface="Roboto"/>
              <a:sym typeface="Roboto"/>
            </a:endParaRPr>
          </a:p>
        </p:txBody>
      </p:sp>
      <p:sp>
        <p:nvSpPr>
          <p:cNvPr id="631" name="Google Shape;631;p64"/>
          <p:cNvSpPr/>
          <p:nvPr/>
        </p:nvSpPr>
        <p:spPr>
          <a:xfrm>
            <a:off x="152400" y="2654227"/>
            <a:ext cx="8679898" cy="584775"/>
          </a:xfrm>
          <a:prstGeom prst="rect">
            <a:avLst/>
          </a:prstGeom>
          <a:noFill/>
          <a:ln>
            <a:noFill/>
          </a:ln>
        </p:spPr>
        <p:txBody>
          <a:bodyPr anchorCtr="0" anchor="t" bIns="45700" lIns="91425" spcFirstLastPara="1" rIns="91425" wrap="square" tIns="45700">
            <a:spAutoFit/>
          </a:bodyPr>
          <a:lstStyle/>
          <a:p>
            <a:pPr indent="0" lvl="0" marL="11430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Tahoma"/>
                <a:ea typeface="Tahoma"/>
                <a:cs typeface="Tahoma"/>
                <a:sym typeface="Tahoma"/>
              </a:rPr>
              <a:t>Common </a:t>
            </a:r>
            <a:r>
              <a:rPr b="1" i="0" lang="en" sz="1600" u="none" cap="none" strike="noStrike">
                <a:solidFill>
                  <a:srgbClr val="993365"/>
                </a:solidFill>
                <a:latin typeface="Tahoma"/>
                <a:ea typeface="Tahoma"/>
                <a:cs typeface="Tahoma"/>
                <a:sym typeface="Tahoma"/>
              </a:rPr>
              <a:t>domains</a:t>
            </a:r>
            <a:r>
              <a:rPr b="0" i="0" lang="en" sz="1600" u="none" cap="none" strike="noStrike">
                <a:solidFill>
                  <a:srgbClr val="000000"/>
                </a:solidFill>
                <a:latin typeface="Tahoma"/>
                <a:ea typeface="Tahoma"/>
                <a:cs typeface="Tahoma"/>
                <a:sym typeface="Tahoma"/>
              </a:rPr>
              <a:t> you will often see used by various organizations and institutions pull from all these frameworks, and might include:  </a:t>
            </a:r>
            <a:endParaRPr b="0" i="0" sz="1600" u="none" cap="none" strike="noStrike">
              <a:solidFill>
                <a:srgbClr val="000000"/>
              </a:solidFill>
              <a:latin typeface="Quattrocento Sans"/>
              <a:ea typeface="Quattrocento Sans"/>
              <a:cs typeface="Quattrocento Sans"/>
              <a:sym typeface="Quattrocento Sans"/>
            </a:endParaRPr>
          </a:p>
        </p:txBody>
      </p:sp>
      <p:sp>
        <p:nvSpPr>
          <p:cNvPr id="632" name="Google Shape;632;p64"/>
          <p:cNvSpPr/>
          <p:nvPr/>
        </p:nvSpPr>
        <p:spPr>
          <a:xfrm>
            <a:off x="311699" y="1094314"/>
            <a:ext cx="8520599" cy="1291077"/>
          </a:xfrm>
          <a:prstGeom prst="rect">
            <a:avLst/>
          </a:prstGeom>
          <a:solidFill>
            <a:srgbClr val="F9D38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3" name="Google Shape;633;p64"/>
          <p:cNvSpPr txBox="1"/>
          <p:nvPr/>
        </p:nvSpPr>
        <p:spPr>
          <a:xfrm>
            <a:off x="311698" y="1106244"/>
            <a:ext cx="8520600" cy="1419275"/>
          </a:xfrm>
          <a:prstGeom prst="rect">
            <a:avLst/>
          </a:prstGeom>
          <a:noFill/>
          <a:ln>
            <a:noFill/>
          </a:ln>
        </p:spPr>
        <p:txBody>
          <a:bodyPr anchorCtr="0" anchor="t" bIns="91425" lIns="91425" spcFirstLastPara="1" rIns="91425" wrap="square" tIns="91425">
            <a:noAutofit/>
          </a:bodyPr>
          <a:lstStyle/>
          <a:p>
            <a:pPr indent="0" lvl="0" marL="114300" marR="0" rtl="0" algn="l">
              <a:lnSpc>
                <a:spcPct val="115000"/>
              </a:lnSpc>
              <a:spcBef>
                <a:spcPts val="0"/>
              </a:spcBef>
              <a:spcAft>
                <a:spcPts val="0"/>
              </a:spcAft>
              <a:buClr>
                <a:schemeClr val="dk2"/>
              </a:buClr>
              <a:buSzPts val="1800"/>
              <a:buFont typeface="Arial"/>
              <a:buNone/>
            </a:pPr>
            <a:r>
              <a:rPr b="0" i="0" lang="en" sz="1600" u="none" cap="none" strike="noStrike">
                <a:solidFill>
                  <a:srgbClr val="000000"/>
                </a:solidFill>
                <a:latin typeface="Tahoma"/>
                <a:ea typeface="Tahoma"/>
                <a:cs typeface="Tahoma"/>
                <a:sym typeface="Tahoma"/>
              </a:rPr>
              <a:t>Gender Analysis Frameworks provide step-by-step methodologies for conducting gender analysis. A thorough gender analysis should reflect the ways in which all other cross-cutting issues (age, environment, ethnicity, rights) also impact on women, men and gender diverse people.   </a:t>
            </a:r>
            <a:endParaRPr b="0" i="0" sz="1400" u="none" cap="none" strike="noStrike">
              <a:solidFill>
                <a:srgbClr val="000000"/>
              </a:solidFill>
              <a:latin typeface="Arial"/>
              <a:ea typeface="Arial"/>
              <a:cs typeface="Arial"/>
              <a:sym typeface="Arial"/>
            </a:endParaRPr>
          </a:p>
        </p:txBody>
      </p:sp>
      <p:grpSp>
        <p:nvGrpSpPr>
          <p:cNvPr id="634" name="Google Shape;634;p64"/>
          <p:cNvGrpSpPr/>
          <p:nvPr/>
        </p:nvGrpSpPr>
        <p:grpSpPr>
          <a:xfrm>
            <a:off x="314664" y="3523007"/>
            <a:ext cx="8673964" cy="963773"/>
            <a:chOff x="2966" y="245625"/>
            <a:chExt cx="8673964" cy="963773"/>
          </a:xfrm>
        </p:grpSpPr>
        <p:sp>
          <p:nvSpPr>
            <p:cNvPr id="635" name="Google Shape;635;p64"/>
            <p:cNvSpPr/>
            <p:nvPr/>
          </p:nvSpPr>
          <p:spPr>
            <a:xfrm>
              <a:off x="2966" y="245625"/>
              <a:ext cx="1606289" cy="963773"/>
            </a:xfrm>
            <a:prstGeom prst="rect">
              <a:avLst/>
            </a:prstGeom>
            <a:solidFill>
              <a:srgbClr val="00717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64"/>
            <p:cNvSpPr txBox="1"/>
            <p:nvPr/>
          </p:nvSpPr>
          <p:spPr>
            <a:xfrm>
              <a:off x="2966" y="245625"/>
              <a:ext cx="1606289" cy="96377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 sz="1400" u="none" cap="none" strike="noStrike">
                  <a:solidFill>
                    <a:schemeClr val="lt1"/>
                  </a:solidFill>
                  <a:latin typeface="Tahoma"/>
                  <a:ea typeface="Tahoma"/>
                  <a:cs typeface="Tahoma"/>
                  <a:sym typeface="Tahoma"/>
                </a:rPr>
                <a:t>Roles &amp; Responsibilities</a:t>
              </a:r>
              <a:endParaRPr b="0" i="0" sz="1400" u="none" cap="none" strike="noStrike">
                <a:solidFill>
                  <a:srgbClr val="000000"/>
                </a:solidFill>
                <a:latin typeface="Arial"/>
                <a:ea typeface="Arial"/>
                <a:cs typeface="Arial"/>
                <a:sym typeface="Arial"/>
              </a:endParaRPr>
            </a:p>
          </p:txBody>
        </p:sp>
        <p:sp>
          <p:nvSpPr>
            <p:cNvPr id="637" name="Google Shape;637;p64"/>
            <p:cNvSpPr/>
            <p:nvPr/>
          </p:nvSpPr>
          <p:spPr>
            <a:xfrm>
              <a:off x="1769885" y="245625"/>
              <a:ext cx="1606289" cy="963773"/>
            </a:xfrm>
            <a:prstGeom prst="rect">
              <a:avLst/>
            </a:prstGeom>
            <a:solidFill>
              <a:srgbClr val="63763E"/>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64"/>
            <p:cNvSpPr txBox="1"/>
            <p:nvPr/>
          </p:nvSpPr>
          <p:spPr>
            <a:xfrm>
              <a:off x="1769885" y="245625"/>
              <a:ext cx="1606289" cy="96377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 sz="1400" u="none" cap="none" strike="noStrike">
                  <a:solidFill>
                    <a:schemeClr val="lt1"/>
                  </a:solidFill>
                  <a:latin typeface="Tahoma"/>
                  <a:ea typeface="Tahoma"/>
                  <a:cs typeface="Tahoma"/>
                  <a:sym typeface="Tahoma"/>
                </a:rPr>
                <a:t>Social norms/gender norms</a:t>
              </a:r>
              <a:endParaRPr b="0" i="0" sz="1400" u="none" cap="none" strike="noStrike">
                <a:solidFill>
                  <a:srgbClr val="000000"/>
                </a:solidFill>
                <a:latin typeface="Arial"/>
                <a:ea typeface="Arial"/>
                <a:cs typeface="Arial"/>
                <a:sym typeface="Arial"/>
              </a:endParaRPr>
            </a:p>
          </p:txBody>
        </p:sp>
        <p:sp>
          <p:nvSpPr>
            <p:cNvPr id="639" name="Google Shape;639;p64"/>
            <p:cNvSpPr/>
            <p:nvPr/>
          </p:nvSpPr>
          <p:spPr>
            <a:xfrm>
              <a:off x="3536804" y="245625"/>
              <a:ext cx="1606289" cy="963773"/>
            </a:xfrm>
            <a:prstGeom prst="rect">
              <a:avLst/>
            </a:prstGeom>
            <a:solidFill>
              <a:srgbClr val="00717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64"/>
            <p:cNvSpPr txBox="1"/>
            <p:nvPr/>
          </p:nvSpPr>
          <p:spPr>
            <a:xfrm>
              <a:off x="3536804" y="245625"/>
              <a:ext cx="1606289" cy="96377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 sz="1400" u="none" cap="none" strike="noStrike">
                  <a:solidFill>
                    <a:schemeClr val="lt1"/>
                  </a:solidFill>
                  <a:latin typeface="Tahoma"/>
                  <a:ea typeface="Tahoma"/>
                  <a:cs typeface="Tahoma"/>
                  <a:sym typeface="Tahoma"/>
                </a:rPr>
                <a:t>Participation and decision making</a:t>
              </a:r>
              <a:endParaRPr b="0" i="0" sz="1400" u="none" cap="none" strike="noStrike">
                <a:solidFill>
                  <a:srgbClr val="000000"/>
                </a:solidFill>
                <a:latin typeface="Arial"/>
                <a:ea typeface="Arial"/>
                <a:cs typeface="Arial"/>
                <a:sym typeface="Arial"/>
              </a:endParaRPr>
            </a:p>
          </p:txBody>
        </p:sp>
        <p:sp>
          <p:nvSpPr>
            <p:cNvPr id="641" name="Google Shape;641;p64"/>
            <p:cNvSpPr/>
            <p:nvPr/>
          </p:nvSpPr>
          <p:spPr>
            <a:xfrm>
              <a:off x="5303722" y="245625"/>
              <a:ext cx="1606289" cy="963773"/>
            </a:xfrm>
            <a:prstGeom prst="rect">
              <a:avLst/>
            </a:prstGeom>
            <a:solidFill>
              <a:srgbClr val="63763E"/>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64"/>
            <p:cNvSpPr txBox="1"/>
            <p:nvPr/>
          </p:nvSpPr>
          <p:spPr>
            <a:xfrm>
              <a:off x="5303722" y="245625"/>
              <a:ext cx="1606289" cy="96377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 sz="1400" u="none" cap="none" strike="noStrike">
                  <a:solidFill>
                    <a:schemeClr val="lt1"/>
                  </a:solidFill>
                  <a:latin typeface="Tahoma"/>
                  <a:ea typeface="Tahoma"/>
                  <a:cs typeface="Tahoma"/>
                  <a:sym typeface="Tahoma"/>
                </a:rPr>
                <a:t>Access to/control over resources</a:t>
              </a:r>
              <a:endParaRPr b="0" i="0" sz="1400" u="none" cap="none" strike="noStrike">
                <a:solidFill>
                  <a:srgbClr val="000000"/>
                </a:solidFill>
                <a:latin typeface="Arial"/>
                <a:ea typeface="Arial"/>
                <a:cs typeface="Arial"/>
                <a:sym typeface="Arial"/>
              </a:endParaRPr>
            </a:p>
          </p:txBody>
        </p:sp>
        <p:sp>
          <p:nvSpPr>
            <p:cNvPr id="643" name="Google Shape;643;p64"/>
            <p:cNvSpPr/>
            <p:nvPr/>
          </p:nvSpPr>
          <p:spPr>
            <a:xfrm>
              <a:off x="7070641" y="245625"/>
              <a:ext cx="1606289" cy="963773"/>
            </a:xfrm>
            <a:prstGeom prst="rect">
              <a:avLst/>
            </a:prstGeom>
            <a:solidFill>
              <a:srgbClr val="00717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64"/>
            <p:cNvSpPr txBox="1"/>
            <p:nvPr/>
          </p:nvSpPr>
          <p:spPr>
            <a:xfrm>
              <a:off x="7070641" y="245625"/>
              <a:ext cx="1606289" cy="963773"/>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 sz="1400" u="none" cap="none" strike="noStrike">
                  <a:solidFill>
                    <a:schemeClr val="lt1"/>
                  </a:solidFill>
                  <a:latin typeface="Tahoma"/>
                  <a:ea typeface="Tahoma"/>
                  <a:cs typeface="Tahoma"/>
                  <a:sym typeface="Tahoma"/>
                </a:rPr>
                <a:t>Systemic/</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rgbClr val="000000"/>
                </a:buClr>
                <a:buSzPts val="1400"/>
                <a:buFont typeface="Arial"/>
                <a:buNone/>
              </a:pPr>
              <a:r>
                <a:rPr b="0" i="0" lang="en" sz="1400" u="none" cap="none" strike="noStrike">
                  <a:solidFill>
                    <a:schemeClr val="lt1"/>
                  </a:solidFill>
                  <a:latin typeface="Tahoma"/>
                  <a:ea typeface="Tahoma"/>
                  <a:cs typeface="Tahoma"/>
                  <a:sym typeface="Tahoma"/>
                </a:rPr>
                <a:t>institutional norms</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65"/>
          <p:cNvSpPr/>
          <p:nvPr/>
        </p:nvSpPr>
        <p:spPr>
          <a:xfrm>
            <a:off x="0" y="9939"/>
            <a:ext cx="4203900" cy="5143500"/>
          </a:xfrm>
          <a:prstGeom prst="rect">
            <a:avLst/>
          </a:prstGeom>
          <a:solidFill>
            <a:srgbClr val="993365"/>
          </a:solidFill>
          <a:ln cap="flat" cmpd="sng" w="9525">
            <a:solidFill>
              <a:srgbClr val="99336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9E0B0F"/>
              </a:highlight>
              <a:latin typeface="Arial"/>
              <a:ea typeface="Arial"/>
              <a:cs typeface="Arial"/>
              <a:sym typeface="Arial"/>
            </a:endParaRPr>
          </a:p>
        </p:txBody>
      </p:sp>
      <p:sp>
        <p:nvSpPr>
          <p:cNvPr id="650" name="Google Shape;650;p65"/>
          <p:cNvSpPr txBox="1"/>
          <p:nvPr>
            <p:ph type="title"/>
          </p:nvPr>
        </p:nvSpPr>
        <p:spPr>
          <a:xfrm>
            <a:off x="157797" y="941424"/>
            <a:ext cx="3933300" cy="1944439"/>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700">
                <a:solidFill>
                  <a:srgbClr val="FFFFFF"/>
                </a:solidFill>
                <a:latin typeface="Helvetica Neue"/>
                <a:ea typeface="Helvetica Neue"/>
                <a:cs typeface="Helvetica Neue"/>
                <a:sym typeface="Helvetica Neue"/>
              </a:rPr>
              <a:t>Global Affairs Canada’s </a:t>
            </a:r>
            <a:br>
              <a:rPr lang="en" sz="3700">
                <a:solidFill>
                  <a:srgbClr val="FFFFFF"/>
                </a:solidFill>
                <a:latin typeface="Helvetica Neue"/>
                <a:ea typeface="Helvetica Neue"/>
                <a:cs typeface="Helvetica Neue"/>
                <a:sym typeface="Helvetica Neue"/>
              </a:rPr>
            </a:br>
            <a:r>
              <a:rPr lang="en" sz="3700">
                <a:solidFill>
                  <a:srgbClr val="FFFFFF"/>
                </a:solidFill>
                <a:latin typeface="Helvetica Neue"/>
                <a:ea typeface="Helvetica Neue"/>
                <a:cs typeface="Helvetica Neue"/>
                <a:sym typeface="Helvetica Neue"/>
              </a:rPr>
              <a:t>GBA+</a:t>
            </a:r>
            <a:endParaRPr/>
          </a:p>
        </p:txBody>
      </p:sp>
      <p:sp>
        <p:nvSpPr>
          <p:cNvPr id="651" name="Google Shape;651;p65"/>
          <p:cNvSpPr/>
          <p:nvPr/>
        </p:nvSpPr>
        <p:spPr>
          <a:xfrm>
            <a:off x="4418975" y="302550"/>
            <a:ext cx="4363200" cy="4028700"/>
          </a:xfrm>
          <a:prstGeom prst="ellipse">
            <a:avLst/>
          </a:prstGeom>
          <a:noFill/>
          <a:ln cap="flat" cmpd="sng" w="28575">
            <a:solidFill>
              <a:srgbClr val="3A4888"/>
            </a:solidFill>
            <a:prstDash val="solid"/>
            <a:round/>
            <a:headEnd len="sm" w="sm" type="none"/>
            <a:tailEnd len="sm" w="sm" type="none"/>
          </a:ln>
          <a:effectLst>
            <a:outerShdw blurRad="57150" rotWithShape="0" algn="bl" dir="5400000" dist="19050">
              <a:srgbClr val="000000">
                <a:alpha val="48235"/>
              </a:srgbClr>
            </a:outerShdw>
          </a:effectLst>
        </p:spPr>
        <p:txBody>
          <a:bodyPr anchorCtr="0" anchor="ctr" bIns="91425" lIns="91425" spcFirstLastPara="1" rIns="91425" wrap="square" tIns="91425">
            <a:noAutofit/>
          </a:bodyPr>
          <a:lstStyle/>
          <a:p>
            <a:pPr indent="0" lvl="0" marL="0" marR="0" rtl="0" algn="l">
              <a:lnSpc>
                <a:spcPct val="114000"/>
              </a:lnSpc>
              <a:spcBef>
                <a:spcPts val="1200"/>
              </a:spcBef>
              <a:spcAft>
                <a:spcPts val="1200"/>
              </a:spcAft>
              <a:buClr>
                <a:schemeClr val="dk1"/>
              </a:buClr>
              <a:buSzPts val="1100"/>
              <a:buFont typeface="Arial"/>
              <a:buNone/>
            </a:pPr>
            <a:r>
              <a:t/>
            </a:r>
            <a:endParaRPr b="0" i="0" sz="1900" u="none" cap="none" strike="noStrike">
              <a:solidFill>
                <a:schemeClr val="dk1"/>
              </a:solidFill>
              <a:latin typeface="Open Sans"/>
              <a:ea typeface="Open Sans"/>
              <a:cs typeface="Open Sans"/>
              <a:sym typeface="Open Sans"/>
            </a:endParaRPr>
          </a:p>
        </p:txBody>
      </p:sp>
      <p:sp>
        <p:nvSpPr>
          <p:cNvPr id="652" name="Google Shape;652;p65"/>
          <p:cNvSpPr/>
          <p:nvPr/>
        </p:nvSpPr>
        <p:spPr>
          <a:xfrm>
            <a:off x="6028975" y="3758075"/>
            <a:ext cx="1206900" cy="12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65"/>
          <p:cNvSpPr txBox="1"/>
          <p:nvPr/>
        </p:nvSpPr>
        <p:spPr>
          <a:xfrm>
            <a:off x="4850021" y="1091275"/>
            <a:ext cx="3830700" cy="2658300"/>
          </a:xfrm>
          <a:prstGeom prst="rect">
            <a:avLst/>
          </a:prstGeom>
          <a:noFill/>
          <a:ln>
            <a:noFill/>
          </a:ln>
        </p:spPr>
        <p:txBody>
          <a:bodyPr anchorCtr="0" anchor="ctr" bIns="91425" lIns="91425" spcFirstLastPara="1" rIns="91425" wrap="square" tIns="91425">
            <a:noAutofit/>
          </a:bodyPr>
          <a:lstStyle/>
          <a:p>
            <a:pPr indent="0" lvl="0" marL="11430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Tahoma"/>
                <a:ea typeface="Tahoma"/>
                <a:cs typeface="Tahoma"/>
                <a:sym typeface="Tahoma"/>
              </a:rPr>
              <a:t>Global Affairs Canada defines Gender-based analysis (GBA+) as an analytical process used to assess how diverse groups of women, men and non-binary people may experience policies, programs and initiatives.</a:t>
            </a:r>
            <a:r>
              <a:rPr b="0" baseline="30000" i="0" lang="en" sz="1400" u="none" cap="none" strike="noStrike">
                <a:solidFill>
                  <a:srgbClr val="000000"/>
                </a:solidFill>
                <a:latin typeface="Tahoma"/>
                <a:ea typeface="Tahoma"/>
                <a:cs typeface="Tahoma"/>
                <a:sym typeface="Tahoma"/>
              </a:rPr>
              <a:t>6</a:t>
            </a:r>
            <a:r>
              <a:rPr b="0" i="0" lang="en" sz="1400" u="none" cap="none" strike="noStrike">
                <a:solidFill>
                  <a:srgbClr val="000000"/>
                </a:solidFill>
                <a:latin typeface="Tahoma"/>
                <a:ea typeface="Tahoma"/>
                <a:cs typeface="Tahoma"/>
                <a:sym typeface="Tahoma"/>
              </a:rPr>
              <a:t> The “plus” in GBA+ acknowledges that GBA+ goes beyond biological (sex) and socio-cultural (gender) differences. GBA+ considers many identity factors, such as race, ethnicity, religion, age, and mental or physical disability.</a:t>
            </a:r>
            <a:endParaRPr b="0" i="0" sz="1400" u="none" cap="none" strike="noStrike">
              <a:solidFill>
                <a:srgbClr val="000000"/>
              </a:solidFill>
              <a:latin typeface="Arial"/>
              <a:ea typeface="Arial"/>
              <a:cs typeface="Arial"/>
              <a:sym typeface="Arial"/>
            </a:endParaRPr>
          </a:p>
        </p:txBody>
      </p:sp>
      <p:pic>
        <p:nvPicPr>
          <p:cNvPr descr="Open quotation mark" id="654" name="Google Shape;654;p65"/>
          <p:cNvPicPr preferRelativeResize="0"/>
          <p:nvPr/>
        </p:nvPicPr>
        <p:blipFill rotWithShape="1">
          <a:blip r:embed="rId3">
            <a:alphaModFix/>
          </a:blip>
          <a:srcRect b="0" l="0" r="0" t="0"/>
          <a:stretch/>
        </p:blipFill>
        <p:spPr>
          <a:xfrm rot="10800000">
            <a:off x="5639345" y="3338195"/>
            <a:ext cx="1986159" cy="1986159"/>
          </a:xfrm>
          <a:prstGeom prst="rect">
            <a:avLst/>
          </a:prstGeom>
          <a:noFill/>
          <a:ln>
            <a:noFill/>
          </a:ln>
        </p:spPr>
      </p:pic>
      <p:pic>
        <p:nvPicPr>
          <p:cNvPr id="655" name="Google Shape;655;p65"/>
          <p:cNvPicPr preferRelativeResize="0"/>
          <p:nvPr/>
        </p:nvPicPr>
        <p:blipFill rotWithShape="1">
          <a:blip r:embed="rId4">
            <a:alphaModFix/>
          </a:blip>
          <a:srcRect b="0" l="0" r="0" t="0"/>
          <a:stretch/>
        </p:blipFill>
        <p:spPr>
          <a:xfrm>
            <a:off x="7234142" y="4339750"/>
            <a:ext cx="1902958" cy="730361"/>
          </a:xfrm>
          <a:prstGeom prst="rect">
            <a:avLst/>
          </a:prstGeom>
          <a:noFill/>
          <a:ln>
            <a:noFill/>
          </a:ln>
        </p:spPr>
      </p:pic>
      <p:pic>
        <p:nvPicPr>
          <p:cNvPr descr="Network" id="656" name="Google Shape;656;p65"/>
          <p:cNvPicPr preferRelativeResize="0"/>
          <p:nvPr/>
        </p:nvPicPr>
        <p:blipFill rotWithShape="1">
          <a:blip r:embed="rId5">
            <a:alphaModFix/>
          </a:blip>
          <a:srcRect b="0" l="0" r="0" t="0"/>
          <a:stretch/>
        </p:blipFill>
        <p:spPr>
          <a:xfrm>
            <a:off x="1407687" y="2702384"/>
            <a:ext cx="1499692" cy="149969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3"/>
                                        </p:tgtEl>
                                        <p:attrNameLst>
                                          <p:attrName>style.visibility</p:attrName>
                                        </p:attrNameLst>
                                      </p:cBhvr>
                                      <p:to>
                                        <p:strVal val="visible"/>
                                      </p:to>
                                    </p:set>
                                    <p:animEffect filter="fade" transition="in">
                                      <p:cBhvr>
                                        <p:cTn dur="1000"/>
                                        <p:tgtEl>
                                          <p:spTgt spid="6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gd20b4c9546_0_15"/>
          <p:cNvSpPr/>
          <p:nvPr/>
        </p:nvSpPr>
        <p:spPr>
          <a:xfrm>
            <a:off x="6947500" y="-515325"/>
            <a:ext cx="2283900" cy="2346600"/>
          </a:xfrm>
          <a:prstGeom prst="ellipse">
            <a:avLst/>
          </a:prstGeom>
          <a:solidFill>
            <a:srgbClr val="3A4888"/>
          </a:solidFill>
          <a:ln cap="flat" cmpd="sng" w="9525">
            <a:solidFill>
              <a:srgbClr val="3A4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gd20b4c9546_0_15"/>
          <p:cNvSpPr txBox="1"/>
          <p:nvPr>
            <p:ph type="title"/>
          </p:nvPr>
        </p:nvSpPr>
        <p:spPr>
          <a:xfrm>
            <a:off x="6082875" y="445025"/>
            <a:ext cx="2699400" cy="572700"/>
          </a:xfrm>
          <a:prstGeom prst="rect">
            <a:avLst/>
          </a:prstGeom>
          <a:noFill/>
          <a:ln cap="flat" cmpd="sng" w="19050">
            <a:solidFill>
              <a:srgbClr val="99336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800"/>
              <a:buNone/>
            </a:pPr>
            <a:r>
              <a:rPr lang="en" sz="3000">
                <a:solidFill>
                  <a:srgbClr val="3A4888"/>
                </a:solidFill>
                <a:latin typeface="Proxima Nova"/>
                <a:ea typeface="Proxima Nova"/>
                <a:cs typeface="Proxima Nova"/>
                <a:sym typeface="Proxima Nova"/>
              </a:rPr>
              <a:t>Key</a:t>
            </a:r>
            <a:r>
              <a:rPr lang="en" sz="3000">
                <a:latin typeface="Proxima Nova"/>
                <a:ea typeface="Proxima Nova"/>
                <a:cs typeface="Proxima Nova"/>
                <a:sym typeface="Proxima Nova"/>
              </a:rPr>
              <a:t> </a:t>
            </a:r>
            <a:r>
              <a:rPr lang="en" sz="3000">
                <a:solidFill>
                  <a:srgbClr val="FFFFFF"/>
                </a:solidFill>
                <a:latin typeface="Proxima Nova"/>
                <a:ea typeface="Proxima Nova"/>
                <a:cs typeface="Proxima Nova"/>
                <a:sym typeface="Proxima Nova"/>
              </a:rPr>
              <a:t>Messages</a:t>
            </a:r>
            <a:endParaRPr sz="3000">
              <a:solidFill>
                <a:srgbClr val="FFFFFF"/>
              </a:solidFill>
              <a:latin typeface="Proxima Nova"/>
              <a:ea typeface="Proxima Nova"/>
              <a:cs typeface="Proxima Nova"/>
              <a:sym typeface="Proxima Nova"/>
            </a:endParaRPr>
          </a:p>
        </p:txBody>
      </p:sp>
      <p:cxnSp>
        <p:nvCxnSpPr>
          <p:cNvPr id="133" name="Google Shape;133;gd20b4c9546_0_15"/>
          <p:cNvCxnSpPr/>
          <p:nvPr/>
        </p:nvCxnSpPr>
        <p:spPr>
          <a:xfrm flipH="1" rot="10800000">
            <a:off x="0" y="772250"/>
            <a:ext cx="6044100" cy="6900"/>
          </a:xfrm>
          <a:prstGeom prst="straightConnector1">
            <a:avLst/>
          </a:prstGeom>
          <a:noFill/>
          <a:ln cap="flat" cmpd="sng" w="38100">
            <a:solidFill>
              <a:srgbClr val="993365"/>
            </a:solidFill>
            <a:prstDash val="solid"/>
            <a:round/>
            <a:headEnd len="sm" w="sm" type="none"/>
            <a:tailEnd len="sm" w="sm" type="none"/>
          </a:ln>
        </p:spPr>
      </p:cxnSp>
      <p:pic>
        <p:nvPicPr>
          <p:cNvPr descr="Badge Tick1" id="134" name="Google Shape;134;gd20b4c9546_0_15"/>
          <p:cNvPicPr preferRelativeResize="0"/>
          <p:nvPr/>
        </p:nvPicPr>
        <p:blipFill rotWithShape="1">
          <a:blip r:embed="rId3">
            <a:alphaModFix/>
          </a:blip>
          <a:srcRect b="0" l="0" r="0" t="0"/>
          <a:stretch/>
        </p:blipFill>
        <p:spPr>
          <a:xfrm>
            <a:off x="559269" y="1831275"/>
            <a:ext cx="763679" cy="763679"/>
          </a:xfrm>
          <a:prstGeom prst="rect">
            <a:avLst/>
          </a:prstGeom>
          <a:noFill/>
          <a:ln>
            <a:noFill/>
          </a:ln>
        </p:spPr>
      </p:pic>
      <p:pic>
        <p:nvPicPr>
          <p:cNvPr descr="Badge Tick1" id="135" name="Google Shape;135;gd20b4c9546_0_15"/>
          <p:cNvPicPr preferRelativeResize="0"/>
          <p:nvPr/>
        </p:nvPicPr>
        <p:blipFill rotWithShape="1">
          <a:blip r:embed="rId3">
            <a:alphaModFix/>
          </a:blip>
          <a:srcRect b="0" l="0" r="0" t="0"/>
          <a:stretch/>
        </p:blipFill>
        <p:spPr>
          <a:xfrm>
            <a:off x="559268" y="3784234"/>
            <a:ext cx="763679" cy="763679"/>
          </a:xfrm>
          <a:prstGeom prst="rect">
            <a:avLst/>
          </a:prstGeom>
          <a:noFill/>
          <a:ln>
            <a:noFill/>
          </a:ln>
        </p:spPr>
      </p:pic>
      <p:pic>
        <p:nvPicPr>
          <p:cNvPr descr="Badge Tick1" id="136" name="Google Shape;136;gd20b4c9546_0_15"/>
          <p:cNvPicPr preferRelativeResize="0"/>
          <p:nvPr/>
        </p:nvPicPr>
        <p:blipFill rotWithShape="1">
          <a:blip r:embed="rId3">
            <a:alphaModFix/>
          </a:blip>
          <a:srcRect b="0" l="0" r="0" t="0"/>
          <a:stretch/>
        </p:blipFill>
        <p:spPr>
          <a:xfrm>
            <a:off x="559267" y="2807754"/>
            <a:ext cx="763679" cy="763679"/>
          </a:xfrm>
          <a:prstGeom prst="rect">
            <a:avLst/>
          </a:prstGeom>
          <a:noFill/>
          <a:ln>
            <a:noFill/>
          </a:ln>
        </p:spPr>
      </p:pic>
      <p:graphicFrame>
        <p:nvGraphicFramePr>
          <p:cNvPr id="137" name="Google Shape;137;gd20b4c9546_0_15"/>
          <p:cNvGraphicFramePr/>
          <p:nvPr/>
        </p:nvGraphicFramePr>
        <p:xfrm>
          <a:off x="636759" y="1490039"/>
          <a:ext cx="3000000" cy="3000000"/>
        </p:xfrm>
        <a:graphic>
          <a:graphicData uri="http://schemas.openxmlformats.org/drawingml/2006/table">
            <a:tbl>
              <a:tblPr>
                <a:noFill/>
                <a:tableStyleId>{7DA607E4-C62C-4FCE-975F-71A4F7BDF28B}</a:tableStyleId>
              </a:tblPr>
              <a:tblGrid>
                <a:gridCol w="748000"/>
                <a:gridCol w="6491000"/>
              </a:tblGrid>
              <a:tr h="381000">
                <a:tc>
                  <a:txBody>
                    <a:bodyPr/>
                    <a:lstStyle/>
                    <a:p>
                      <a:pPr indent="0" lvl="0" marL="0" marR="0" rtl="0" algn="l">
                        <a:lnSpc>
                          <a:spcPct val="100000"/>
                        </a:lnSpc>
                        <a:spcBef>
                          <a:spcPts val="0"/>
                        </a:spcBef>
                        <a:spcAft>
                          <a:spcPts val="0"/>
                        </a:spcAft>
                        <a:buClr>
                          <a:schemeClr val="dk1"/>
                        </a:buClr>
                        <a:buSzPts val="1100"/>
                        <a:buFont typeface="Arial"/>
                        <a:buNone/>
                      </a:pPr>
                      <a:r>
                        <a:t/>
                      </a:r>
                      <a:endParaRPr sz="1400" u="none" cap="none" strike="noStrike"/>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t/>
                      </a:r>
                      <a:endParaRPr sz="800" u="none" cap="none" strike="noStrike">
                        <a:solidFill>
                          <a:schemeClr val="dk1"/>
                        </a:solidFill>
                        <a:latin typeface="Tahoma"/>
                        <a:ea typeface="Tahoma"/>
                        <a:cs typeface="Tahoma"/>
                        <a:sym typeface="Tahoma"/>
                      </a:endParaRPr>
                    </a:p>
                    <a:p>
                      <a:pPr indent="0" lvl="0" marL="0" marR="0" rtl="0" algn="l">
                        <a:lnSpc>
                          <a:spcPct val="115000"/>
                        </a:lnSpc>
                        <a:spcBef>
                          <a:spcPts val="0"/>
                        </a:spcBef>
                        <a:spcAft>
                          <a:spcPts val="0"/>
                        </a:spcAft>
                        <a:buClr>
                          <a:schemeClr val="dk1"/>
                        </a:buClr>
                        <a:buSzPts val="1100"/>
                        <a:buFont typeface="Arial"/>
                        <a:buNone/>
                      </a:pPr>
                      <a:r>
                        <a:rPr lang="en" sz="1400" u="none" cap="none" strike="noStrike">
                          <a:solidFill>
                            <a:schemeClr val="dk1"/>
                          </a:solidFill>
                          <a:latin typeface="Tahoma"/>
                          <a:ea typeface="Tahoma"/>
                          <a:cs typeface="Tahoma"/>
                          <a:sym typeface="Tahoma"/>
                        </a:rPr>
                        <a:t>Gender integration in MEAL activities must be comprehensive by addressing gender considerations in both process and purpose.</a:t>
                      </a:r>
                      <a:endParaRPr sz="1400" u="none" cap="none" strike="noStrike"/>
                    </a:p>
                    <a:p>
                      <a:pPr indent="0" lvl="0" marL="0" marR="0" rtl="0" algn="l">
                        <a:lnSpc>
                          <a:spcPct val="115000"/>
                        </a:lnSpc>
                        <a:spcBef>
                          <a:spcPts val="0"/>
                        </a:spcBef>
                        <a:spcAft>
                          <a:spcPts val="0"/>
                        </a:spcAft>
                        <a:buClr>
                          <a:srgbClr val="000000"/>
                        </a:buClr>
                        <a:buSzPts val="1400"/>
                        <a:buFont typeface="Arial"/>
                        <a:buNone/>
                      </a:pPr>
                      <a:r>
                        <a:t/>
                      </a:r>
                      <a:endParaRPr sz="1400" u="none" cap="none" strike="noStrike">
                        <a:solidFill>
                          <a:schemeClr val="dk1"/>
                        </a:solidFill>
                        <a:latin typeface="Tahoma"/>
                        <a:ea typeface="Tahoma"/>
                        <a:cs typeface="Tahoma"/>
                        <a:sym typeface="Tahom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4C1130"/>
                      </a:solidFill>
                      <a:prstDash val="solid"/>
                      <a:round/>
                      <a:headEnd len="sm" w="sm" type="none"/>
                      <a:tailEnd len="sm" w="sm" type="none"/>
                    </a:lnB>
                  </a:tcPr>
                </a:tc>
              </a:tr>
              <a:tr h="177800">
                <a:tc>
                  <a:txBody>
                    <a:bodyPr/>
                    <a:lstStyle/>
                    <a:p>
                      <a:pPr indent="0" lvl="0" marL="0" marR="0" rtl="0" algn="l">
                        <a:lnSpc>
                          <a:spcPct val="100000"/>
                        </a:lnSpc>
                        <a:spcBef>
                          <a:spcPts val="0"/>
                        </a:spcBef>
                        <a:spcAft>
                          <a:spcPts val="0"/>
                        </a:spcAft>
                        <a:buClr>
                          <a:schemeClr val="dk1"/>
                        </a:buClr>
                        <a:buSzPts val="1100"/>
                        <a:buFont typeface="Arial"/>
                        <a:buNone/>
                      </a:pPr>
                      <a:r>
                        <a:t/>
                      </a:r>
                      <a:endParaRPr sz="1400" u="none" cap="none" strike="noStrike"/>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chemeClr val="dk1"/>
                        </a:buClr>
                        <a:buSzPts val="1100"/>
                        <a:buFont typeface="Arial"/>
                        <a:buNone/>
                      </a:pPr>
                      <a:r>
                        <a:t/>
                      </a:r>
                      <a:endParaRPr sz="800" u="none" cap="none" strike="noStrike">
                        <a:solidFill>
                          <a:schemeClr val="dk1"/>
                        </a:solidFill>
                        <a:latin typeface="Tahoma"/>
                        <a:ea typeface="Tahoma"/>
                        <a:cs typeface="Tahoma"/>
                        <a:sym typeface="Tahoma"/>
                      </a:endParaRPr>
                    </a:p>
                    <a:p>
                      <a:pPr indent="0" lvl="0" marL="0" marR="0" rtl="0" algn="l">
                        <a:lnSpc>
                          <a:spcPct val="115000"/>
                        </a:lnSpc>
                        <a:spcBef>
                          <a:spcPts val="0"/>
                        </a:spcBef>
                        <a:spcAft>
                          <a:spcPts val="0"/>
                        </a:spcAft>
                        <a:buClr>
                          <a:schemeClr val="dk1"/>
                        </a:buClr>
                        <a:buSzPts val="1100"/>
                        <a:buFont typeface="Arial"/>
                        <a:buNone/>
                      </a:pPr>
                      <a:r>
                        <a:rPr lang="en" sz="1400" u="none" cap="none" strike="noStrike">
                          <a:solidFill>
                            <a:schemeClr val="dk1"/>
                          </a:solidFill>
                          <a:latin typeface="Tahoma"/>
                          <a:ea typeface="Tahoma"/>
                          <a:cs typeface="Tahoma"/>
                          <a:sym typeface="Tahoma"/>
                        </a:rPr>
                        <a:t>The spectrum builds on itself as it intensifies.  For example, gender transformative monitoring activities will necessarily have the characteristics of gender sensitive and responsive monitoring activities.</a:t>
                      </a:r>
                      <a:endParaRPr sz="1400" u="none" cap="none" strike="noStrike"/>
                    </a:p>
                    <a:p>
                      <a:pPr indent="0" lvl="0" marL="0" marR="0" rtl="0" algn="l">
                        <a:lnSpc>
                          <a:spcPct val="115000"/>
                        </a:lnSpc>
                        <a:spcBef>
                          <a:spcPts val="0"/>
                        </a:spcBef>
                        <a:spcAft>
                          <a:spcPts val="0"/>
                        </a:spcAft>
                        <a:buClr>
                          <a:srgbClr val="000000"/>
                        </a:buClr>
                        <a:buSzPts val="1400"/>
                        <a:buFont typeface="Arial"/>
                        <a:buNone/>
                      </a:pPr>
                      <a:r>
                        <a:t/>
                      </a:r>
                      <a:endParaRPr sz="1400" u="none" cap="none" strike="noStrike">
                        <a:solidFill>
                          <a:schemeClr val="dk1"/>
                        </a:solidFill>
                        <a:latin typeface="Tahoma"/>
                        <a:ea typeface="Tahoma"/>
                        <a:cs typeface="Tahoma"/>
                        <a:sym typeface="Tahom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t/>
                      </a:r>
                      <a:endParaRPr sz="800" u="none" cap="none" strike="noStrike">
                        <a:solidFill>
                          <a:schemeClr val="dk1"/>
                        </a:solidFill>
                        <a:latin typeface="Tahoma"/>
                        <a:ea typeface="Tahoma"/>
                        <a:cs typeface="Tahoma"/>
                        <a:sym typeface="Tahoma"/>
                      </a:endParaRPr>
                    </a:p>
                    <a:p>
                      <a:pPr indent="0" lvl="0" marL="0" marR="0" rtl="0" algn="l">
                        <a:lnSpc>
                          <a:spcPct val="115000"/>
                        </a:lnSpc>
                        <a:spcBef>
                          <a:spcPts val="0"/>
                        </a:spcBef>
                        <a:spcAft>
                          <a:spcPts val="0"/>
                        </a:spcAft>
                        <a:buClr>
                          <a:srgbClr val="000000"/>
                        </a:buClr>
                        <a:buSzPts val="1400"/>
                        <a:buFont typeface="Arial"/>
                        <a:buNone/>
                      </a:pPr>
                      <a:r>
                        <a:rPr lang="en" sz="1400" u="none" cap="none" strike="noStrike">
                          <a:solidFill>
                            <a:schemeClr val="dk1"/>
                          </a:solidFill>
                          <a:latin typeface="Tahoma"/>
                          <a:ea typeface="Tahoma"/>
                          <a:cs typeface="Tahoma"/>
                          <a:sym typeface="Tahoma"/>
                        </a:rPr>
                        <a:t>Gender sensitive is the absolute bare minimum of gender integration that can be considered as good practice.</a:t>
                      </a:r>
                      <a:endParaRPr sz="1400" u="none" cap="none" strike="noStrike"/>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d20b4c9546_0_42"/>
          <p:cNvSpPr/>
          <p:nvPr/>
        </p:nvSpPr>
        <p:spPr>
          <a:xfrm>
            <a:off x="-3157500" y="-400050"/>
            <a:ext cx="5943600" cy="5943600"/>
          </a:xfrm>
          <a:prstGeom prst="ellipse">
            <a:avLst/>
          </a:prstGeom>
          <a:solidFill>
            <a:srgbClr val="993365"/>
          </a:solidFill>
          <a:ln cap="flat" cmpd="sng" w="19050">
            <a:solidFill>
              <a:srgbClr val="344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gd20b4c9546_0_42"/>
          <p:cNvSpPr txBox="1"/>
          <p:nvPr/>
        </p:nvSpPr>
        <p:spPr>
          <a:xfrm>
            <a:off x="265170" y="1889121"/>
            <a:ext cx="2520900" cy="153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6000" u="none" cap="none" strike="noStrike">
                <a:solidFill>
                  <a:srgbClr val="FFFFFF"/>
                </a:solidFill>
                <a:latin typeface="Roboto"/>
                <a:ea typeface="Roboto"/>
                <a:cs typeface="Roboto"/>
                <a:sym typeface="Roboto"/>
              </a:rPr>
              <a:t>MEAL</a:t>
            </a:r>
            <a:endParaRPr b="0" i="0" sz="6000" u="none" cap="none" strike="noStrike">
              <a:solidFill>
                <a:srgbClr val="FFFFFF"/>
              </a:solidFill>
              <a:latin typeface="Roboto"/>
              <a:ea typeface="Roboto"/>
              <a:cs typeface="Roboto"/>
              <a:sym typeface="Roboto"/>
            </a:endParaRPr>
          </a:p>
        </p:txBody>
      </p:sp>
      <p:sp>
        <p:nvSpPr>
          <p:cNvPr id="144" name="Google Shape;144;gd20b4c9546_0_42"/>
          <p:cNvSpPr txBox="1"/>
          <p:nvPr/>
        </p:nvSpPr>
        <p:spPr>
          <a:xfrm>
            <a:off x="1959517" y="123300"/>
            <a:ext cx="7079100" cy="4896900"/>
          </a:xfrm>
          <a:prstGeom prst="rect">
            <a:avLst/>
          </a:prstGeom>
          <a:noFill/>
          <a:ln>
            <a:noFill/>
          </a:ln>
        </p:spPr>
        <p:txBody>
          <a:bodyPr anchorCtr="0" anchor="t" bIns="91425" lIns="91425" spcFirstLastPara="1" rIns="91425" wrap="square" tIns="91425">
            <a:noAutofit/>
          </a:bodyPr>
          <a:lstStyle/>
          <a:p>
            <a:pPr indent="0" lvl="0" marL="914400" marR="0" rtl="0" algn="l">
              <a:lnSpc>
                <a:spcPct val="115000"/>
              </a:lnSpc>
              <a:spcBef>
                <a:spcPts val="1200"/>
              </a:spcBef>
              <a:spcAft>
                <a:spcPts val="0"/>
              </a:spcAft>
              <a:buClr>
                <a:srgbClr val="000000"/>
              </a:buClr>
              <a:buSzPts val="1100"/>
              <a:buFont typeface="Arial"/>
              <a:buNone/>
            </a:pPr>
            <a:r>
              <a:rPr b="1" i="0" lang="en" sz="1100" u="sng" cap="none" strike="noStrike">
                <a:solidFill>
                  <a:srgbClr val="344888"/>
                </a:solidFill>
                <a:latin typeface="Tahoma"/>
                <a:ea typeface="Tahoma"/>
                <a:cs typeface="Tahoma"/>
                <a:sym typeface="Tahoma"/>
              </a:rPr>
              <a:t>MONITORING</a:t>
            </a:r>
            <a:r>
              <a:rPr b="0" i="0" lang="en" sz="1100" u="none" cap="none" strike="noStrike">
                <a:solidFill>
                  <a:schemeClr val="dk1"/>
                </a:solidFill>
                <a:latin typeface="Tahoma"/>
                <a:ea typeface="Tahoma"/>
                <a:cs typeface="Tahoma"/>
                <a:sym typeface="Tahoma"/>
              </a:rPr>
              <a:t> is normally the systematic assessment of a programme’s performance over time. It involves the ongoing collection and review of data to provide programme managers and other stakeholders with indications of progress against programme plans and towards programme objectives.[1]</a:t>
            </a:r>
            <a:endParaRPr b="0" i="0" sz="1100" u="none" cap="none" strike="noStrike">
              <a:solidFill>
                <a:schemeClr val="dk1"/>
              </a:solidFill>
              <a:latin typeface="Tahoma"/>
              <a:ea typeface="Tahoma"/>
              <a:cs typeface="Tahoma"/>
              <a:sym typeface="Tahoma"/>
            </a:endParaRPr>
          </a:p>
          <a:p>
            <a:pPr indent="0" lvl="0" marL="914400" marR="0" rtl="0" algn="l">
              <a:lnSpc>
                <a:spcPct val="115000"/>
              </a:lnSpc>
              <a:spcBef>
                <a:spcPts val="1200"/>
              </a:spcBef>
              <a:spcAft>
                <a:spcPts val="0"/>
              </a:spcAft>
              <a:buClr>
                <a:srgbClr val="000000"/>
              </a:buClr>
              <a:buSzPts val="1100"/>
              <a:buFont typeface="Arial"/>
              <a:buNone/>
            </a:pPr>
            <a:r>
              <a:rPr b="1" i="0" lang="en" sz="1100" u="sng" cap="none" strike="noStrike">
                <a:solidFill>
                  <a:srgbClr val="344888"/>
                </a:solidFill>
                <a:latin typeface="Tahoma"/>
                <a:ea typeface="Tahoma"/>
                <a:cs typeface="Tahoma"/>
                <a:sym typeface="Tahoma"/>
              </a:rPr>
              <a:t>EVALUATION</a:t>
            </a:r>
            <a:r>
              <a:rPr b="0" i="0" lang="en" sz="1100" u="none" cap="none" strike="noStrike">
                <a:solidFill>
                  <a:srgbClr val="344888"/>
                </a:solidFill>
                <a:latin typeface="Tahoma"/>
                <a:ea typeface="Tahoma"/>
                <a:cs typeface="Tahoma"/>
                <a:sym typeface="Tahoma"/>
              </a:rPr>
              <a:t> </a:t>
            </a:r>
            <a:r>
              <a:rPr b="0" i="0" lang="en" sz="1100" u="none" cap="none" strike="noStrike">
                <a:solidFill>
                  <a:schemeClr val="dk1"/>
                </a:solidFill>
                <a:latin typeface="Tahoma"/>
                <a:ea typeface="Tahoma"/>
                <a:cs typeface="Tahoma"/>
                <a:sym typeface="Tahoma"/>
              </a:rPr>
              <a:t>takes place at a particular point in time, but complements ongoing monitoring activities by providing more in depth, objective assessments of the relevance, efficiency, effectiveness, impact and sustainability of programmes. Formative evaluations are carried out during the life of the programme with a focus on improvement; summative evaluations take place towards the end of the programme and are used to judge its overall merit, worth or effectiveness.</a:t>
            </a:r>
            <a:endParaRPr b="0" i="0" sz="1100" u="none" cap="none" strike="noStrike">
              <a:solidFill>
                <a:schemeClr val="dk1"/>
              </a:solidFill>
              <a:latin typeface="Tahoma"/>
              <a:ea typeface="Tahoma"/>
              <a:cs typeface="Tahoma"/>
              <a:sym typeface="Tahoma"/>
            </a:endParaRPr>
          </a:p>
          <a:p>
            <a:pPr indent="0" lvl="0" marL="914400" marR="0" rtl="0" algn="l">
              <a:lnSpc>
                <a:spcPct val="115000"/>
              </a:lnSpc>
              <a:spcBef>
                <a:spcPts val="1200"/>
              </a:spcBef>
              <a:spcAft>
                <a:spcPts val="0"/>
              </a:spcAft>
              <a:buClr>
                <a:srgbClr val="000000"/>
              </a:buClr>
              <a:buSzPts val="1100"/>
              <a:buFont typeface="Arial"/>
              <a:buNone/>
            </a:pPr>
            <a:r>
              <a:rPr b="1" i="0" lang="en" sz="1100" u="sng" cap="none" strike="noStrike">
                <a:solidFill>
                  <a:srgbClr val="344888"/>
                </a:solidFill>
                <a:latin typeface="Tahoma"/>
                <a:ea typeface="Tahoma"/>
                <a:cs typeface="Tahoma"/>
                <a:sym typeface="Tahoma"/>
              </a:rPr>
              <a:t>ACCOUNTABILITY</a:t>
            </a:r>
            <a:r>
              <a:rPr b="0" i="0" lang="en" sz="1100" u="none" cap="none" strike="noStrike">
                <a:solidFill>
                  <a:srgbClr val="511537"/>
                </a:solidFill>
                <a:latin typeface="Tahoma"/>
                <a:ea typeface="Tahoma"/>
                <a:cs typeface="Tahoma"/>
                <a:sym typeface="Tahoma"/>
              </a:rPr>
              <a:t> </a:t>
            </a:r>
            <a:r>
              <a:rPr b="0" i="0" lang="en" sz="1100" u="none" cap="none" strike="noStrike">
                <a:solidFill>
                  <a:schemeClr val="dk1"/>
                </a:solidFill>
                <a:latin typeface="Tahoma"/>
                <a:ea typeface="Tahoma"/>
                <a:cs typeface="Tahoma"/>
                <a:sym typeface="Tahoma"/>
              </a:rPr>
              <a:t>mechanisms include crucial information sharing to project or organization stakeholders about the delivery of services, the use of resources, and the achievement of outcomes. This includes project donors, partners and beneficiary or participants communities. Accountability to government or donors is sometimes referred to as ‘upward accountability’, accountability mechanisms targeting beneficiary groups or communities is referred to ‘downward accountability’, and ‘horizontal accountability’ refers to sharing and learning activities with partners, colleagues, peer organizations and stakeholders.[2]</a:t>
            </a:r>
            <a:endParaRPr b="0" i="0" sz="1100" u="none" cap="none" strike="noStrike">
              <a:solidFill>
                <a:schemeClr val="dk1"/>
              </a:solidFill>
              <a:latin typeface="Tahoma"/>
              <a:ea typeface="Tahoma"/>
              <a:cs typeface="Tahoma"/>
              <a:sym typeface="Tahoma"/>
            </a:endParaRPr>
          </a:p>
          <a:p>
            <a:pPr indent="0" lvl="0" marL="914400" marR="0" rtl="0" algn="l">
              <a:lnSpc>
                <a:spcPct val="115000"/>
              </a:lnSpc>
              <a:spcBef>
                <a:spcPts val="1200"/>
              </a:spcBef>
              <a:spcAft>
                <a:spcPts val="1200"/>
              </a:spcAft>
              <a:buClr>
                <a:srgbClr val="000000"/>
              </a:buClr>
              <a:buSzPts val="1100"/>
              <a:buFont typeface="Arial"/>
              <a:buNone/>
            </a:pPr>
            <a:r>
              <a:rPr b="1" i="0" lang="en" sz="1100" u="sng" cap="none" strike="noStrike">
                <a:solidFill>
                  <a:srgbClr val="344888"/>
                </a:solidFill>
                <a:latin typeface="Tahoma"/>
                <a:ea typeface="Tahoma"/>
                <a:cs typeface="Tahoma"/>
                <a:sym typeface="Tahoma"/>
              </a:rPr>
              <a:t>LEARNING</a:t>
            </a:r>
            <a:r>
              <a:rPr b="0" i="0" lang="en" sz="1100" u="none" cap="none" strike="noStrike">
                <a:solidFill>
                  <a:srgbClr val="511537"/>
                </a:solidFill>
                <a:latin typeface="Tahoma"/>
                <a:ea typeface="Tahoma"/>
                <a:cs typeface="Tahoma"/>
                <a:sym typeface="Tahoma"/>
              </a:rPr>
              <a:t> </a:t>
            </a:r>
            <a:r>
              <a:rPr b="0" i="0" lang="en" sz="1100" u="none" cap="none" strike="noStrike">
                <a:solidFill>
                  <a:schemeClr val="dk1"/>
                </a:solidFill>
                <a:latin typeface="Tahoma"/>
                <a:ea typeface="Tahoma"/>
                <a:cs typeface="Tahoma"/>
                <a:sym typeface="Tahoma"/>
              </a:rPr>
              <a:t>activities are deliberate efforts to use project data (qualitative/quantitative/formal/informal/observational) to reflect on and improve upon programmatic and operational approaches.  This often involves specific research initiatives.</a:t>
            </a:r>
            <a:endParaRPr b="0" i="0" sz="1100" u="none" cap="none" strike="noStrike">
              <a:solidFill>
                <a:schemeClr val="dk1"/>
              </a:solidFill>
              <a:latin typeface="Tahoma"/>
              <a:ea typeface="Tahoma"/>
              <a:cs typeface="Tahoma"/>
              <a:sym typeface="Tahom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d20b4c9546_0_48"/>
          <p:cNvSpPr/>
          <p:nvPr/>
        </p:nvSpPr>
        <p:spPr>
          <a:xfrm>
            <a:off x="560650" y="917428"/>
            <a:ext cx="8123100" cy="1153200"/>
          </a:xfrm>
          <a:prstGeom prst="rightArrow">
            <a:avLst>
              <a:gd fmla="val 38678" name="adj1"/>
              <a:gd fmla="val 50000" name="adj2"/>
            </a:avLst>
          </a:prstGeom>
          <a:solidFill>
            <a:srgbClr val="99336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gd20b4c9546_0_48"/>
          <p:cNvSpPr/>
          <p:nvPr/>
        </p:nvSpPr>
        <p:spPr>
          <a:xfrm>
            <a:off x="272400" y="298650"/>
            <a:ext cx="8599200" cy="4546200"/>
          </a:xfrm>
          <a:prstGeom prst="rect">
            <a:avLst/>
          </a:prstGeom>
          <a:noFill/>
          <a:ln cap="flat" cmpd="sng" w="28575">
            <a:solidFill>
              <a:srgbClr val="344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151" name="Google Shape;151;gd20b4c9546_0_48"/>
          <p:cNvGraphicFramePr/>
          <p:nvPr/>
        </p:nvGraphicFramePr>
        <p:xfrm>
          <a:off x="485350" y="2150937"/>
          <a:ext cx="3000000" cy="3000000"/>
        </p:xfrm>
        <a:graphic>
          <a:graphicData uri="http://schemas.openxmlformats.org/drawingml/2006/table">
            <a:tbl>
              <a:tblPr>
                <a:noFill/>
                <a:tableStyleId>{7DA607E4-C62C-4FCE-975F-71A4F7BDF28B}</a:tableStyleId>
              </a:tblPr>
              <a:tblGrid>
                <a:gridCol w="1640925"/>
                <a:gridCol w="2155275"/>
                <a:gridCol w="2216075"/>
                <a:gridCol w="2161025"/>
              </a:tblGrid>
              <a:tr h="381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latin typeface="Tahoma"/>
                          <a:ea typeface="Tahoma"/>
                          <a:cs typeface="Tahoma"/>
                          <a:sym typeface="Tahoma"/>
                        </a:rPr>
                        <a:t>Gender Aware/Sensitive</a:t>
                      </a:r>
                      <a:endParaRPr b="1" sz="1400" u="none" cap="none" strike="noStrike">
                        <a:latin typeface="Tahoma"/>
                        <a:ea typeface="Tahoma"/>
                        <a:cs typeface="Tahoma"/>
                        <a:sym typeface="Tahom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latin typeface="Tahoma"/>
                          <a:ea typeface="Tahoma"/>
                          <a:cs typeface="Tahoma"/>
                          <a:sym typeface="Tahoma"/>
                        </a:rPr>
                        <a:t>Gender Responsive</a:t>
                      </a:r>
                      <a:endParaRPr b="1" sz="1400" u="none" cap="none" strike="noStrike">
                        <a:latin typeface="Tahoma"/>
                        <a:ea typeface="Tahoma"/>
                        <a:cs typeface="Tahoma"/>
                        <a:sym typeface="Tahom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latin typeface="Tahoma"/>
                          <a:ea typeface="Tahoma"/>
                          <a:cs typeface="Tahoma"/>
                          <a:sym typeface="Tahoma"/>
                        </a:rPr>
                        <a:t>Gender Transformative / Feminist</a:t>
                      </a:r>
                      <a:endParaRPr b="1" sz="1400" u="none" cap="none" strike="noStrike">
                        <a:latin typeface="Tahoma"/>
                        <a:ea typeface="Tahoma"/>
                        <a:cs typeface="Tahoma"/>
                        <a:sym typeface="Tahom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6200">
                <a:tc>
                  <a:txBody>
                    <a:bodyPr/>
                    <a:lstStyle/>
                    <a:p>
                      <a:pPr indent="0" lvl="0" marL="0" marR="0" rtl="0" algn="r">
                        <a:lnSpc>
                          <a:spcPct val="100000"/>
                        </a:lnSpc>
                        <a:spcBef>
                          <a:spcPts val="0"/>
                        </a:spcBef>
                        <a:spcAft>
                          <a:spcPts val="0"/>
                        </a:spcAft>
                        <a:buClr>
                          <a:srgbClr val="000000"/>
                        </a:buClr>
                        <a:buSzPts val="1400"/>
                        <a:buFont typeface="Arial"/>
                        <a:buNone/>
                      </a:pPr>
                      <a:r>
                        <a:rPr b="1" lang="en" sz="1400" u="none" cap="none" strike="noStrike">
                          <a:latin typeface="Tahoma"/>
                          <a:ea typeface="Tahoma"/>
                          <a:cs typeface="Tahoma"/>
                          <a:sym typeface="Tahoma"/>
                        </a:rPr>
                        <a:t>Monitoring</a:t>
                      </a:r>
                      <a:endParaRPr b="1"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81000">
                <a:tc>
                  <a:txBody>
                    <a:bodyPr/>
                    <a:lstStyle/>
                    <a:p>
                      <a:pPr indent="0" lvl="0" marL="0" marR="0" rtl="0" algn="r">
                        <a:lnSpc>
                          <a:spcPct val="100000"/>
                        </a:lnSpc>
                        <a:spcBef>
                          <a:spcPts val="0"/>
                        </a:spcBef>
                        <a:spcAft>
                          <a:spcPts val="0"/>
                        </a:spcAft>
                        <a:buClr>
                          <a:srgbClr val="000000"/>
                        </a:buClr>
                        <a:buSzPts val="1400"/>
                        <a:buFont typeface="Arial"/>
                        <a:buNone/>
                      </a:pPr>
                      <a:r>
                        <a:rPr b="1" lang="en" sz="1400" u="none" cap="none" strike="noStrike">
                          <a:latin typeface="Tahoma"/>
                          <a:ea typeface="Tahoma"/>
                          <a:cs typeface="Tahoma"/>
                          <a:sym typeface="Tahoma"/>
                        </a:rPr>
                        <a:t>Evaluation</a:t>
                      </a:r>
                      <a:endParaRPr b="1"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6200">
                <a:tc>
                  <a:txBody>
                    <a:bodyPr/>
                    <a:lstStyle/>
                    <a:p>
                      <a:pPr indent="0" lvl="0" marL="0" marR="0" rtl="0" algn="r">
                        <a:lnSpc>
                          <a:spcPct val="100000"/>
                        </a:lnSpc>
                        <a:spcBef>
                          <a:spcPts val="0"/>
                        </a:spcBef>
                        <a:spcAft>
                          <a:spcPts val="0"/>
                        </a:spcAft>
                        <a:buClr>
                          <a:srgbClr val="000000"/>
                        </a:buClr>
                        <a:buSzPts val="1400"/>
                        <a:buFont typeface="Arial"/>
                        <a:buNone/>
                      </a:pPr>
                      <a:r>
                        <a:rPr b="1" lang="en" sz="1400" u="none" cap="none" strike="noStrike">
                          <a:latin typeface="Tahoma"/>
                          <a:ea typeface="Tahoma"/>
                          <a:cs typeface="Tahoma"/>
                          <a:sym typeface="Tahoma"/>
                        </a:rPr>
                        <a:t>Accountability</a:t>
                      </a:r>
                      <a:endParaRPr b="1"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6200">
                <a:tc>
                  <a:txBody>
                    <a:bodyPr/>
                    <a:lstStyle/>
                    <a:p>
                      <a:pPr indent="0" lvl="0" marL="0" marR="0" rtl="0" algn="r">
                        <a:lnSpc>
                          <a:spcPct val="100000"/>
                        </a:lnSpc>
                        <a:spcBef>
                          <a:spcPts val="0"/>
                        </a:spcBef>
                        <a:spcAft>
                          <a:spcPts val="0"/>
                        </a:spcAft>
                        <a:buClr>
                          <a:srgbClr val="000000"/>
                        </a:buClr>
                        <a:buSzPts val="1400"/>
                        <a:buFont typeface="Arial"/>
                        <a:buNone/>
                      </a:pPr>
                      <a:r>
                        <a:rPr b="1" lang="en" sz="1400" u="none" cap="none" strike="noStrike">
                          <a:latin typeface="Tahoma"/>
                          <a:ea typeface="Tahoma"/>
                          <a:cs typeface="Tahoma"/>
                          <a:sym typeface="Tahoma"/>
                        </a:rPr>
                        <a:t>Learning</a:t>
                      </a:r>
                      <a:endParaRPr b="1"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sp>
        <p:nvSpPr>
          <p:cNvPr id="152" name="Google Shape;152;gd20b4c9546_0_48"/>
          <p:cNvSpPr txBox="1"/>
          <p:nvPr>
            <p:ph idx="4294967295" type="title"/>
          </p:nvPr>
        </p:nvSpPr>
        <p:spPr>
          <a:xfrm>
            <a:off x="0" y="496400"/>
            <a:ext cx="4724400" cy="572700"/>
          </a:xfrm>
          <a:prstGeom prst="rect">
            <a:avLst/>
          </a:prstGeom>
          <a:solidFill>
            <a:srgbClr val="344888"/>
          </a:solidFill>
          <a:ln cap="flat" cmpd="sng" w="9525">
            <a:solidFill>
              <a:schemeClr val="lt1"/>
            </a:solidFill>
            <a:prstDash val="solid"/>
            <a:round/>
            <a:headEnd len="sm" w="sm" type="none"/>
            <a:tailEnd len="sm" w="sm" type="none"/>
          </a:ln>
          <a:effectLst>
            <a:outerShdw blurRad="57150" rotWithShape="0" algn="bl" dir="5400000" dist="19050">
              <a:srgbClr val="000000">
                <a:alpha val="48627"/>
              </a:srgbClr>
            </a:outerShdw>
          </a:effectLst>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800"/>
              <a:buNone/>
            </a:pPr>
            <a:r>
              <a:rPr lang="en" sz="3900">
                <a:solidFill>
                  <a:srgbClr val="FFFFFF"/>
                </a:solidFill>
                <a:latin typeface="Helvetica Neue"/>
                <a:ea typeface="Helvetica Neue"/>
                <a:cs typeface="Helvetica Neue"/>
                <a:sym typeface="Helvetica Neue"/>
              </a:rPr>
              <a:t>GE Integration</a:t>
            </a:r>
            <a:endParaRPr>
              <a:solidFill>
                <a:srgbClr val="FFFFFF"/>
              </a:solidFill>
              <a:latin typeface="Helvetica Neue"/>
              <a:ea typeface="Helvetica Neue"/>
              <a:cs typeface="Helvetica Neue"/>
              <a:sym typeface="Helvetica Neue"/>
            </a:endParaRPr>
          </a:p>
        </p:txBody>
      </p:sp>
      <p:sp>
        <p:nvSpPr>
          <p:cNvPr id="153" name="Google Shape;153;gd20b4c9546_0_48"/>
          <p:cNvSpPr txBox="1"/>
          <p:nvPr/>
        </p:nvSpPr>
        <p:spPr>
          <a:xfrm>
            <a:off x="779220" y="1272359"/>
            <a:ext cx="2141700" cy="34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Tahoma"/>
                <a:ea typeface="Tahoma"/>
                <a:cs typeface="Tahoma"/>
                <a:sym typeface="Tahoma"/>
              </a:rPr>
              <a:t>Low GE Integration</a:t>
            </a:r>
            <a:endParaRPr b="1" i="0" sz="1400" u="none" cap="none" strike="noStrike">
              <a:solidFill>
                <a:schemeClr val="lt1"/>
              </a:solidFill>
              <a:latin typeface="Tahoma"/>
              <a:ea typeface="Tahoma"/>
              <a:cs typeface="Tahoma"/>
              <a:sym typeface="Tahoma"/>
            </a:endParaRPr>
          </a:p>
        </p:txBody>
      </p:sp>
      <p:sp>
        <p:nvSpPr>
          <p:cNvPr id="154" name="Google Shape;154;gd20b4c9546_0_48"/>
          <p:cNvSpPr txBox="1"/>
          <p:nvPr/>
        </p:nvSpPr>
        <p:spPr>
          <a:xfrm>
            <a:off x="5783234" y="1302818"/>
            <a:ext cx="2141700" cy="34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Tahoma"/>
                <a:ea typeface="Tahoma"/>
                <a:cs typeface="Tahoma"/>
                <a:sym typeface="Tahoma"/>
              </a:rPr>
              <a:t>High GE Integration</a:t>
            </a:r>
            <a:endParaRPr b="1" i="0" sz="1400" u="none" cap="none" strike="noStrike">
              <a:solidFill>
                <a:schemeClr val="lt1"/>
              </a:solidFill>
              <a:latin typeface="Tahoma"/>
              <a:ea typeface="Tahoma"/>
              <a:cs typeface="Tahoma"/>
              <a:sym typeface="Tahom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d20b4c9546_0_57"/>
          <p:cNvSpPr/>
          <p:nvPr/>
        </p:nvSpPr>
        <p:spPr>
          <a:xfrm>
            <a:off x="272400" y="298650"/>
            <a:ext cx="8599200" cy="4757400"/>
          </a:xfrm>
          <a:prstGeom prst="rect">
            <a:avLst/>
          </a:prstGeom>
          <a:noFill/>
          <a:ln cap="flat" cmpd="sng" w="28575">
            <a:solidFill>
              <a:srgbClr val="344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160" name="Google Shape;160;gd20b4c9546_0_57"/>
          <p:cNvGraphicFramePr/>
          <p:nvPr/>
        </p:nvGraphicFramePr>
        <p:xfrm>
          <a:off x="485350" y="871350"/>
          <a:ext cx="3000000" cy="3000000"/>
        </p:xfrm>
        <a:graphic>
          <a:graphicData uri="http://schemas.openxmlformats.org/drawingml/2006/table">
            <a:tbl>
              <a:tblPr>
                <a:noFill/>
                <a:tableStyleId>{7DA607E4-C62C-4FCE-975F-71A4F7BDF28B}</a:tableStyleId>
              </a:tblPr>
              <a:tblGrid>
                <a:gridCol w="1277450"/>
                <a:gridCol w="2152975"/>
                <a:gridCol w="2302125"/>
                <a:gridCol w="2440725"/>
              </a:tblGrid>
              <a:tr h="381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latin typeface="Tahoma"/>
                          <a:ea typeface="Tahoma"/>
                          <a:cs typeface="Tahoma"/>
                          <a:sym typeface="Tahoma"/>
                        </a:rPr>
                        <a:t>Gender Aware/Sensitive</a:t>
                      </a:r>
                      <a:endParaRPr b="1" sz="1400" u="none" cap="none" strike="noStrike">
                        <a:latin typeface="Tahoma"/>
                        <a:ea typeface="Tahoma"/>
                        <a:cs typeface="Tahoma"/>
                        <a:sym typeface="Tahom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latin typeface="Tahoma"/>
                          <a:ea typeface="Tahoma"/>
                          <a:cs typeface="Tahoma"/>
                          <a:sym typeface="Tahoma"/>
                        </a:rPr>
                        <a:t>Gender Responsive</a:t>
                      </a:r>
                      <a:endParaRPr b="1" sz="1400" u="none" cap="none" strike="noStrike">
                        <a:latin typeface="Tahoma"/>
                        <a:ea typeface="Tahoma"/>
                        <a:cs typeface="Tahoma"/>
                        <a:sym typeface="Tahom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latin typeface="Tahoma"/>
                          <a:ea typeface="Tahoma"/>
                          <a:cs typeface="Tahoma"/>
                          <a:sym typeface="Tahoma"/>
                        </a:rPr>
                        <a:t>Gender Transformative / Feminist</a:t>
                      </a:r>
                      <a:endParaRPr b="1" sz="1400" u="none" cap="none" strike="noStrike">
                        <a:latin typeface="Tahoma"/>
                        <a:ea typeface="Tahoma"/>
                        <a:cs typeface="Tahoma"/>
                        <a:sym typeface="Tahom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13150">
                <a:tc>
                  <a:txBody>
                    <a:bodyPr/>
                    <a:lstStyle/>
                    <a:p>
                      <a:pPr indent="0" lvl="0" marL="0" marR="0" rtl="0" algn="r">
                        <a:lnSpc>
                          <a:spcPct val="100000"/>
                        </a:lnSpc>
                        <a:spcBef>
                          <a:spcPts val="0"/>
                        </a:spcBef>
                        <a:spcAft>
                          <a:spcPts val="0"/>
                        </a:spcAft>
                        <a:buClr>
                          <a:srgbClr val="000000"/>
                        </a:buClr>
                        <a:buSzPts val="1400"/>
                        <a:buFont typeface="Arial"/>
                        <a:buNone/>
                      </a:pPr>
                      <a:r>
                        <a:rPr b="1" lang="en" sz="1400" u="none" cap="none" strike="noStrike">
                          <a:latin typeface="Tahoma"/>
                          <a:ea typeface="Tahoma"/>
                          <a:cs typeface="Tahoma"/>
                          <a:sym typeface="Tahoma"/>
                        </a:rPr>
                        <a:t>Monitoring</a:t>
                      </a:r>
                      <a:endParaRPr b="1"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171450" lvl="0" marL="171450" marR="0" rtl="0" algn="l">
                        <a:lnSpc>
                          <a:spcPct val="100000"/>
                        </a:lnSpc>
                        <a:spcBef>
                          <a:spcPts val="0"/>
                        </a:spcBef>
                        <a:spcAft>
                          <a:spcPts val="0"/>
                        </a:spcAft>
                        <a:buClr>
                          <a:srgbClr val="000000"/>
                        </a:buClr>
                        <a:buSzPts val="1050"/>
                        <a:buFont typeface="Arial"/>
                        <a:buChar char="•"/>
                      </a:pPr>
                      <a:r>
                        <a:rPr b="0" i="0" lang="en" sz="1050" u="none" cap="none" strike="noStrike">
                          <a:solidFill>
                            <a:srgbClr val="EF8600"/>
                          </a:solidFill>
                          <a:latin typeface="Tahoma"/>
                          <a:ea typeface="Tahoma"/>
                          <a:cs typeface="Tahoma"/>
                          <a:sym typeface="Tahoma"/>
                        </a:rPr>
                        <a:t>Monitors female and male beneficiaries and stakeholders </a:t>
                      </a:r>
                      <a:endParaRPr sz="1400" u="none" cap="none" strike="noStrike"/>
                    </a:p>
                    <a:p>
                      <a:pPr indent="-171450" lvl="0" marL="171450" marR="0" rtl="0" algn="l">
                        <a:lnSpc>
                          <a:spcPct val="100000"/>
                        </a:lnSpc>
                        <a:spcBef>
                          <a:spcPts val="0"/>
                        </a:spcBef>
                        <a:spcAft>
                          <a:spcPts val="0"/>
                        </a:spcAft>
                        <a:buClr>
                          <a:srgbClr val="000000"/>
                        </a:buClr>
                        <a:buSzPts val="1050"/>
                        <a:buFont typeface="Arial"/>
                        <a:buChar char="•"/>
                      </a:pPr>
                      <a:r>
                        <a:rPr b="0" i="0" lang="en" sz="1050" u="none" cap="none" strike="noStrike">
                          <a:solidFill>
                            <a:srgbClr val="EF8600"/>
                          </a:solidFill>
                          <a:latin typeface="Tahoma"/>
                          <a:ea typeface="Tahoma"/>
                          <a:cs typeface="Tahoma"/>
                          <a:sym typeface="Tahoma"/>
                        </a:rPr>
                        <a:t>Takes gender into consideration during planning and risk analysis for data collection </a:t>
                      </a:r>
                      <a:endParaRPr sz="1400" u="none" cap="none" strike="noStrike"/>
                    </a:p>
                    <a:p>
                      <a:pPr indent="-171450" lvl="0" marL="171450" marR="0" rtl="0" algn="l">
                        <a:lnSpc>
                          <a:spcPct val="100000"/>
                        </a:lnSpc>
                        <a:spcBef>
                          <a:spcPts val="0"/>
                        </a:spcBef>
                        <a:spcAft>
                          <a:spcPts val="0"/>
                        </a:spcAft>
                        <a:buClr>
                          <a:srgbClr val="000000"/>
                        </a:buClr>
                        <a:buSzPts val="1050"/>
                        <a:buFont typeface="Arial"/>
                        <a:buChar char="•"/>
                      </a:pPr>
                      <a:r>
                        <a:rPr b="0" i="0" lang="en" sz="1050" u="none" cap="none" strike="noStrike">
                          <a:solidFill>
                            <a:srgbClr val="EF8600"/>
                          </a:solidFill>
                          <a:latin typeface="Tahoma"/>
                          <a:ea typeface="Tahoma"/>
                          <a:cs typeface="Tahoma"/>
                          <a:sym typeface="Tahoma"/>
                        </a:rPr>
                        <a:t>Captures and organizes data disaggregated by sex/age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171450" lvl="0" marL="171450" marR="0" rtl="0" algn="l">
                        <a:lnSpc>
                          <a:spcPct val="100000"/>
                        </a:lnSpc>
                        <a:spcBef>
                          <a:spcPts val="0"/>
                        </a:spcBef>
                        <a:spcAft>
                          <a:spcPts val="0"/>
                        </a:spcAft>
                        <a:buClr>
                          <a:srgbClr val="000000"/>
                        </a:buClr>
                        <a:buSzPts val="1050"/>
                        <a:buFont typeface="Arial"/>
                        <a:buChar char="•"/>
                      </a:pPr>
                      <a:r>
                        <a:rPr b="0" i="0" lang="en" sz="1050" u="none" cap="none" strike="noStrike">
                          <a:solidFill>
                            <a:srgbClr val="EF8600"/>
                          </a:solidFill>
                          <a:latin typeface="Tahoma"/>
                          <a:ea typeface="Tahoma"/>
                          <a:cs typeface="Tahoma"/>
                          <a:sym typeface="Tahoma"/>
                        </a:rPr>
                        <a:t>Monitors female and male beneficiaries and stakeholders </a:t>
                      </a:r>
                      <a:endParaRPr sz="1400" u="none" cap="none" strike="noStrike"/>
                    </a:p>
                    <a:p>
                      <a:pPr indent="-171450" lvl="0" marL="171450" marR="0" rtl="0" algn="l">
                        <a:lnSpc>
                          <a:spcPct val="100000"/>
                        </a:lnSpc>
                        <a:spcBef>
                          <a:spcPts val="0"/>
                        </a:spcBef>
                        <a:spcAft>
                          <a:spcPts val="0"/>
                        </a:spcAft>
                        <a:buClr>
                          <a:srgbClr val="000000"/>
                        </a:buClr>
                        <a:buSzPts val="1050"/>
                        <a:buFont typeface="Arial"/>
                        <a:buChar char="•"/>
                      </a:pPr>
                      <a:r>
                        <a:rPr b="0" i="0" lang="en" sz="1050" u="none" cap="none" strike="noStrike">
                          <a:solidFill>
                            <a:srgbClr val="EF8600"/>
                          </a:solidFill>
                          <a:latin typeface="Tahoma"/>
                          <a:ea typeface="Tahoma"/>
                          <a:cs typeface="Tahoma"/>
                          <a:sym typeface="Tahoma"/>
                        </a:rPr>
                        <a:t>Takes gender into consideration during planning and risk analysis for data collection </a:t>
                      </a:r>
                      <a:endParaRPr sz="1400" u="none" cap="none" strike="noStrike"/>
                    </a:p>
                    <a:p>
                      <a:pPr indent="-171450" lvl="0" marL="171450" marR="0" rtl="0" algn="l">
                        <a:lnSpc>
                          <a:spcPct val="100000"/>
                        </a:lnSpc>
                        <a:spcBef>
                          <a:spcPts val="0"/>
                        </a:spcBef>
                        <a:spcAft>
                          <a:spcPts val="0"/>
                        </a:spcAft>
                        <a:buClr>
                          <a:srgbClr val="000000"/>
                        </a:buClr>
                        <a:buSzPts val="1050"/>
                        <a:buFont typeface="Arial"/>
                        <a:buChar char="•"/>
                      </a:pPr>
                      <a:r>
                        <a:rPr b="0" i="0" lang="en" sz="1050" u="none" cap="none" strike="noStrike">
                          <a:solidFill>
                            <a:srgbClr val="EF8600"/>
                          </a:solidFill>
                          <a:latin typeface="Tahoma"/>
                          <a:ea typeface="Tahoma"/>
                          <a:cs typeface="Tahoma"/>
                          <a:sym typeface="Tahoma"/>
                        </a:rPr>
                        <a:t>Captures and organizes data disaggregated by sex/age </a:t>
                      </a:r>
                      <a:endParaRPr sz="1400" u="none" cap="none" strike="noStrike"/>
                    </a:p>
                    <a:p>
                      <a:pPr indent="-171450" lvl="0" marL="171450" marR="0" rtl="0" algn="l">
                        <a:lnSpc>
                          <a:spcPct val="100000"/>
                        </a:lnSpc>
                        <a:spcBef>
                          <a:spcPts val="0"/>
                        </a:spcBef>
                        <a:spcAft>
                          <a:spcPts val="0"/>
                        </a:spcAft>
                        <a:buClr>
                          <a:srgbClr val="000000"/>
                        </a:buClr>
                        <a:buSzPts val="1050"/>
                        <a:buFont typeface="Arial"/>
                        <a:buChar char="•"/>
                      </a:pPr>
                      <a:r>
                        <a:rPr b="0" i="0" lang="en" sz="1050" u="none" cap="none" strike="noStrike">
                          <a:solidFill>
                            <a:srgbClr val="00717D"/>
                          </a:solidFill>
                          <a:latin typeface="Tahoma"/>
                          <a:ea typeface="Tahoma"/>
                          <a:cs typeface="Tahoma"/>
                          <a:sym typeface="Tahoma"/>
                        </a:rPr>
                        <a:t>Monitors gender-based differences between participation in and benefit from intervention</a:t>
                      </a:r>
                      <a:endParaRPr sz="1400" u="none" cap="none" strike="noStrike"/>
                    </a:p>
                    <a:p>
                      <a:pPr indent="-171450" lvl="0" marL="171450" marR="0" rtl="0" algn="l">
                        <a:lnSpc>
                          <a:spcPct val="100000"/>
                        </a:lnSpc>
                        <a:spcBef>
                          <a:spcPts val="0"/>
                        </a:spcBef>
                        <a:spcAft>
                          <a:spcPts val="0"/>
                        </a:spcAft>
                        <a:buClr>
                          <a:srgbClr val="000000"/>
                        </a:buClr>
                        <a:buSzPts val="1050"/>
                        <a:buFont typeface="Arial"/>
                        <a:buChar char="•"/>
                      </a:pPr>
                      <a:r>
                        <a:rPr b="0" i="0" lang="en" sz="1050" u="none" cap="none" strike="noStrike">
                          <a:solidFill>
                            <a:srgbClr val="00717D"/>
                          </a:solidFill>
                          <a:latin typeface="Tahoma"/>
                          <a:ea typeface="Tahoma"/>
                          <a:cs typeface="Tahoma"/>
                          <a:sym typeface="Tahoma"/>
                        </a:rPr>
                        <a:t>Ensures meaningful participation of women and girls in monitoring activities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171450" lvl="0" marL="171450" marR="0" rtl="0" algn="l">
                        <a:lnSpc>
                          <a:spcPct val="100000"/>
                        </a:lnSpc>
                        <a:spcBef>
                          <a:spcPts val="0"/>
                        </a:spcBef>
                        <a:spcAft>
                          <a:spcPts val="0"/>
                        </a:spcAft>
                        <a:buClr>
                          <a:srgbClr val="000000"/>
                        </a:buClr>
                        <a:buSzPts val="1050"/>
                        <a:buFont typeface="Arial"/>
                        <a:buChar char="•"/>
                      </a:pPr>
                      <a:r>
                        <a:rPr b="0" i="0" lang="en" sz="1050" u="none" cap="none" strike="noStrike">
                          <a:solidFill>
                            <a:srgbClr val="EF8600"/>
                          </a:solidFill>
                          <a:latin typeface="Tahoma"/>
                          <a:ea typeface="Tahoma"/>
                          <a:cs typeface="Tahoma"/>
                          <a:sym typeface="Tahoma"/>
                        </a:rPr>
                        <a:t>Monitors female and male beneficiaries and stakeholders </a:t>
                      </a:r>
                      <a:endParaRPr sz="1400" u="none" cap="none" strike="noStrike"/>
                    </a:p>
                    <a:p>
                      <a:pPr indent="-171450" lvl="0" marL="171450" marR="0" rtl="0" algn="l">
                        <a:lnSpc>
                          <a:spcPct val="100000"/>
                        </a:lnSpc>
                        <a:spcBef>
                          <a:spcPts val="0"/>
                        </a:spcBef>
                        <a:spcAft>
                          <a:spcPts val="0"/>
                        </a:spcAft>
                        <a:buClr>
                          <a:srgbClr val="000000"/>
                        </a:buClr>
                        <a:buSzPts val="1050"/>
                        <a:buFont typeface="Arial"/>
                        <a:buChar char="•"/>
                      </a:pPr>
                      <a:r>
                        <a:rPr b="0" i="0" lang="en" sz="1050" u="none" cap="none" strike="noStrike">
                          <a:solidFill>
                            <a:srgbClr val="EF8600"/>
                          </a:solidFill>
                          <a:latin typeface="Tahoma"/>
                          <a:ea typeface="Tahoma"/>
                          <a:cs typeface="Tahoma"/>
                          <a:sym typeface="Tahoma"/>
                        </a:rPr>
                        <a:t>Takes gender into consideration during planning and risk analysis for data collection </a:t>
                      </a:r>
                      <a:endParaRPr sz="1400" u="none" cap="none" strike="noStrike"/>
                    </a:p>
                    <a:p>
                      <a:pPr indent="-171450" lvl="0" marL="171450" marR="0" rtl="0" algn="l">
                        <a:lnSpc>
                          <a:spcPct val="100000"/>
                        </a:lnSpc>
                        <a:spcBef>
                          <a:spcPts val="0"/>
                        </a:spcBef>
                        <a:spcAft>
                          <a:spcPts val="0"/>
                        </a:spcAft>
                        <a:buClr>
                          <a:srgbClr val="000000"/>
                        </a:buClr>
                        <a:buSzPts val="1050"/>
                        <a:buFont typeface="Arial"/>
                        <a:buChar char="•"/>
                      </a:pPr>
                      <a:r>
                        <a:rPr b="0" i="0" lang="en" sz="1050" u="none" cap="none" strike="noStrike">
                          <a:solidFill>
                            <a:srgbClr val="EF8600"/>
                          </a:solidFill>
                          <a:latin typeface="Tahoma"/>
                          <a:ea typeface="Tahoma"/>
                          <a:cs typeface="Tahoma"/>
                          <a:sym typeface="Tahoma"/>
                        </a:rPr>
                        <a:t>Captures and organizes data disaggregated by sex/age </a:t>
                      </a:r>
                      <a:endParaRPr sz="1400" u="none" cap="none" strike="noStrike"/>
                    </a:p>
                    <a:p>
                      <a:pPr indent="-171450" lvl="0" marL="171450" marR="0" rtl="0" algn="l">
                        <a:lnSpc>
                          <a:spcPct val="100000"/>
                        </a:lnSpc>
                        <a:spcBef>
                          <a:spcPts val="0"/>
                        </a:spcBef>
                        <a:spcAft>
                          <a:spcPts val="0"/>
                        </a:spcAft>
                        <a:buClr>
                          <a:srgbClr val="000000"/>
                        </a:buClr>
                        <a:buSzPts val="1050"/>
                        <a:buFont typeface="Arial"/>
                        <a:buChar char="•"/>
                      </a:pPr>
                      <a:r>
                        <a:rPr b="0" i="0" lang="en" sz="1050" u="none" cap="none" strike="noStrike">
                          <a:solidFill>
                            <a:srgbClr val="00717D"/>
                          </a:solidFill>
                          <a:latin typeface="Tahoma"/>
                          <a:ea typeface="Tahoma"/>
                          <a:cs typeface="Tahoma"/>
                          <a:sym typeface="Tahoma"/>
                        </a:rPr>
                        <a:t>Monitors gender-based differences between participation in and benefit from intervention</a:t>
                      </a:r>
                      <a:endParaRPr sz="1400" u="none" cap="none" strike="noStrike"/>
                    </a:p>
                    <a:p>
                      <a:pPr indent="-171450" lvl="0" marL="171450" marR="0" rtl="0" algn="l">
                        <a:lnSpc>
                          <a:spcPct val="100000"/>
                        </a:lnSpc>
                        <a:spcBef>
                          <a:spcPts val="0"/>
                        </a:spcBef>
                        <a:spcAft>
                          <a:spcPts val="0"/>
                        </a:spcAft>
                        <a:buClr>
                          <a:srgbClr val="000000"/>
                        </a:buClr>
                        <a:buSzPts val="1050"/>
                        <a:buFont typeface="Arial"/>
                        <a:buChar char="•"/>
                      </a:pPr>
                      <a:r>
                        <a:rPr b="0" i="0" lang="en" sz="1050" u="none" cap="none" strike="noStrike">
                          <a:solidFill>
                            <a:srgbClr val="00717D"/>
                          </a:solidFill>
                          <a:latin typeface="Tahoma"/>
                          <a:ea typeface="Tahoma"/>
                          <a:cs typeface="Tahoma"/>
                          <a:sym typeface="Tahoma"/>
                        </a:rPr>
                        <a:t>Ensures meaningful participation of women and girls in monitoring activities </a:t>
                      </a:r>
                      <a:endParaRPr sz="1400" u="none" cap="none" strike="noStrike"/>
                    </a:p>
                    <a:p>
                      <a:pPr indent="-171450" lvl="0" marL="171450" marR="0" rtl="0" algn="l">
                        <a:lnSpc>
                          <a:spcPct val="100000"/>
                        </a:lnSpc>
                        <a:spcBef>
                          <a:spcPts val="0"/>
                        </a:spcBef>
                        <a:spcAft>
                          <a:spcPts val="0"/>
                        </a:spcAft>
                        <a:buClr>
                          <a:srgbClr val="000000"/>
                        </a:buClr>
                        <a:buSzPts val="1050"/>
                        <a:buFont typeface="Arial"/>
                        <a:buChar char="•"/>
                      </a:pPr>
                      <a:r>
                        <a:rPr b="0" i="0" lang="en" sz="1050" u="none" cap="none" strike="noStrike">
                          <a:solidFill>
                            <a:srgbClr val="993365"/>
                          </a:solidFill>
                          <a:latin typeface="Tahoma"/>
                          <a:ea typeface="Tahoma"/>
                          <a:cs typeface="Tahoma"/>
                          <a:sym typeface="Tahoma"/>
                        </a:rPr>
                        <a:t>Co-designs monitoring activities with women and girl participants </a:t>
                      </a:r>
                      <a:endParaRPr sz="1400" u="none" cap="none" strike="noStrike"/>
                    </a:p>
                    <a:p>
                      <a:pPr indent="-171450" lvl="0" marL="171450" marR="0" rtl="0" algn="l">
                        <a:lnSpc>
                          <a:spcPct val="100000"/>
                        </a:lnSpc>
                        <a:spcBef>
                          <a:spcPts val="0"/>
                        </a:spcBef>
                        <a:spcAft>
                          <a:spcPts val="0"/>
                        </a:spcAft>
                        <a:buClr>
                          <a:srgbClr val="000000"/>
                        </a:buClr>
                        <a:buSzPts val="1050"/>
                        <a:buFont typeface="Arial"/>
                        <a:buChar char="•"/>
                      </a:pPr>
                      <a:r>
                        <a:rPr b="0" i="0" lang="en" sz="1050" u="none" cap="none" strike="noStrike">
                          <a:solidFill>
                            <a:srgbClr val="993365"/>
                          </a:solidFill>
                          <a:latin typeface="Tahoma"/>
                          <a:ea typeface="Tahoma"/>
                          <a:cs typeface="Tahoma"/>
                          <a:sym typeface="Tahoma"/>
                        </a:rPr>
                        <a:t>Ensures the use of monitoring tools that capture individual and experiential data </a:t>
                      </a:r>
                      <a:endParaRPr sz="1400" u="none" cap="none" strike="noStrike"/>
                    </a:p>
                    <a:p>
                      <a:pPr indent="-171450" lvl="0" marL="171450" marR="0" rtl="0" algn="l">
                        <a:lnSpc>
                          <a:spcPct val="100000"/>
                        </a:lnSpc>
                        <a:spcBef>
                          <a:spcPts val="0"/>
                        </a:spcBef>
                        <a:spcAft>
                          <a:spcPts val="0"/>
                        </a:spcAft>
                        <a:buClr>
                          <a:srgbClr val="000000"/>
                        </a:buClr>
                        <a:buSzPts val="1050"/>
                        <a:buFont typeface="Arial"/>
                        <a:buChar char="•"/>
                      </a:pPr>
                      <a:r>
                        <a:rPr b="0" i="0" lang="en" sz="1050" u="none" cap="none" strike="noStrike">
                          <a:solidFill>
                            <a:srgbClr val="993365"/>
                          </a:solidFill>
                          <a:latin typeface="Tahoma"/>
                          <a:ea typeface="Tahoma"/>
                          <a:cs typeface="Tahoma"/>
                          <a:sym typeface="Tahoma"/>
                        </a:rPr>
                        <a:t>Uses monitoring activities that are empowering in and of themselves</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Tahoma"/>
                        <a:ea typeface="Tahoma"/>
                        <a:cs typeface="Tahoma"/>
                        <a:sym typeface="Tahom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sp>
        <p:nvSpPr>
          <p:cNvPr id="161" name="Google Shape;161;gd20b4c9546_0_57"/>
          <p:cNvSpPr txBox="1"/>
          <p:nvPr>
            <p:ph idx="4294967295" type="title"/>
          </p:nvPr>
        </p:nvSpPr>
        <p:spPr>
          <a:xfrm>
            <a:off x="0" y="167350"/>
            <a:ext cx="4724400" cy="572700"/>
          </a:xfrm>
          <a:prstGeom prst="rect">
            <a:avLst/>
          </a:prstGeom>
          <a:solidFill>
            <a:srgbClr val="344888"/>
          </a:solidFill>
          <a:ln>
            <a:noFill/>
          </a:ln>
          <a:effectLst>
            <a:outerShdw blurRad="57150" rotWithShape="0" algn="bl" dir="5400000" dist="19050">
              <a:srgbClr val="000000">
                <a:alpha val="48627"/>
              </a:srgbClr>
            </a:outerShdw>
          </a:effectLst>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800"/>
              <a:buNone/>
            </a:pPr>
            <a:r>
              <a:rPr lang="en" sz="3900">
                <a:solidFill>
                  <a:srgbClr val="FFFFFF"/>
                </a:solidFill>
                <a:latin typeface="Helvetica Neue"/>
                <a:ea typeface="Helvetica Neue"/>
                <a:cs typeface="Helvetica Neue"/>
                <a:sym typeface="Helvetica Neue"/>
              </a:rPr>
              <a:t>GE Integration</a:t>
            </a:r>
            <a:endParaRPr>
              <a:solidFill>
                <a:srgbClr val="FFFFFF"/>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d20b4c9546_0_63"/>
          <p:cNvSpPr txBox="1"/>
          <p:nvPr/>
        </p:nvSpPr>
        <p:spPr>
          <a:xfrm>
            <a:off x="6731700" y="597450"/>
            <a:ext cx="2078700" cy="3948600"/>
          </a:xfrm>
          <a:prstGeom prst="rect">
            <a:avLst/>
          </a:prstGeom>
          <a:solidFill>
            <a:srgbClr val="F9D38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167" name="Google Shape;167;gd20b4c9546_0_63"/>
          <p:cNvSpPr txBox="1"/>
          <p:nvPr>
            <p:ph type="title"/>
          </p:nvPr>
        </p:nvSpPr>
        <p:spPr>
          <a:xfrm>
            <a:off x="-89875" y="447350"/>
            <a:ext cx="3277500" cy="572700"/>
          </a:xfrm>
          <a:prstGeom prst="rect">
            <a:avLst/>
          </a:prstGeom>
          <a:solidFill>
            <a:srgbClr val="993365"/>
          </a:solidFill>
          <a:ln cap="flat" cmpd="sng" w="9525">
            <a:solidFill>
              <a:schemeClr val="lt1"/>
            </a:solidFill>
            <a:prstDash val="solid"/>
            <a:round/>
            <a:headEnd len="sm" w="sm" type="none"/>
            <a:tailEnd len="sm" w="sm" type="none"/>
          </a:ln>
          <a:effectLst>
            <a:outerShdw blurRad="57150" rotWithShape="0" algn="bl" dir="5400000" dist="19050">
              <a:srgbClr val="000000">
                <a:alpha val="48627"/>
              </a:srgbClr>
            </a:outerShdw>
          </a:effectLst>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3600"/>
              <a:buNone/>
            </a:pPr>
            <a:r>
              <a:rPr lang="en" sz="3900">
                <a:solidFill>
                  <a:srgbClr val="FFFFFF"/>
                </a:solidFill>
                <a:latin typeface="Roboto"/>
                <a:ea typeface="Roboto"/>
                <a:cs typeface="Roboto"/>
                <a:sym typeface="Roboto"/>
              </a:rPr>
              <a:t>DIG IN!</a:t>
            </a:r>
            <a:endParaRPr>
              <a:solidFill>
                <a:srgbClr val="FFFFFF"/>
              </a:solidFill>
              <a:latin typeface="Roboto"/>
              <a:ea typeface="Roboto"/>
              <a:cs typeface="Roboto"/>
              <a:sym typeface="Roboto"/>
            </a:endParaRPr>
          </a:p>
        </p:txBody>
      </p:sp>
      <p:sp>
        <p:nvSpPr>
          <p:cNvPr id="168" name="Google Shape;168;gd20b4c9546_0_63"/>
          <p:cNvSpPr txBox="1"/>
          <p:nvPr/>
        </p:nvSpPr>
        <p:spPr>
          <a:xfrm>
            <a:off x="852868" y="1820354"/>
            <a:ext cx="5872500" cy="777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rgbClr val="000000"/>
                </a:solidFill>
                <a:latin typeface="Tahoma"/>
                <a:ea typeface="Tahoma"/>
                <a:cs typeface="Tahoma"/>
                <a:sym typeface="Tahoma"/>
              </a:rPr>
              <a:t>What do you see as you move across the spectrum towards greater intensity of gender integration?</a:t>
            </a:r>
            <a:endParaRPr b="0" i="0" sz="1300" u="none" cap="none" strike="noStrike">
              <a:solidFill>
                <a:srgbClr val="000000"/>
              </a:solidFill>
              <a:latin typeface="Tahoma"/>
              <a:ea typeface="Tahoma"/>
              <a:cs typeface="Tahoma"/>
              <a:sym typeface="Tahoma"/>
            </a:endParaRPr>
          </a:p>
        </p:txBody>
      </p:sp>
      <p:cxnSp>
        <p:nvCxnSpPr>
          <p:cNvPr id="169" name="Google Shape;169;gd20b4c9546_0_63"/>
          <p:cNvCxnSpPr/>
          <p:nvPr/>
        </p:nvCxnSpPr>
        <p:spPr>
          <a:xfrm flipH="1" rot="10800000">
            <a:off x="1007718" y="1611004"/>
            <a:ext cx="3970800" cy="27300"/>
          </a:xfrm>
          <a:prstGeom prst="straightConnector1">
            <a:avLst/>
          </a:prstGeom>
          <a:noFill/>
          <a:ln cap="flat" cmpd="sng" w="9525">
            <a:solidFill>
              <a:srgbClr val="511537"/>
            </a:solidFill>
            <a:prstDash val="solid"/>
            <a:round/>
            <a:headEnd len="sm" w="sm" type="none"/>
            <a:tailEnd len="sm" w="sm" type="none"/>
          </a:ln>
        </p:spPr>
      </p:cxnSp>
      <p:cxnSp>
        <p:nvCxnSpPr>
          <p:cNvPr id="170" name="Google Shape;170;gd20b4c9546_0_63"/>
          <p:cNvCxnSpPr/>
          <p:nvPr/>
        </p:nvCxnSpPr>
        <p:spPr>
          <a:xfrm flipH="1" rot="10800000">
            <a:off x="1007718" y="2650767"/>
            <a:ext cx="3970800" cy="27300"/>
          </a:xfrm>
          <a:prstGeom prst="straightConnector1">
            <a:avLst/>
          </a:prstGeom>
          <a:noFill/>
          <a:ln cap="flat" cmpd="sng" w="9525">
            <a:solidFill>
              <a:srgbClr val="511537"/>
            </a:solidFill>
            <a:prstDash val="solid"/>
            <a:round/>
            <a:headEnd len="sm" w="sm" type="none"/>
            <a:tailEnd len="sm" w="sm" type="none"/>
          </a:ln>
        </p:spPr>
      </p:cxnSp>
      <p:sp>
        <p:nvSpPr>
          <p:cNvPr id="171" name="Google Shape;171;gd20b4c9546_0_63"/>
          <p:cNvSpPr txBox="1"/>
          <p:nvPr/>
        </p:nvSpPr>
        <p:spPr>
          <a:xfrm>
            <a:off x="852868" y="2813404"/>
            <a:ext cx="5753400" cy="777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rgbClr val="000000"/>
                </a:solidFill>
                <a:latin typeface="Tahoma"/>
                <a:ea typeface="Tahoma"/>
                <a:cs typeface="Tahoma"/>
                <a:sym typeface="Tahoma"/>
              </a:rPr>
              <a:t>What are some of the practical implications to consider as you move towards greater intensity of gender integration?</a:t>
            </a:r>
            <a:endParaRPr b="0" i="0" sz="1300" u="none" cap="none" strike="noStrike">
              <a:solidFill>
                <a:srgbClr val="000000"/>
              </a:solidFill>
              <a:latin typeface="Tahoma"/>
              <a:ea typeface="Tahoma"/>
              <a:cs typeface="Tahoma"/>
              <a:sym typeface="Tahoma"/>
            </a:endParaRPr>
          </a:p>
        </p:txBody>
      </p:sp>
      <p:cxnSp>
        <p:nvCxnSpPr>
          <p:cNvPr id="172" name="Google Shape;172;gd20b4c9546_0_63"/>
          <p:cNvCxnSpPr/>
          <p:nvPr/>
        </p:nvCxnSpPr>
        <p:spPr>
          <a:xfrm flipH="1" rot="10800000">
            <a:off x="1007718" y="3614354"/>
            <a:ext cx="3970800" cy="27300"/>
          </a:xfrm>
          <a:prstGeom prst="straightConnector1">
            <a:avLst/>
          </a:prstGeom>
          <a:noFill/>
          <a:ln cap="flat" cmpd="sng" w="9525">
            <a:solidFill>
              <a:srgbClr val="511537"/>
            </a:solidFill>
            <a:prstDash val="solid"/>
            <a:round/>
            <a:headEnd len="sm" w="sm" type="none"/>
            <a:tailEnd len="sm" w="sm" type="none"/>
          </a:ln>
        </p:spPr>
      </p:cxnSp>
      <p:pic>
        <p:nvPicPr>
          <p:cNvPr descr="Badge Question Mark" id="173" name="Google Shape;173;gd20b4c9546_0_63"/>
          <p:cNvPicPr preferRelativeResize="0"/>
          <p:nvPr/>
        </p:nvPicPr>
        <p:blipFill rotWithShape="1">
          <a:blip r:embed="rId3">
            <a:alphaModFix/>
          </a:blip>
          <a:srcRect b="0" l="0" r="0" t="0"/>
          <a:stretch/>
        </p:blipFill>
        <p:spPr>
          <a:xfrm>
            <a:off x="333600" y="1887565"/>
            <a:ext cx="574431" cy="574431"/>
          </a:xfrm>
          <a:prstGeom prst="rect">
            <a:avLst/>
          </a:prstGeom>
          <a:noFill/>
          <a:ln>
            <a:noFill/>
          </a:ln>
        </p:spPr>
      </p:pic>
      <p:pic>
        <p:nvPicPr>
          <p:cNvPr descr="Badge Question Mark" id="174" name="Google Shape;174;gd20b4c9546_0_63"/>
          <p:cNvPicPr preferRelativeResize="0"/>
          <p:nvPr/>
        </p:nvPicPr>
        <p:blipFill rotWithShape="1">
          <a:blip r:embed="rId3">
            <a:alphaModFix/>
          </a:blip>
          <a:srcRect b="0" l="0" r="0" t="0"/>
          <a:stretch/>
        </p:blipFill>
        <p:spPr>
          <a:xfrm>
            <a:off x="333600" y="2847249"/>
            <a:ext cx="574431" cy="57443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Jenn</dc:creator>
</cp:coreProperties>
</file>