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Proxima Nova"/>
      <p:regular r:id="rId41"/>
      <p:bold r:id="rId42"/>
      <p:italic r:id="rId43"/>
      <p:boldItalic r:id="rId44"/>
    </p:embeddedFont>
    <p:embeddedFont>
      <p:font typeface="Roboto"/>
      <p:regular r:id="rId45"/>
      <p:bold r:id="rId46"/>
      <p:italic r:id="rId47"/>
      <p:boldItalic r:id="rId48"/>
    </p:embeddedFont>
    <p:embeddedFont>
      <p:font typeface="Tahoma"/>
      <p:regular r:id="rId49"/>
      <p:bold r:id="rId50"/>
    </p:embeddedFont>
    <p:embeddedFont>
      <p:font typeface="Helvetica Neue"/>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ioY1o7wnm+Z+xz2gGol8YIO0m3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546BA4-E5A6-401B-A01B-7EC61656DE72}">
  <a:tblStyle styleId="{C6546BA4-E5A6-401B-A01B-7EC61656DE7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regular.fntdata"/><Relationship Id="rId50" Type="http://schemas.openxmlformats.org/officeDocument/2006/relationships/font" Target="fonts/Tahoma-bold.fntdata"/><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6.xml"/><Relationship Id="rId55" Type="http://schemas.openxmlformats.org/officeDocument/2006/relationships/font" Target="fonts/OpenSans-regular.fntdata"/><Relationship Id="rId10" Type="http://schemas.openxmlformats.org/officeDocument/2006/relationships/slide" Target="slides/slide5.xml"/><Relationship Id="rId54" Type="http://schemas.openxmlformats.org/officeDocument/2006/relationships/font" Target="fonts/HelveticaNeue-boldItalic.fntdata"/><Relationship Id="rId13" Type="http://schemas.openxmlformats.org/officeDocument/2006/relationships/slide" Target="slides/slide8.xml"/><Relationship Id="rId57" Type="http://schemas.openxmlformats.org/officeDocument/2006/relationships/font" Target="fonts/OpenSans-italic.fntdata"/><Relationship Id="rId12" Type="http://schemas.openxmlformats.org/officeDocument/2006/relationships/slide" Target="slides/slide7.xml"/><Relationship Id="rId56" Type="http://schemas.openxmlformats.org/officeDocument/2006/relationships/font" Target="fonts/OpenSans-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523ab57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1523ab57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523ab5762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1523ab5762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3c55e03db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23c55e03db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3b21c93235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33b21c9323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1f1245a14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21f1245a14f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38e616cf92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338e616cf9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3d149d43c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3d149d43c8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23d149d43c8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3"/>
          <p:cNvSpPr/>
          <p:nvPr>
            <p:ph idx="2" type="pic"/>
          </p:nvPr>
        </p:nvSpPr>
        <p:spPr>
          <a:xfrm>
            <a:off x="5183188" y="987425"/>
            <a:ext cx="6172200" cy="4873625"/>
          </a:xfrm>
          <a:prstGeom prst="rect">
            <a:avLst/>
          </a:prstGeom>
          <a:noFill/>
          <a:ln>
            <a:noFill/>
          </a:ln>
        </p:spPr>
      </p:sp>
      <p:sp>
        <p:nvSpPr>
          <p:cNvPr id="82" name="Google Shape;82;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Calibri"/>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3" name="Google Shape;23;p5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4"/>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7" name="Google Shape;27;p54"/>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8" name="Google Shape;28;p5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5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2133"/>
              </a:spcBef>
              <a:spcAft>
                <a:spcPts val="0"/>
              </a:spcAft>
              <a:buClr>
                <a:schemeClr val="dk1"/>
              </a:buClr>
              <a:buSzPts val="1400"/>
              <a:buChar char="○"/>
              <a:defRPr/>
            </a:lvl2pPr>
            <a:lvl3pPr indent="-317500" lvl="2" marL="1371600" algn="l">
              <a:lnSpc>
                <a:spcPct val="115000"/>
              </a:lnSpc>
              <a:spcBef>
                <a:spcPts val="2133"/>
              </a:spcBef>
              <a:spcAft>
                <a:spcPts val="0"/>
              </a:spcAft>
              <a:buClr>
                <a:schemeClr val="dk1"/>
              </a:buClr>
              <a:buSzPts val="1400"/>
              <a:buChar char="■"/>
              <a:defRPr/>
            </a:lvl3pPr>
            <a:lvl4pPr indent="-317500" lvl="3" marL="1828800" algn="l">
              <a:lnSpc>
                <a:spcPct val="115000"/>
              </a:lnSpc>
              <a:spcBef>
                <a:spcPts val="2133"/>
              </a:spcBef>
              <a:spcAft>
                <a:spcPts val="0"/>
              </a:spcAft>
              <a:buClr>
                <a:schemeClr val="dk1"/>
              </a:buClr>
              <a:buSzPts val="1400"/>
              <a:buChar char="●"/>
              <a:defRPr/>
            </a:lvl4pPr>
            <a:lvl5pPr indent="-317500" lvl="4" marL="2286000" algn="l">
              <a:lnSpc>
                <a:spcPct val="115000"/>
              </a:lnSpc>
              <a:spcBef>
                <a:spcPts val="2133"/>
              </a:spcBef>
              <a:spcAft>
                <a:spcPts val="0"/>
              </a:spcAft>
              <a:buClr>
                <a:schemeClr val="dk1"/>
              </a:buClr>
              <a:buSzPts val="1400"/>
              <a:buChar char="○"/>
              <a:defRPr/>
            </a:lvl5pPr>
            <a:lvl6pPr indent="-317500" lvl="5" marL="2743200" algn="l">
              <a:lnSpc>
                <a:spcPct val="115000"/>
              </a:lnSpc>
              <a:spcBef>
                <a:spcPts val="2133"/>
              </a:spcBef>
              <a:spcAft>
                <a:spcPts val="0"/>
              </a:spcAft>
              <a:buClr>
                <a:schemeClr val="dk1"/>
              </a:buClr>
              <a:buSzPts val="1400"/>
              <a:buChar char="■"/>
              <a:defRPr/>
            </a:lvl6pPr>
            <a:lvl7pPr indent="-317500" lvl="6" marL="3200400" algn="l">
              <a:lnSpc>
                <a:spcPct val="115000"/>
              </a:lnSpc>
              <a:spcBef>
                <a:spcPts val="2133"/>
              </a:spcBef>
              <a:spcAft>
                <a:spcPts val="0"/>
              </a:spcAft>
              <a:buClr>
                <a:schemeClr val="dk1"/>
              </a:buClr>
              <a:buSzPts val="1400"/>
              <a:buChar char="●"/>
              <a:defRPr/>
            </a:lvl7pPr>
            <a:lvl8pPr indent="-317500" lvl="7" marL="3657600" algn="l">
              <a:lnSpc>
                <a:spcPct val="115000"/>
              </a:lnSpc>
              <a:spcBef>
                <a:spcPts val="2133"/>
              </a:spcBef>
              <a:spcAft>
                <a:spcPts val="0"/>
              </a:spcAft>
              <a:buClr>
                <a:schemeClr val="dk1"/>
              </a:buClr>
              <a:buSzPts val="1400"/>
              <a:buChar char="○"/>
              <a:defRPr/>
            </a:lvl8pPr>
            <a:lvl9pPr indent="-317500" lvl="8" marL="4114800" algn="l">
              <a:lnSpc>
                <a:spcPct val="115000"/>
              </a:lnSpc>
              <a:spcBef>
                <a:spcPts val="2133"/>
              </a:spcBef>
              <a:spcAft>
                <a:spcPts val="2133"/>
              </a:spcAft>
              <a:buClr>
                <a:schemeClr val="dk1"/>
              </a:buClr>
              <a:buSzPts val="1400"/>
              <a:buChar char="■"/>
              <a:defRPr/>
            </a:lvl9pPr>
          </a:lstStyle>
          <a:p/>
        </p:txBody>
      </p:sp>
      <p:sp>
        <p:nvSpPr>
          <p:cNvPr id="37" name="Google Shape;37;p5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ll Image">
  <p:cSld name="1_Fill Image">
    <p:spTree>
      <p:nvGrpSpPr>
        <p:cNvPr id="38" name="Shape 38"/>
        <p:cNvGrpSpPr/>
        <p:nvPr/>
      </p:nvGrpSpPr>
      <p:grpSpPr>
        <a:xfrm>
          <a:off x="0" y="0"/>
          <a:ext cx="0" cy="0"/>
          <a:chOff x="0" y="0"/>
          <a:chExt cx="0" cy="0"/>
        </a:xfrm>
      </p:grpSpPr>
      <p:sp>
        <p:nvSpPr>
          <p:cNvPr id="39" name="Google Shape;39;p100"/>
          <p:cNvSpPr/>
          <p:nvPr>
            <p:ph idx="2" type="pic"/>
          </p:nvPr>
        </p:nvSpPr>
        <p:spPr>
          <a:xfrm>
            <a:off x="-155614" y="892242"/>
            <a:ext cx="12503230" cy="6109449"/>
          </a:xfrm>
          <a:prstGeom prst="rect">
            <a:avLst/>
          </a:prstGeom>
          <a:solidFill>
            <a:srgbClr val="F2F2F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0" name="Shape 50"/>
        <p:cNvGrpSpPr/>
        <p:nvPr/>
      </p:nvGrpSpPr>
      <p:grpSpPr>
        <a:xfrm>
          <a:off x="0" y="0"/>
          <a:ext cx="0" cy="0"/>
          <a:chOff x="0" y="0"/>
          <a:chExt cx="0" cy="0"/>
        </a:xfrm>
      </p:grpSpPr>
      <p:sp>
        <p:nvSpPr>
          <p:cNvPr id="51" name="Google Shape;51;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medium.com/@eec/this-equity-picture-is-actually-white-supremacy-at-work-59f4ea70050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transstudent.org/gender/" TargetMode="Externa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hyperlink" Target="https://www.pewresearch.org/global/wp-content/uploads/sites/2/2020/06/PG_2020.06.25_Global-Views-Homosexuality_FINAL.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hyperlink" Target="https://www.pbs.org/independentlens/content/two-spirits_map-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101" name="Shape 101"/>
        <p:cNvGrpSpPr/>
        <p:nvPr/>
      </p:nvGrpSpPr>
      <p:grpSpPr>
        <a:xfrm>
          <a:off x="0" y="0"/>
          <a:ext cx="0" cy="0"/>
          <a:chOff x="0" y="0"/>
          <a:chExt cx="0" cy="0"/>
        </a:xfrm>
      </p:grpSpPr>
      <p:grpSp>
        <p:nvGrpSpPr>
          <p:cNvPr id="102" name="Google Shape;102;p1"/>
          <p:cNvGrpSpPr/>
          <p:nvPr/>
        </p:nvGrpSpPr>
        <p:grpSpPr>
          <a:xfrm>
            <a:off x="5834533" y="-689600"/>
            <a:ext cx="8534400" cy="8534400"/>
            <a:chOff x="4208700" y="-501275"/>
            <a:chExt cx="6400800" cy="6400800"/>
          </a:xfrm>
        </p:grpSpPr>
        <p:pic>
          <p:nvPicPr>
            <p:cNvPr id="103" name="Google Shape;103;p1"/>
            <p:cNvPicPr preferRelativeResize="0"/>
            <p:nvPr/>
          </p:nvPicPr>
          <p:blipFill rotWithShape="1">
            <a:blip r:embed="rId3">
              <a:alphaModFix amt="49000"/>
            </a:blip>
            <a:srcRect b="33265" l="0" r="14674" t="0"/>
            <a:stretch/>
          </p:blipFill>
          <p:spPr>
            <a:xfrm>
              <a:off x="4208700" y="-501275"/>
              <a:ext cx="6400800" cy="6400800"/>
            </a:xfrm>
            <a:prstGeom prst="ellipse">
              <a:avLst/>
            </a:prstGeom>
            <a:noFill/>
            <a:ln>
              <a:noFill/>
            </a:ln>
          </p:spPr>
        </p:pic>
        <p:sp>
          <p:nvSpPr>
            <p:cNvPr id="104" name="Google Shape;104;p1"/>
            <p:cNvSpPr/>
            <p:nvPr/>
          </p:nvSpPr>
          <p:spPr>
            <a:xfrm>
              <a:off x="4323000" y="-386975"/>
              <a:ext cx="6172200" cy="6172200"/>
            </a:xfrm>
            <a:prstGeom prst="ellipse">
              <a:avLst/>
            </a:prstGeom>
            <a:noFill/>
            <a:ln cap="flat" cmpd="sng" w="2857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05" name="Google Shape;105;p1"/>
          <p:cNvSpPr txBox="1"/>
          <p:nvPr>
            <p:ph type="ctrTitle"/>
          </p:nvPr>
        </p:nvSpPr>
        <p:spPr>
          <a:xfrm>
            <a:off x="26651" y="1254579"/>
            <a:ext cx="12043200" cy="2736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rgbClr val="FFFFFF"/>
              </a:buClr>
              <a:buSzPts val="5200"/>
              <a:buFont typeface="Helvetica Neue"/>
              <a:buNone/>
            </a:pPr>
            <a:r>
              <a:rPr b="1" lang="en" sz="4400">
                <a:solidFill>
                  <a:srgbClr val="FFFFFF"/>
                </a:solidFill>
                <a:latin typeface="Helvetica Neue"/>
                <a:ea typeface="Helvetica Neue"/>
                <a:cs typeface="Helvetica Neue"/>
                <a:sym typeface="Helvetica Neue"/>
              </a:rPr>
              <a:t>Building Capacity and Confidence in Gender Transformative Programming: </a:t>
            </a:r>
            <a:br>
              <a:rPr lang="en" sz="4400">
                <a:solidFill>
                  <a:srgbClr val="FFFFFF"/>
                </a:solidFill>
                <a:latin typeface="Helvetica Neue"/>
                <a:ea typeface="Helvetica Neue"/>
                <a:cs typeface="Helvetica Neue"/>
                <a:sym typeface="Helvetica Neue"/>
              </a:rPr>
            </a:br>
            <a:r>
              <a:rPr lang="en" sz="4400">
                <a:solidFill>
                  <a:srgbClr val="FFFFFF"/>
                </a:solidFill>
                <a:latin typeface="Helvetica Neue"/>
                <a:ea typeface="Helvetica Neue"/>
                <a:cs typeface="Helvetica Neue"/>
                <a:sym typeface="Helvetica Neue"/>
              </a:rPr>
              <a:t>A Virtual Learning Experience</a:t>
            </a:r>
            <a:endParaRPr sz="4400">
              <a:solidFill>
                <a:srgbClr val="FFFFFF"/>
              </a:solidFill>
              <a:latin typeface="Helvetica Neue"/>
              <a:ea typeface="Helvetica Neue"/>
              <a:cs typeface="Helvetica Neue"/>
              <a:sym typeface="Helvetica Neue"/>
            </a:endParaRPr>
          </a:p>
        </p:txBody>
      </p:sp>
      <p:pic>
        <p:nvPicPr>
          <p:cNvPr id="106" name="Google Shape;106;p1"/>
          <p:cNvPicPr preferRelativeResize="0"/>
          <p:nvPr/>
        </p:nvPicPr>
        <p:blipFill rotWithShape="1">
          <a:blip r:embed="rId4">
            <a:alphaModFix/>
          </a:blip>
          <a:srcRect b="0" l="0" r="0" t="0"/>
          <a:stretch/>
        </p:blipFill>
        <p:spPr>
          <a:xfrm>
            <a:off x="201701" y="6093644"/>
            <a:ext cx="3561100" cy="581633"/>
          </a:xfrm>
          <a:prstGeom prst="rect">
            <a:avLst/>
          </a:prstGeom>
          <a:noFill/>
          <a:ln>
            <a:noFill/>
          </a:ln>
        </p:spPr>
      </p:pic>
      <p:cxnSp>
        <p:nvCxnSpPr>
          <p:cNvPr id="107" name="Google Shape;107;p1"/>
          <p:cNvCxnSpPr/>
          <p:nvPr/>
        </p:nvCxnSpPr>
        <p:spPr>
          <a:xfrm>
            <a:off x="896651" y="3779867"/>
            <a:ext cx="10303200" cy="0"/>
          </a:xfrm>
          <a:prstGeom prst="straightConnector1">
            <a:avLst/>
          </a:prstGeom>
          <a:noFill/>
          <a:ln cap="flat" cmpd="sng" w="38100">
            <a:solidFill>
              <a:srgbClr val="F9D380"/>
            </a:solidFill>
            <a:prstDash val="solid"/>
            <a:round/>
            <a:headEnd len="sm" w="sm" type="none"/>
            <a:tailEnd len="sm" w="sm" type="none"/>
          </a:ln>
        </p:spPr>
      </p:cxnSp>
      <p:sp>
        <p:nvSpPr>
          <p:cNvPr id="108" name="Google Shape;108;p1"/>
          <p:cNvSpPr txBox="1"/>
          <p:nvPr>
            <p:ph idx="1" type="subTitle"/>
          </p:nvPr>
        </p:nvSpPr>
        <p:spPr>
          <a:xfrm>
            <a:off x="4123764" y="3779867"/>
            <a:ext cx="1753235" cy="10568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Clr>
                <a:srgbClr val="FFFFFF"/>
              </a:buClr>
              <a:buSzPts val="2800"/>
              <a:buNone/>
            </a:pPr>
            <a:r>
              <a:rPr lang="en">
                <a:solidFill>
                  <a:srgbClr val="FFFFFF"/>
                </a:solidFill>
                <a:latin typeface="Helvetica Neue"/>
                <a:ea typeface="Helvetica Neue"/>
                <a:cs typeface="Helvetica Neue"/>
                <a:sym typeface="Helvetica Neue"/>
              </a:rPr>
              <a:t>Module 1</a:t>
            </a:r>
            <a:endParaRPr>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4"/>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213" name="Google Shape;213;p14"/>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214" name="Google Shape;214;p14"/>
          <p:cNvSpPr txBox="1"/>
          <p:nvPr>
            <p:ph type="title"/>
          </p:nvPr>
        </p:nvSpPr>
        <p:spPr>
          <a:xfrm>
            <a:off x="519234" y="461354"/>
            <a:ext cx="7588368"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215" name="Google Shape;215;p14"/>
          <p:cNvSpPr txBox="1"/>
          <p:nvPr/>
        </p:nvSpPr>
        <p:spPr>
          <a:xfrm>
            <a:off x="4383152" y="3172575"/>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rgbClr val="272324"/>
                </a:solidFill>
                <a:latin typeface="Tahoma"/>
                <a:ea typeface="Tahoma"/>
                <a:cs typeface="Tahoma"/>
                <a:sym typeface="Tahoma"/>
              </a:rPr>
              <a:t>To understand and feel confident using basic terminology and definitions related to gender.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21" name="Google Shape;221;p15"/>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222" name="Google Shape;222;p15"/>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223" name="Google Shape;223;p15"/>
          <p:cNvPicPr preferRelativeResize="0"/>
          <p:nvPr/>
        </p:nvPicPr>
        <p:blipFill rotWithShape="1">
          <a:blip r:embed="rId3">
            <a:alphaModFix/>
          </a:blip>
          <a:srcRect b="0" l="0" r="0" t="0"/>
          <a:stretch/>
        </p:blipFill>
        <p:spPr>
          <a:xfrm>
            <a:off x="558573" y="1806005"/>
            <a:ext cx="1018239" cy="1018239"/>
          </a:xfrm>
          <a:prstGeom prst="rect">
            <a:avLst/>
          </a:prstGeom>
          <a:noFill/>
          <a:ln>
            <a:noFill/>
          </a:ln>
        </p:spPr>
      </p:pic>
      <p:pic>
        <p:nvPicPr>
          <p:cNvPr descr="Badge Tick1" id="224" name="Google Shape;224;p15"/>
          <p:cNvPicPr preferRelativeResize="0"/>
          <p:nvPr/>
        </p:nvPicPr>
        <p:blipFill rotWithShape="1">
          <a:blip r:embed="rId3">
            <a:alphaModFix/>
          </a:blip>
          <a:srcRect b="0" l="0" r="0" t="0"/>
          <a:stretch/>
        </p:blipFill>
        <p:spPr>
          <a:xfrm>
            <a:off x="558573" y="3082259"/>
            <a:ext cx="1018239" cy="1018239"/>
          </a:xfrm>
          <a:prstGeom prst="rect">
            <a:avLst/>
          </a:prstGeom>
          <a:noFill/>
          <a:ln>
            <a:noFill/>
          </a:ln>
        </p:spPr>
      </p:pic>
      <p:graphicFrame>
        <p:nvGraphicFramePr>
          <p:cNvPr id="225" name="Google Shape;225;p15"/>
          <p:cNvGraphicFramePr/>
          <p:nvPr/>
        </p:nvGraphicFramePr>
        <p:xfrm>
          <a:off x="794326" y="1690496"/>
          <a:ext cx="3000000" cy="3000000"/>
        </p:xfrm>
        <a:graphic>
          <a:graphicData uri="http://schemas.openxmlformats.org/drawingml/2006/table">
            <a:tbl>
              <a:tblPr>
                <a:noFill/>
                <a:tableStyleId>{C6546BA4-E5A6-401B-A01B-7EC61656DE72}</a:tableStyleId>
              </a:tblPr>
              <a:tblGrid>
                <a:gridCol w="921425"/>
                <a:gridCol w="7996025"/>
              </a:tblGrid>
              <a:tr h="9258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rgbClr val="272324"/>
                          </a:solidFill>
                          <a:latin typeface="Tahoma"/>
                          <a:ea typeface="Tahoma"/>
                          <a:cs typeface="Tahoma"/>
                          <a:sym typeface="Tahoma"/>
                        </a:rPr>
                        <a:t>Terminology is a ‘tool, not a rule’: use it to understand not undermine</a:t>
                      </a:r>
                      <a:endParaRPr sz="19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9073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rgbClr val="272324"/>
                          </a:solidFill>
                          <a:latin typeface="Tahoma"/>
                          <a:ea typeface="Tahoma"/>
                          <a:cs typeface="Tahoma"/>
                          <a:sym typeface="Tahoma"/>
                        </a:rPr>
                        <a:t>This section might be a refresher for you or an introduction of key terms and their meanings; basic gender terminology will be introduced to establish a shared understanding that will align and guide us through the rest of the training program</a:t>
                      </a:r>
                      <a:endParaRPr sz="19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15801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rgbClr val="272324"/>
                          </a:solidFill>
                          <a:latin typeface="Tahoma"/>
                          <a:ea typeface="Tahoma"/>
                          <a:cs typeface="Tahoma"/>
                          <a:sym typeface="Tahoma"/>
                        </a:rPr>
                        <a:t>Terminology will vary across the sector in different ways (and in different languages), and having a strong foundational understanding can help navigate those differences.</a:t>
                      </a:r>
                      <a:endParaRPr sz="19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rgbClr val="272324"/>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Badge Tick1" id="226" name="Google Shape;226;p15"/>
          <p:cNvPicPr preferRelativeResize="0"/>
          <p:nvPr/>
        </p:nvPicPr>
        <p:blipFill rotWithShape="1">
          <a:blip r:embed="rId3">
            <a:alphaModFix/>
          </a:blip>
          <a:srcRect b="0" l="0" r="0" t="0"/>
          <a:stretch/>
        </p:blipFill>
        <p:spPr>
          <a:xfrm>
            <a:off x="558573" y="4752126"/>
            <a:ext cx="1018239" cy="1018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1523ab5762_0_0"/>
          <p:cNvSpPr/>
          <p:nvPr/>
        </p:nvSpPr>
        <p:spPr>
          <a:xfrm>
            <a:off x="363200" y="398200"/>
            <a:ext cx="11465700" cy="60615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32" name="Google Shape;232;g11523ab5762_0_0"/>
          <p:cNvSpPr txBox="1"/>
          <p:nvPr/>
        </p:nvSpPr>
        <p:spPr>
          <a:xfrm>
            <a:off x="1618300" y="2713600"/>
            <a:ext cx="296100" cy="108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33" name="Google Shape;233;g11523ab5762_0_0"/>
          <p:cNvSpPr txBox="1"/>
          <p:nvPr/>
        </p:nvSpPr>
        <p:spPr>
          <a:xfrm>
            <a:off x="793233" y="227100"/>
            <a:ext cx="5587200" cy="9621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Equity/Equality</a:t>
            </a:r>
            <a:endParaRPr b="0" i="0" sz="4800" u="none" cap="none" strike="noStrike">
              <a:solidFill>
                <a:srgbClr val="FFFFFF"/>
              </a:solidFill>
              <a:latin typeface="Helvetica Neue"/>
              <a:ea typeface="Helvetica Neue"/>
              <a:cs typeface="Helvetica Neue"/>
              <a:sym typeface="Helvetica Neue"/>
            </a:endParaRPr>
          </a:p>
        </p:txBody>
      </p:sp>
      <p:grpSp>
        <p:nvGrpSpPr>
          <p:cNvPr id="234" name="Google Shape;234;g11523ab5762_0_0"/>
          <p:cNvGrpSpPr/>
          <p:nvPr/>
        </p:nvGrpSpPr>
        <p:grpSpPr>
          <a:xfrm>
            <a:off x="9555708" y="146304"/>
            <a:ext cx="2362380" cy="1971269"/>
            <a:chOff x="2573332" y="600903"/>
            <a:chExt cx="4314062" cy="3713070"/>
          </a:xfrm>
        </p:grpSpPr>
        <p:grpSp>
          <p:nvGrpSpPr>
            <p:cNvPr id="235" name="Google Shape;235;g11523ab5762_0_0"/>
            <p:cNvGrpSpPr/>
            <p:nvPr/>
          </p:nvGrpSpPr>
          <p:grpSpPr>
            <a:xfrm>
              <a:off x="2573332" y="600903"/>
              <a:ext cx="3719824" cy="3713070"/>
              <a:chOff x="2573332" y="677103"/>
              <a:chExt cx="3719824" cy="3713070"/>
            </a:xfrm>
          </p:grpSpPr>
          <p:sp>
            <p:nvSpPr>
              <p:cNvPr id="236" name="Google Shape;236;g11523ab5762_0_0"/>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11523ab5762_0_0"/>
              <p:cNvSpPr/>
              <p:nvPr/>
            </p:nvSpPr>
            <p:spPr>
              <a:xfrm rot="-6598839">
                <a:off x="2887641" y="2346982"/>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11523ab5762_0_0"/>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11523ab5762_0_0"/>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11523ab5762_0_0"/>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1" name="Google Shape;241;g11523ab5762_0_0"/>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09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11523ab5762_0_0"/>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09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3" name="Google Shape;243;g11523ab5762_0_0"/>
          <p:cNvPicPr preferRelativeResize="0"/>
          <p:nvPr/>
        </p:nvPicPr>
        <p:blipFill rotWithShape="1">
          <a:blip r:embed="rId3">
            <a:alphaModFix/>
          </a:blip>
          <a:srcRect b="0" l="0" r="0" t="0"/>
          <a:stretch/>
        </p:blipFill>
        <p:spPr>
          <a:xfrm>
            <a:off x="1397950" y="1383200"/>
            <a:ext cx="9396076" cy="4853075"/>
          </a:xfrm>
          <a:prstGeom prst="rect">
            <a:avLst/>
          </a:prstGeom>
          <a:noFill/>
          <a:ln cap="flat" cmpd="sng" w="28575">
            <a:solidFill>
              <a:srgbClr val="3A4888"/>
            </a:solidFill>
            <a:prstDash val="solid"/>
            <a:round/>
            <a:headEnd len="sm" w="sm" type="none"/>
            <a:tailEnd len="sm" w="sm" type="none"/>
          </a:ln>
        </p:spPr>
      </p:pic>
      <p:sp>
        <p:nvSpPr>
          <p:cNvPr id="244" name="Google Shape;244;g11523ab5762_0_0"/>
          <p:cNvSpPr txBox="1"/>
          <p:nvPr/>
        </p:nvSpPr>
        <p:spPr>
          <a:xfrm>
            <a:off x="363200" y="6503842"/>
            <a:ext cx="6102626"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chemeClr val="hlink"/>
                </a:solidFill>
                <a:latin typeface="Arial"/>
                <a:ea typeface="Arial"/>
                <a:cs typeface="Arial"/>
                <a:sym typeface="Arial"/>
                <a:hlinkClick r:id="rId4"/>
              </a:rPr>
              <a:t>https://medium.com/@eec/this-equity-picture-is-actually-white-supremacy-at-work-59f4ea700509</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1523ab5762_0_103"/>
          <p:cNvSpPr/>
          <p:nvPr/>
        </p:nvSpPr>
        <p:spPr>
          <a:xfrm>
            <a:off x="420033" y="448950"/>
            <a:ext cx="11180100" cy="5960100"/>
          </a:xfrm>
          <a:prstGeom prst="rect">
            <a:avLst/>
          </a:prstGeom>
          <a:noFill/>
          <a:ln cap="flat" cmpd="sng" w="57150">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50" name="Google Shape;250;g11523ab5762_0_103"/>
          <p:cNvSpPr txBox="1"/>
          <p:nvPr/>
        </p:nvSpPr>
        <p:spPr>
          <a:xfrm>
            <a:off x="739260" y="649430"/>
            <a:ext cx="8556300" cy="8505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Terminology and Concepts</a:t>
            </a:r>
            <a:endParaRPr b="0" i="0" sz="1867" u="none" cap="none" strike="noStrike">
              <a:solidFill>
                <a:srgbClr val="000000"/>
              </a:solidFill>
              <a:latin typeface="Helvetica Neue"/>
              <a:ea typeface="Helvetica Neue"/>
              <a:cs typeface="Helvetica Neue"/>
              <a:sym typeface="Helvetica Neue"/>
            </a:endParaRPr>
          </a:p>
        </p:txBody>
      </p:sp>
      <p:grpSp>
        <p:nvGrpSpPr>
          <p:cNvPr id="251" name="Google Shape;251;g11523ab5762_0_103"/>
          <p:cNvGrpSpPr/>
          <p:nvPr/>
        </p:nvGrpSpPr>
        <p:grpSpPr>
          <a:xfrm>
            <a:off x="1254763" y="2442259"/>
            <a:ext cx="10044862" cy="2995637"/>
            <a:chOff x="1134442" y="1200724"/>
            <a:chExt cx="7533835" cy="2246786"/>
          </a:xfrm>
        </p:grpSpPr>
        <p:sp>
          <p:nvSpPr>
            <p:cNvPr id="252" name="Google Shape;252;g11523ab5762_0_103"/>
            <p:cNvSpPr/>
            <p:nvPr/>
          </p:nvSpPr>
          <p:spPr>
            <a:xfrm>
              <a:off x="1583777" y="2096715"/>
              <a:ext cx="7084500" cy="1119600"/>
            </a:xfrm>
            <a:prstGeom prst="leftRightArrow">
              <a:avLst>
                <a:gd fmla="val 50000" name="adj1"/>
                <a:gd fmla="val 50000" name="adj2"/>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53" name="Google Shape;253;g11523ab5762_0_103"/>
            <p:cNvSpPr txBox="1"/>
            <p:nvPr/>
          </p:nvSpPr>
          <p:spPr>
            <a:xfrm>
              <a:off x="6938588" y="2457667"/>
              <a:ext cx="15129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48BD62"/>
                  </a:solidFill>
                  <a:latin typeface="Arial"/>
                  <a:ea typeface="Arial"/>
                  <a:cs typeface="Arial"/>
                  <a:sym typeface="Arial"/>
                </a:rPr>
                <a:t>HIGH IMPACT</a:t>
              </a:r>
              <a:endParaRPr b="1" i="0" sz="2000" u="none" cap="none" strike="noStrike">
                <a:solidFill>
                  <a:srgbClr val="48BD62"/>
                </a:solidFill>
                <a:latin typeface="Arial"/>
                <a:ea typeface="Arial"/>
                <a:cs typeface="Arial"/>
                <a:sym typeface="Arial"/>
              </a:endParaRPr>
            </a:p>
          </p:txBody>
        </p:sp>
        <p:sp>
          <p:nvSpPr>
            <p:cNvPr id="254" name="Google Shape;254;g11523ab5762_0_103"/>
            <p:cNvSpPr txBox="1"/>
            <p:nvPr/>
          </p:nvSpPr>
          <p:spPr>
            <a:xfrm>
              <a:off x="2372117" y="2457661"/>
              <a:ext cx="15129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33"/>
                <a:buFont typeface="Arial"/>
                <a:buNone/>
              </a:pPr>
              <a:r>
                <a:rPr b="1" i="0" lang="en" sz="2133" u="none" cap="none" strike="noStrike">
                  <a:solidFill>
                    <a:srgbClr val="FF0000"/>
                  </a:solidFill>
                  <a:latin typeface="Arial"/>
                  <a:ea typeface="Arial"/>
                  <a:cs typeface="Arial"/>
                  <a:sym typeface="Arial"/>
                </a:rPr>
                <a:t>LOW IMPACT</a:t>
              </a:r>
              <a:endParaRPr b="1" i="0" sz="2133" u="none" cap="none" strike="noStrike">
                <a:solidFill>
                  <a:srgbClr val="FF0000"/>
                </a:solidFill>
                <a:latin typeface="Arial"/>
                <a:ea typeface="Arial"/>
                <a:cs typeface="Arial"/>
                <a:sym typeface="Arial"/>
              </a:endParaRPr>
            </a:p>
          </p:txBody>
        </p:sp>
        <p:sp>
          <p:nvSpPr>
            <p:cNvPr id="255" name="Google Shape;255;g11523ab5762_0_103"/>
            <p:cNvSpPr txBox="1"/>
            <p:nvPr/>
          </p:nvSpPr>
          <p:spPr>
            <a:xfrm rot="2527022">
              <a:off x="970259" y="2230519"/>
              <a:ext cx="2450469" cy="453894"/>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FF0000"/>
                  </a:solidFill>
                  <a:highlight>
                    <a:srgbClr val="FFFFFF"/>
                  </a:highlight>
                  <a:latin typeface="Arial"/>
                  <a:ea typeface="Arial"/>
                  <a:cs typeface="Arial"/>
                  <a:sym typeface="Arial"/>
                </a:rPr>
                <a:t>Gender Unaware</a:t>
              </a:r>
              <a:endParaRPr b="1" i="0" sz="1867" u="none" cap="none" strike="noStrike">
                <a:solidFill>
                  <a:srgbClr val="FF0000"/>
                </a:solidFill>
                <a:highlight>
                  <a:srgbClr val="FFFFFF"/>
                </a:highlight>
                <a:latin typeface="Arial"/>
                <a:ea typeface="Arial"/>
                <a:cs typeface="Arial"/>
                <a:sym typeface="Arial"/>
              </a:endParaRPr>
            </a:p>
          </p:txBody>
        </p:sp>
        <p:sp>
          <p:nvSpPr>
            <p:cNvPr id="256" name="Google Shape;256;g11523ab5762_0_103"/>
            <p:cNvSpPr txBox="1"/>
            <p:nvPr/>
          </p:nvSpPr>
          <p:spPr>
            <a:xfrm rot="2700000">
              <a:off x="4536639" y="2004845"/>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BF9000"/>
                  </a:solidFill>
                  <a:highlight>
                    <a:srgbClr val="FFFFFF"/>
                  </a:highlight>
                  <a:latin typeface="Arial"/>
                  <a:ea typeface="Arial"/>
                  <a:cs typeface="Arial"/>
                  <a:sym typeface="Arial"/>
                </a:rPr>
                <a:t>Gender Responsive</a:t>
              </a:r>
              <a:endParaRPr b="1" i="0" sz="1867" u="none" cap="none" strike="noStrike">
                <a:solidFill>
                  <a:srgbClr val="BF9000"/>
                </a:solidFill>
                <a:highlight>
                  <a:srgbClr val="FFFFFF"/>
                </a:highlight>
                <a:latin typeface="Arial"/>
                <a:ea typeface="Arial"/>
                <a:cs typeface="Arial"/>
                <a:sym typeface="Arial"/>
              </a:endParaRPr>
            </a:p>
          </p:txBody>
        </p:sp>
        <p:sp>
          <p:nvSpPr>
            <p:cNvPr id="257" name="Google Shape;257;g11523ab5762_0_103"/>
            <p:cNvSpPr txBox="1"/>
            <p:nvPr/>
          </p:nvSpPr>
          <p:spPr>
            <a:xfrm rot="2700000">
              <a:off x="4009111" y="2137839"/>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B45F06"/>
                  </a:solidFill>
                  <a:highlight>
                    <a:srgbClr val="FFFFFF"/>
                  </a:highlight>
                  <a:latin typeface="Arial"/>
                  <a:ea typeface="Arial"/>
                  <a:cs typeface="Arial"/>
                  <a:sym typeface="Arial"/>
                </a:rPr>
                <a:t>Gender Sensitive</a:t>
              </a:r>
              <a:endParaRPr b="1" i="0" sz="1867" u="none" cap="none" strike="noStrike">
                <a:solidFill>
                  <a:srgbClr val="B45F06"/>
                </a:solidFill>
                <a:highlight>
                  <a:srgbClr val="FFFFFF"/>
                </a:highlight>
                <a:latin typeface="Arial"/>
                <a:ea typeface="Arial"/>
                <a:cs typeface="Arial"/>
                <a:sym typeface="Arial"/>
              </a:endParaRPr>
            </a:p>
          </p:txBody>
        </p:sp>
        <p:sp>
          <p:nvSpPr>
            <p:cNvPr id="258" name="Google Shape;258;g11523ab5762_0_103"/>
            <p:cNvSpPr txBox="1"/>
            <p:nvPr/>
          </p:nvSpPr>
          <p:spPr>
            <a:xfrm rot="2700000">
              <a:off x="6258055" y="2000643"/>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548135"/>
                  </a:solidFill>
                  <a:highlight>
                    <a:srgbClr val="FFFFFF"/>
                  </a:highlight>
                  <a:latin typeface="Arial"/>
                  <a:ea typeface="Arial"/>
                  <a:cs typeface="Arial"/>
                  <a:sym typeface="Arial"/>
                </a:rPr>
                <a:t>Gender </a:t>
              </a:r>
              <a:endParaRPr b="0" i="0" sz="1400" u="none" cap="none" strike="noStrike">
                <a:solidFill>
                  <a:srgbClr val="54813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548135"/>
                  </a:solidFill>
                  <a:highlight>
                    <a:srgbClr val="FFFFFF"/>
                  </a:highlight>
                  <a:latin typeface="Arial"/>
                  <a:ea typeface="Arial"/>
                  <a:cs typeface="Arial"/>
                  <a:sym typeface="Arial"/>
                </a:rPr>
                <a:t>Transformative</a:t>
              </a:r>
              <a:endParaRPr b="1" i="0" sz="1867" u="none" cap="none" strike="noStrike">
                <a:solidFill>
                  <a:srgbClr val="548135"/>
                </a:solidFill>
                <a:highlight>
                  <a:srgbClr val="FFFFFF"/>
                </a:highlight>
                <a:latin typeface="Arial"/>
                <a:ea typeface="Arial"/>
                <a:cs typeface="Arial"/>
                <a:sym typeface="Arial"/>
              </a:endParaRPr>
            </a:p>
          </p:txBody>
        </p:sp>
      </p:grpSp>
      <p:sp>
        <p:nvSpPr>
          <p:cNvPr id="259" name="Google Shape;259;g11523ab5762_0_103"/>
          <p:cNvSpPr txBox="1"/>
          <p:nvPr/>
        </p:nvSpPr>
        <p:spPr>
          <a:xfrm rot="2527163">
            <a:off x="4367419" y="3684774"/>
            <a:ext cx="3267143" cy="6051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F1C232"/>
                </a:solidFill>
                <a:highlight>
                  <a:srgbClr val="FFFFFF"/>
                </a:highlight>
                <a:latin typeface="Arial"/>
                <a:ea typeface="Arial"/>
                <a:cs typeface="Arial"/>
                <a:sym typeface="Arial"/>
              </a:rPr>
              <a:t>Gender Aware</a:t>
            </a:r>
            <a:endParaRPr b="1" i="0" sz="1867" u="none" cap="none" strike="noStrike">
              <a:solidFill>
                <a:srgbClr val="F1C232"/>
              </a:solidFill>
              <a:highlight>
                <a:srgbClr val="FFFFFF"/>
              </a:highlight>
              <a:latin typeface="Arial"/>
              <a:ea typeface="Arial"/>
              <a:cs typeface="Arial"/>
              <a:sym typeface="Arial"/>
            </a:endParaRPr>
          </a:p>
        </p:txBody>
      </p:sp>
      <p:sp>
        <p:nvSpPr>
          <p:cNvPr id="260" name="Google Shape;260;g11523ab5762_0_103"/>
          <p:cNvSpPr/>
          <p:nvPr/>
        </p:nvSpPr>
        <p:spPr>
          <a:xfrm>
            <a:off x="720538" y="3640250"/>
            <a:ext cx="1321800" cy="1309200"/>
          </a:xfrm>
          <a:prstGeom prst="noSmoking">
            <a:avLst>
              <a:gd fmla="val 18750" name="adj"/>
            </a:avLst>
          </a:prstGeom>
          <a:noFill/>
          <a:ln cap="flat" cmpd="sng" w="571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11523ab5762_0_103"/>
          <p:cNvSpPr txBox="1"/>
          <p:nvPr/>
        </p:nvSpPr>
        <p:spPr>
          <a:xfrm rot="2526952">
            <a:off x="1728587" y="3459661"/>
            <a:ext cx="3267366" cy="6051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9E0B0F"/>
                </a:solidFill>
                <a:highlight>
                  <a:srgbClr val="FFFFFF"/>
                </a:highlight>
                <a:latin typeface="Arial"/>
                <a:ea typeface="Arial"/>
                <a:cs typeface="Arial"/>
                <a:sym typeface="Arial"/>
              </a:rPr>
              <a:t>Gender </a:t>
            </a:r>
            <a:endParaRPr b="0" i="0" sz="1400" u="none" cap="none" strike="noStrike">
              <a:solidFill>
                <a:srgbClr val="9E0B0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9E0B0F"/>
                </a:solidFill>
                <a:highlight>
                  <a:srgbClr val="FFFFFF"/>
                </a:highlight>
                <a:latin typeface="Arial"/>
                <a:ea typeface="Arial"/>
                <a:cs typeface="Arial"/>
                <a:sym typeface="Arial"/>
              </a:rPr>
              <a:t>Exploitative</a:t>
            </a:r>
            <a:endParaRPr b="1" i="0" sz="1867" u="none" cap="none" strike="noStrike">
              <a:solidFill>
                <a:srgbClr val="9E0B0F"/>
              </a:solidFill>
              <a:highlight>
                <a:srgbClr val="FFFFFF"/>
              </a:highlight>
              <a:latin typeface="Arial"/>
              <a:ea typeface="Arial"/>
              <a:cs typeface="Arial"/>
              <a:sym typeface="Arial"/>
            </a:endParaRPr>
          </a:p>
        </p:txBody>
      </p:sp>
      <p:sp>
        <p:nvSpPr>
          <p:cNvPr id="262" name="Google Shape;262;g11523ab5762_0_103"/>
          <p:cNvSpPr txBox="1"/>
          <p:nvPr/>
        </p:nvSpPr>
        <p:spPr>
          <a:xfrm rot="2700000">
            <a:off x="9462583" y="3052837"/>
            <a:ext cx="1341099" cy="6054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48BD62"/>
                </a:solidFill>
                <a:highlight>
                  <a:srgbClr val="FFFFFF"/>
                </a:highlight>
                <a:latin typeface="Arial"/>
                <a:ea typeface="Arial"/>
                <a:cs typeface="Arial"/>
                <a:sym typeface="Arial"/>
              </a:rPr>
              <a:t>Feminist</a:t>
            </a:r>
            <a:endParaRPr b="1" i="0" sz="1867" u="none" cap="none" strike="noStrike">
              <a:solidFill>
                <a:srgbClr val="48BD62"/>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2"/>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8" name="Google Shape;268;p22"/>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9" name="Google Shape;269;p22"/>
          <p:cNvSpPr txBox="1"/>
          <p:nvPr/>
        </p:nvSpPr>
        <p:spPr>
          <a:xfrm>
            <a:off x="1868433" y="2410996"/>
            <a:ext cx="6114800" cy="561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Terminology is a ‘tool, not a rule’</a:t>
            </a:r>
            <a:endParaRPr b="0" i="0" sz="2133" u="none" cap="none" strike="noStrike">
              <a:solidFill>
                <a:srgbClr val="27232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70" name="Google Shape;270;p22"/>
          <p:cNvSpPr txBox="1"/>
          <p:nvPr/>
        </p:nvSpPr>
        <p:spPr>
          <a:xfrm>
            <a:off x="1868432" y="3429000"/>
            <a:ext cx="6361167" cy="1113741"/>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Basic gender terminology establishes a shared understanding</a:t>
            </a:r>
            <a:endParaRPr b="0" i="0" sz="2133" u="none" cap="none" strike="noStrike">
              <a:solidFill>
                <a:srgbClr val="27232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000000"/>
              </a:solidFill>
              <a:latin typeface="Arial"/>
              <a:ea typeface="Arial"/>
              <a:cs typeface="Arial"/>
              <a:sym typeface="Arial"/>
            </a:endParaRPr>
          </a:p>
        </p:txBody>
      </p:sp>
      <p:sp>
        <p:nvSpPr>
          <p:cNvPr id="271" name="Google Shape;271;p22"/>
          <p:cNvSpPr txBox="1"/>
          <p:nvPr/>
        </p:nvSpPr>
        <p:spPr>
          <a:xfrm>
            <a:off x="1868433" y="4840933"/>
            <a:ext cx="6114800" cy="7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Terminology varies across the sector</a:t>
            </a:r>
            <a:endParaRPr b="0" i="0" sz="2133" u="none" cap="none" strike="noStrike">
              <a:solidFill>
                <a:srgbClr val="272324"/>
              </a:solidFill>
              <a:latin typeface="Tahoma"/>
              <a:ea typeface="Tahoma"/>
              <a:cs typeface="Tahoma"/>
              <a:sym typeface="Tahoma"/>
            </a:endParaRPr>
          </a:p>
        </p:txBody>
      </p:sp>
      <p:sp>
        <p:nvSpPr>
          <p:cNvPr id="272" name="Google Shape;272;p22"/>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273" name="Google Shape;273;p22"/>
          <p:cNvCxnSpPr/>
          <p:nvPr/>
        </p:nvCxnSpPr>
        <p:spPr>
          <a:xfrm>
            <a:off x="2015405" y="3067381"/>
            <a:ext cx="41192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274" name="Google Shape;274;p22"/>
          <p:cNvPicPr preferRelativeResize="0"/>
          <p:nvPr/>
        </p:nvPicPr>
        <p:blipFill rotWithShape="1">
          <a:blip r:embed="rId3">
            <a:alphaModFix/>
          </a:blip>
          <a:srcRect b="0" l="0" r="0" t="0"/>
          <a:stretch/>
        </p:blipFill>
        <p:spPr>
          <a:xfrm rot="10800000">
            <a:off x="777622" y="2283322"/>
            <a:ext cx="1007861" cy="1007861"/>
          </a:xfrm>
          <a:prstGeom prst="rect">
            <a:avLst/>
          </a:prstGeom>
          <a:noFill/>
          <a:ln>
            <a:noFill/>
          </a:ln>
        </p:spPr>
      </p:pic>
      <p:pic>
        <p:nvPicPr>
          <p:cNvPr descr="Circle with left arrow" id="275" name="Google Shape;275;p22"/>
          <p:cNvPicPr preferRelativeResize="0"/>
          <p:nvPr/>
        </p:nvPicPr>
        <p:blipFill rotWithShape="1">
          <a:blip r:embed="rId3">
            <a:alphaModFix/>
          </a:blip>
          <a:srcRect b="0" l="0" r="0" t="0"/>
          <a:stretch/>
        </p:blipFill>
        <p:spPr>
          <a:xfrm rot="10800000">
            <a:off x="772342" y="3399306"/>
            <a:ext cx="1007861" cy="1007861"/>
          </a:xfrm>
          <a:prstGeom prst="rect">
            <a:avLst/>
          </a:prstGeom>
          <a:noFill/>
          <a:ln>
            <a:noFill/>
          </a:ln>
        </p:spPr>
      </p:pic>
      <p:pic>
        <p:nvPicPr>
          <p:cNvPr descr="Circle with left arrow" id="276" name="Google Shape;276;p22"/>
          <p:cNvPicPr preferRelativeResize="0"/>
          <p:nvPr/>
        </p:nvPicPr>
        <p:blipFill rotWithShape="1">
          <a:blip r:embed="rId3">
            <a:alphaModFix/>
          </a:blip>
          <a:srcRect b="0" l="0" r="0" t="0"/>
          <a:stretch/>
        </p:blipFill>
        <p:spPr>
          <a:xfrm rot="10800000">
            <a:off x="783222" y="4546672"/>
            <a:ext cx="1007861" cy="1007861"/>
          </a:xfrm>
          <a:prstGeom prst="rect">
            <a:avLst/>
          </a:prstGeom>
          <a:noFill/>
          <a:ln>
            <a:noFill/>
          </a:ln>
        </p:spPr>
      </p:pic>
      <p:cxnSp>
        <p:nvCxnSpPr>
          <p:cNvPr id="277" name="Google Shape;277;p22"/>
          <p:cNvCxnSpPr/>
          <p:nvPr/>
        </p:nvCxnSpPr>
        <p:spPr>
          <a:xfrm>
            <a:off x="2015405" y="4461135"/>
            <a:ext cx="4119200" cy="0"/>
          </a:xfrm>
          <a:prstGeom prst="straightConnector1">
            <a:avLst/>
          </a:prstGeom>
          <a:noFill/>
          <a:ln cap="flat" cmpd="sng" w="9525">
            <a:solidFill>
              <a:srgbClr val="993365"/>
            </a:solidFill>
            <a:prstDash val="solid"/>
            <a:round/>
            <a:headEnd len="sm" w="sm" type="none"/>
            <a:tailEnd len="sm" w="sm" type="none"/>
          </a:ln>
        </p:spPr>
      </p:cxnSp>
      <p:cxnSp>
        <p:nvCxnSpPr>
          <p:cNvPr id="278" name="Google Shape;278;p22"/>
          <p:cNvCxnSpPr/>
          <p:nvPr/>
        </p:nvCxnSpPr>
        <p:spPr>
          <a:xfrm>
            <a:off x="2015405" y="5554533"/>
            <a:ext cx="4119200" cy="0"/>
          </a:xfrm>
          <a:prstGeom prst="straightConnector1">
            <a:avLst/>
          </a:prstGeom>
          <a:noFill/>
          <a:ln cap="flat" cmpd="sng" w="9525">
            <a:solidFill>
              <a:srgbClr val="993365"/>
            </a:solidFill>
            <a:prstDash val="solid"/>
            <a:round/>
            <a:headEnd len="sm" w="sm" type="none"/>
            <a:tailEnd len="sm" w="sm" type="none"/>
          </a:ln>
        </p:spPr>
      </p:cxnSp>
      <p:grpSp>
        <p:nvGrpSpPr>
          <p:cNvPr id="279" name="Google Shape;279;p22"/>
          <p:cNvGrpSpPr/>
          <p:nvPr/>
        </p:nvGrpSpPr>
        <p:grpSpPr>
          <a:xfrm>
            <a:off x="9555708" y="146304"/>
            <a:ext cx="2362380" cy="1971268"/>
            <a:chOff x="2573332" y="600903"/>
            <a:chExt cx="4314062" cy="3713070"/>
          </a:xfrm>
        </p:grpSpPr>
        <p:grpSp>
          <p:nvGrpSpPr>
            <p:cNvPr id="280" name="Google Shape;280;p22"/>
            <p:cNvGrpSpPr/>
            <p:nvPr/>
          </p:nvGrpSpPr>
          <p:grpSpPr>
            <a:xfrm>
              <a:off x="2573332" y="600903"/>
              <a:ext cx="3719824" cy="3713070"/>
              <a:chOff x="2573332" y="677103"/>
              <a:chExt cx="3719824" cy="3713070"/>
            </a:xfrm>
          </p:grpSpPr>
          <p:sp>
            <p:nvSpPr>
              <p:cNvPr id="281" name="Google Shape;281;p22"/>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2"/>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2"/>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2"/>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22"/>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2"/>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93" name="Google Shape;293;p24"/>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94" name="Google Shape;294;p24"/>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95" name="Google Shape;295;p24"/>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3: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296" name="Google Shape;296;p24"/>
          <p:cNvSpPr txBox="1"/>
          <p:nvPr/>
        </p:nvSpPr>
        <p:spPr>
          <a:xfrm>
            <a:off x="1874633" y="3485256"/>
            <a:ext cx="8442733"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Equality and Change</a:t>
            </a:r>
            <a:endParaRPr b="0" i="0" sz="1867" u="none" cap="none" strike="noStrike">
              <a:solidFill>
                <a:srgbClr val="000000"/>
              </a:solidFill>
              <a:latin typeface="Helvetica Neue"/>
              <a:ea typeface="Helvetica Neue"/>
              <a:cs typeface="Helvetica Neue"/>
              <a:sym typeface="Helvetica Neue"/>
            </a:endParaRPr>
          </a:p>
        </p:txBody>
      </p:sp>
      <p:sp>
        <p:nvSpPr>
          <p:cNvPr id="297" name="Google Shape;297;p24"/>
          <p:cNvSpPr txBox="1"/>
          <p:nvPr/>
        </p:nvSpPr>
        <p:spPr>
          <a:xfrm>
            <a:off x="2519567" y="4449400"/>
            <a:ext cx="7055200" cy="6632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0" i="0" lang="en" sz="2667" u="none" cap="none" strike="noStrike">
                <a:solidFill>
                  <a:srgbClr val="993365"/>
                </a:solidFill>
                <a:latin typeface="Helvetica Neue"/>
                <a:ea typeface="Helvetica Neue"/>
                <a:cs typeface="Helvetica Neue"/>
                <a:sym typeface="Helvetica Neue"/>
              </a:rPr>
              <a:t>Understanding Transformative Change</a:t>
            </a:r>
            <a:endParaRPr b="0" i="0" sz="2667" u="none" cap="none" strike="noStrike">
              <a:solidFill>
                <a:srgbClr val="993365"/>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303" name="Google Shape;303;p25"/>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304" name="Google Shape;304;p25"/>
          <p:cNvSpPr txBox="1"/>
          <p:nvPr>
            <p:ph type="title"/>
          </p:nvPr>
        </p:nvSpPr>
        <p:spPr>
          <a:xfrm>
            <a:off x="563802" y="461354"/>
            <a:ext cx="7543800"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 </a:t>
            </a:r>
            <a:r>
              <a:rPr lang="en" sz="5333">
                <a:solidFill>
                  <a:srgbClr val="63763E"/>
                </a:solidFill>
                <a:latin typeface="Helvetica Neue"/>
                <a:ea typeface="Helvetica Neue"/>
                <a:cs typeface="Helvetica Neue"/>
                <a:sym typeface="Helvetica Neue"/>
              </a:rPr>
              <a:t>Objectives</a:t>
            </a:r>
            <a:endParaRPr/>
          </a:p>
        </p:txBody>
      </p:sp>
      <p:sp>
        <p:nvSpPr>
          <p:cNvPr id="305" name="Google Shape;305;p25"/>
          <p:cNvSpPr txBox="1"/>
          <p:nvPr/>
        </p:nvSpPr>
        <p:spPr>
          <a:xfrm>
            <a:off x="4383152" y="3172575"/>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To gain a deeper understanding, beyond terminology, of gender equality concepts.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11" name="Google Shape;311;p26"/>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312" name="Google Shape;312;p26"/>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313" name="Google Shape;313;p26"/>
          <p:cNvPicPr preferRelativeResize="0"/>
          <p:nvPr/>
        </p:nvPicPr>
        <p:blipFill rotWithShape="1">
          <a:blip r:embed="rId3">
            <a:alphaModFix/>
          </a:blip>
          <a:srcRect b="0" l="0" r="0" t="0"/>
          <a:stretch/>
        </p:blipFill>
        <p:spPr>
          <a:xfrm>
            <a:off x="594073" y="2880969"/>
            <a:ext cx="1018239" cy="1018239"/>
          </a:xfrm>
          <a:prstGeom prst="rect">
            <a:avLst/>
          </a:prstGeom>
          <a:noFill/>
          <a:ln>
            <a:noFill/>
          </a:ln>
        </p:spPr>
      </p:pic>
      <p:graphicFrame>
        <p:nvGraphicFramePr>
          <p:cNvPr id="314" name="Google Shape;314;p26"/>
          <p:cNvGraphicFramePr/>
          <p:nvPr/>
        </p:nvGraphicFramePr>
        <p:xfrm>
          <a:off x="594072" y="2569611"/>
          <a:ext cx="3000000" cy="3000000"/>
        </p:xfrm>
        <a:graphic>
          <a:graphicData uri="http://schemas.openxmlformats.org/drawingml/2006/table">
            <a:tbl>
              <a:tblPr>
                <a:noFill/>
                <a:tableStyleId>{C6546BA4-E5A6-401B-A01B-7EC61656DE72}</a:tableStyleId>
              </a:tblPr>
              <a:tblGrid>
                <a:gridCol w="1063050"/>
                <a:gridCol w="9224900"/>
              </a:tblGrid>
              <a:tr h="18589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400"/>
                        <a:buFont typeface="Arial"/>
                        <a:buNone/>
                      </a:pPr>
                      <a:r>
                        <a:rPr lang="en" sz="2100" u="none" cap="none" strike="noStrike">
                          <a:solidFill>
                            <a:schemeClr val="dk1"/>
                          </a:solidFill>
                          <a:latin typeface="Tahoma"/>
                          <a:ea typeface="Tahoma"/>
                          <a:cs typeface="Tahoma"/>
                          <a:sym typeface="Tahoma"/>
                        </a:rPr>
                        <a:t>Learning terminology is just one part of the skills needed to advance gender equality in your programming, this session will help participants understand the </a:t>
                      </a:r>
                      <a:r>
                        <a:rPr b="1" lang="en" sz="2100" u="none" cap="none" strike="noStrike">
                          <a:solidFill>
                            <a:srgbClr val="741B47"/>
                          </a:solidFill>
                          <a:latin typeface="Tahoma"/>
                          <a:ea typeface="Tahoma"/>
                          <a:cs typeface="Tahoma"/>
                          <a:sym typeface="Tahoma"/>
                        </a:rPr>
                        <a:t>concepts </a:t>
                      </a:r>
                      <a:r>
                        <a:rPr lang="en" sz="2100" u="none" cap="none" strike="noStrike">
                          <a:solidFill>
                            <a:schemeClr val="dk1"/>
                          </a:solidFill>
                          <a:latin typeface="Tahoma"/>
                          <a:ea typeface="Tahoma"/>
                          <a:cs typeface="Tahoma"/>
                          <a:sym typeface="Tahoma"/>
                        </a:rPr>
                        <a:t>behind the change you are proposing/supporting.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Open Sans"/>
                        <a:ea typeface="Open Sans"/>
                        <a:cs typeface="Open Sans"/>
                        <a:sym typeface="Open Sans"/>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3c55e03db7_0_0"/>
          <p:cNvSpPr/>
          <p:nvPr/>
        </p:nvSpPr>
        <p:spPr>
          <a:xfrm>
            <a:off x="0" y="0"/>
            <a:ext cx="5605200" cy="685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320" name="Google Shape;320;g23c55e03db7_0_0"/>
          <p:cNvSpPr txBox="1"/>
          <p:nvPr>
            <p:ph type="title"/>
          </p:nvPr>
        </p:nvSpPr>
        <p:spPr>
          <a:xfrm>
            <a:off x="180400" y="2845433"/>
            <a:ext cx="5244300" cy="2929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FFFFFF"/>
              </a:buClr>
              <a:buSzPts val="2800"/>
              <a:buFont typeface="Helvetica Neue"/>
              <a:buNone/>
            </a:pPr>
            <a:r>
              <a:rPr lang="en" sz="4933">
                <a:solidFill>
                  <a:srgbClr val="FFFFFF"/>
                </a:solidFill>
                <a:latin typeface="Helvetica Neue"/>
                <a:ea typeface="Helvetica Neue"/>
                <a:cs typeface="Helvetica Neue"/>
                <a:sym typeface="Helvetica Neue"/>
              </a:rPr>
              <a:t>Gender </a:t>
            </a:r>
            <a:endParaRPr sz="4933">
              <a:solidFill>
                <a:srgbClr val="FFFFFF"/>
              </a:solidFill>
              <a:latin typeface="Helvetica Neue"/>
              <a:ea typeface="Helvetica Neue"/>
              <a:cs typeface="Helvetica Neue"/>
              <a:sym typeface="Helvetica Neue"/>
            </a:endParaRPr>
          </a:p>
          <a:p>
            <a:pPr indent="0" lvl="0" marL="0" rtl="0" algn="ctr">
              <a:lnSpc>
                <a:spcPct val="100000"/>
              </a:lnSpc>
              <a:spcBef>
                <a:spcPts val="0"/>
              </a:spcBef>
              <a:spcAft>
                <a:spcPts val="0"/>
              </a:spcAft>
              <a:buClr>
                <a:srgbClr val="FFFFFF"/>
              </a:buClr>
              <a:buSzPts val="2800"/>
              <a:buFont typeface="Helvetica Neue"/>
              <a:buNone/>
            </a:pPr>
            <a:r>
              <a:rPr lang="en" sz="4933">
                <a:solidFill>
                  <a:srgbClr val="FFFFFF"/>
                </a:solidFill>
                <a:latin typeface="Helvetica Neue"/>
                <a:ea typeface="Helvetica Neue"/>
                <a:cs typeface="Helvetica Neue"/>
                <a:sym typeface="Helvetica Neue"/>
              </a:rPr>
              <a:t>Transformative </a:t>
            </a:r>
            <a:endParaRPr sz="4933">
              <a:solidFill>
                <a:srgbClr val="FFFFFF"/>
              </a:solidFill>
              <a:latin typeface="Helvetica Neue"/>
              <a:ea typeface="Helvetica Neue"/>
              <a:cs typeface="Helvetica Neue"/>
              <a:sym typeface="Helvetica Neue"/>
            </a:endParaRPr>
          </a:p>
          <a:p>
            <a:pPr indent="0" lvl="0" marL="0" rtl="0" algn="ctr">
              <a:lnSpc>
                <a:spcPct val="100000"/>
              </a:lnSpc>
              <a:spcBef>
                <a:spcPts val="0"/>
              </a:spcBef>
              <a:spcAft>
                <a:spcPts val="0"/>
              </a:spcAft>
              <a:buClr>
                <a:srgbClr val="FFFFFF"/>
              </a:buClr>
              <a:buSzPts val="2800"/>
              <a:buFont typeface="Helvetica Neue"/>
              <a:buNone/>
            </a:pPr>
            <a:r>
              <a:rPr lang="en" sz="4933">
                <a:solidFill>
                  <a:srgbClr val="FFFFFF"/>
                </a:solidFill>
                <a:latin typeface="Helvetica Neue"/>
                <a:ea typeface="Helvetica Neue"/>
                <a:cs typeface="Helvetica Neue"/>
                <a:sym typeface="Helvetica Neue"/>
              </a:rPr>
              <a:t>Change</a:t>
            </a:r>
            <a:endParaRPr sz="4933">
              <a:solidFill>
                <a:srgbClr val="FFFFFF"/>
              </a:solidFill>
              <a:latin typeface="Helvetica Neue"/>
              <a:ea typeface="Helvetica Neue"/>
              <a:cs typeface="Helvetica Neue"/>
              <a:sym typeface="Helvetica Neue"/>
            </a:endParaRPr>
          </a:p>
        </p:txBody>
      </p:sp>
      <p:sp>
        <p:nvSpPr>
          <p:cNvPr id="321" name="Google Shape;321;g23c55e03db7_0_0"/>
          <p:cNvSpPr/>
          <p:nvPr/>
        </p:nvSpPr>
        <p:spPr>
          <a:xfrm>
            <a:off x="6178567" y="679433"/>
            <a:ext cx="5244300" cy="50955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7058"/>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322" name="Google Shape;322;g23c55e03db7_0_0"/>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23" name="Google Shape;323;g23c55e03db7_0_0"/>
          <p:cNvSpPr txBox="1"/>
          <p:nvPr/>
        </p:nvSpPr>
        <p:spPr>
          <a:xfrm>
            <a:off x="6481967" y="1785033"/>
            <a:ext cx="4637700" cy="35445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4000"/>
              </a:lnSpc>
              <a:spcBef>
                <a:spcPts val="160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Gender transformative change is defined as a deep </a:t>
            </a:r>
            <a:r>
              <a:rPr b="1" i="0" lang="en" sz="2133" u="none" cap="none" strike="noStrike">
                <a:solidFill>
                  <a:srgbClr val="3A4888"/>
                </a:solidFill>
                <a:latin typeface="Tahoma"/>
                <a:ea typeface="Tahoma"/>
                <a:cs typeface="Tahoma"/>
                <a:sym typeface="Tahoma"/>
              </a:rPr>
              <a:t>structural change </a:t>
            </a:r>
            <a:r>
              <a:rPr b="0" i="0" lang="en" sz="2133" u="none" cap="none" strike="noStrike">
                <a:solidFill>
                  <a:schemeClr val="dk1"/>
                </a:solidFill>
                <a:latin typeface="Tahoma"/>
                <a:ea typeface="Tahoma"/>
                <a:cs typeface="Tahoma"/>
                <a:sym typeface="Tahoma"/>
              </a:rPr>
              <a:t>achieved by addressing the </a:t>
            </a:r>
            <a:r>
              <a:rPr b="1" i="0" lang="en" sz="2133" u="none" cap="none" strike="noStrike">
                <a:solidFill>
                  <a:srgbClr val="3A4888"/>
                </a:solidFill>
                <a:latin typeface="Tahoma"/>
                <a:ea typeface="Tahoma"/>
                <a:cs typeface="Tahoma"/>
                <a:sym typeface="Tahoma"/>
              </a:rPr>
              <a:t>root causes </a:t>
            </a:r>
            <a:r>
              <a:rPr b="0" i="0" lang="en" sz="2133" u="none" cap="none" strike="noStrike">
                <a:solidFill>
                  <a:schemeClr val="dk1"/>
                </a:solidFill>
                <a:latin typeface="Tahoma"/>
                <a:ea typeface="Tahoma"/>
                <a:cs typeface="Tahoma"/>
                <a:sym typeface="Tahoma"/>
              </a:rPr>
              <a:t>of gender inequality. </a:t>
            </a:r>
            <a:endParaRPr b="0" i="0" sz="2133" u="none" cap="none" strike="noStrike">
              <a:solidFill>
                <a:schemeClr val="dk1"/>
              </a:solidFill>
              <a:latin typeface="Tahoma"/>
              <a:ea typeface="Tahoma"/>
              <a:cs typeface="Tahoma"/>
              <a:sym typeface="Tahoma"/>
            </a:endParaRPr>
          </a:p>
          <a:p>
            <a:pPr indent="0" lvl="0" marL="0" marR="0" rtl="0" algn="ctr">
              <a:lnSpc>
                <a:spcPct val="114000"/>
              </a:lnSpc>
              <a:spcBef>
                <a:spcPts val="1600"/>
              </a:spcBef>
              <a:spcAft>
                <a:spcPts val="0"/>
              </a:spcAft>
              <a:buClr>
                <a:srgbClr val="000000"/>
              </a:buClr>
              <a:buSzPts val="1067"/>
              <a:buFont typeface="Arial"/>
              <a:buNone/>
            </a:pPr>
            <a:r>
              <a:rPr b="0" i="0" lang="en" sz="1067" u="none" cap="none" strike="noStrike">
                <a:solidFill>
                  <a:schemeClr val="dk1"/>
                </a:solidFill>
                <a:latin typeface="Helvetica Neue"/>
                <a:ea typeface="Helvetica Neue"/>
                <a:cs typeface="Helvetica Neue"/>
                <a:sym typeface="Helvetica Neue"/>
              </a:rPr>
              <a:t>UN: Economic and Social Commission for Western Asia.</a:t>
            </a:r>
            <a:endParaRPr b="0" i="0" sz="24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160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descr="Open quotation mark" id="324" name="Google Shape;324;g23c55e03db7_0_0"/>
          <p:cNvPicPr preferRelativeResize="0"/>
          <p:nvPr/>
        </p:nvPicPr>
        <p:blipFill rotWithShape="1">
          <a:blip r:embed="rId3">
            <a:alphaModFix/>
          </a:blip>
          <a:srcRect b="0" l="0" r="0" t="0"/>
          <a:stretch/>
        </p:blipFill>
        <p:spPr>
          <a:xfrm rot="10800000">
            <a:off x="7850154" y="4781954"/>
            <a:ext cx="1986159" cy="1986159"/>
          </a:xfrm>
          <a:prstGeom prst="rect">
            <a:avLst/>
          </a:prstGeom>
          <a:noFill/>
          <a:ln>
            <a:noFill/>
          </a:ln>
        </p:spPr>
      </p:pic>
      <p:pic>
        <p:nvPicPr>
          <p:cNvPr descr="Open book" id="325" name="Google Shape;325;g23c55e03db7_0_0"/>
          <p:cNvPicPr preferRelativeResize="0"/>
          <p:nvPr/>
        </p:nvPicPr>
        <p:blipFill rotWithShape="1">
          <a:blip r:embed="rId4">
            <a:alphaModFix/>
          </a:blip>
          <a:srcRect b="0" l="0" r="0" t="0"/>
          <a:stretch/>
        </p:blipFill>
        <p:spPr>
          <a:xfrm>
            <a:off x="1867710" y="1082967"/>
            <a:ext cx="1867711" cy="186771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9"/>
          <p:cNvSpPr txBox="1"/>
          <p:nvPr>
            <p:ph type="title"/>
          </p:nvPr>
        </p:nvSpPr>
        <p:spPr>
          <a:xfrm>
            <a:off x="-95533" y="393300"/>
            <a:ext cx="7261600" cy="763600"/>
          </a:xfrm>
          <a:prstGeom prst="rect">
            <a:avLst/>
          </a:prstGeom>
          <a:solidFill>
            <a:srgbClr val="63763E"/>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chemeClr val="lt1"/>
              </a:buClr>
              <a:buSzPts val="2800"/>
              <a:buFont typeface="Roboto"/>
              <a:buNone/>
            </a:pPr>
            <a:r>
              <a:rPr lang="en" sz="5200">
                <a:solidFill>
                  <a:schemeClr val="lt1"/>
                </a:solidFill>
                <a:latin typeface="Roboto"/>
                <a:ea typeface="Roboto"/>
                <a:cs typeface="Roboto"/>
                <a:sym typeface="Roboto"/>
              </a:rPr>
              <a:t>DIG IN!</a:t>
            </a:r>
            <a:endParaRPr>
              <a:solidFill>
                <a:schemeClr val="lt1"/>
              </a:solidFill>
              <a:latin typeface="Roboto"/>
              <a:ea typeface="Roboto"/>
              <a:cs typeface="Roboto"/>
              <a:sym typeface="Roboto"/>
            </a:endParaRPr>
          </a:p>
        </p:txBody>
      </p:sp>
      <p:pic>
        <p:nvPicPr>
          <p:cNvPr descr="Badge Question Mark" id="331" name="Google Shape;331;p29"/>
          <p:cNvPicPr preferRelativeResize="0"/>
          <p:nvPr/>
        </p:nvPicPr>
        <p:blipFill rotWithShape="1">
          <a:blip r:embed="rId3">
            <a:alphaModFix/>
          </a:blip>
          <a:srcRect b="0" l="0" r="0" t="0"/>
          <a:stretch/>
        </p:blipFill>
        <p:spPr>
          <a:xfrm>
            <a:off x="295112" y="1630635"/>
            <a:ext cx="968467" cy="968467"/>
          </a:xfrm>
          <a:prstGeom prst="rect">
            <a:avLst/>
          </a:prstGeom>
          <a:noFill/>
          <a:ln>
            <a:noFill/>
          </a:ln>
        </p:spPr>
      </p:pic>
      <p:pic>
        <p:nvPicPr>
          <p:cNvPr descr="Badge Question Mark" id="332" name="Google Shape;332;p29"/>
          <p:cNvPicPr preferRelativeResize="0"/>
          <p:nvPr/>
        </p:nvPicPr>
        <p:blipFill rotWithShape="1">
          <a:blip r:embed="rId3">
            <a:alphaModFix/>
          </a:blip>
          <a:srcRect b="0" l="0" r="0" t="0"/>
          <a:stretch/>
        </p:blipFill>
        <p:spPr>
          <a:xfrm>
            <a:off x="295112" y="3123235"/>
            <a:ext cx="968467" cy="968467"/>
          </a:xfrm>
          <a:prstGeom prst="rect">
            <a:avLst/>
          </a:prstGeom>
          <a:noFill/>
          <a:ln>
            <a:noFill/>
          </a:ln>
        </p:spPr>
      </p:pic>
      <p:sp>
        <p:nvSpPr>
          <p:cNvPr id="333" name="Google Shape;333;p29"/>
          <p:cNvSpPr txBox="1"/>
          <p:nvPr/>
        </p:nvSpPr>
        <p:spPr>
          <a:xfrm>
            <a:off x="1263578" y="1630635"/>
            <a:ext cx="5986800" cy="1035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How could you use this concept to explain gender transformative change?</a:t>
            </a:r>
            <a:endParaRPr b="0" i="0" sz="2133" u="none" cap="none" strike="noStrike">
              <a:solidFill>
                <a:srgbClr val="000000"/>
              </a:solidFill>
              <a:latin typeface="Tahoma"/>
              <a:ea typeface="Tahoma"/>
              <a:cs typeface="Tahoma"/>
              <a:sym typeface="Tahoma"/>
            </a:endParaRPr>
          </a:p>
        </p:txBody>
      </p:sp>
      <p:sp>
        <p:nvSpPr>
          <p:cNvPr id="334" name="Google Shape;334;p29"/>
          <p:cNvSpPr txBox="1"/>
          <p:nvPr/>
        </p:nvSpPr>
        <p:spPr>
          <a:xfrm>
            <a:off x="1263578" y="3123235"/>
            <a:ext cx="6205200" cy="1422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What would be some practical examples that illustrate these concepts in real-world projects?</a:t>
            </a:r>
            <a:endParaRPr b="0" i="0" sz="2133" u="none" cap="none" strike="noStrike">
              <a:solidFill>
                <a:srgbClr val="000000"/>
              </a:solidFill>
              <a:latin typeface="Tahoma"/>
              <a:ea typeface="Tahoma"/>
              <a:cs typeface="Tahoma"/>
              <a:sym typeface="Tahoma"/>
            </a:endParaRPr>
          </a:p>
        </p:txBody>
      </p:sp>
      <p:cxnSp>
        <p:nvCxnSpPr>
          <p:cNvPr id="335" name="Google Shape;335;p29"/>
          <p:cNvCxnSpPr/>
          <p:nvPr/>
        </p:nvCxnSpPr>
        <p:spPr>
          <a:xfrm>
            <a:off x="1557094" y="2747248"/>
            <a:ext cx="5317119" cy="0"/>
          </a:xfrm>
          <a:prstGeom prst="straightConnector1">
            <a:avLst/>
          </a:prstGeom>
          <a:noFill/>
          <a:ln cap="flat" cmpd="sng" w="9525">
            <a:solidFill>
              <a:srgbClr val="63763E"/>
            </a:solidFill>
            <a:prstDash val="solid"/>
            <a:round/>
            <a:headEnd len="sm" w="sm" type="none"/>
            <a:tailEnd len="sm" w="sm" type="none"/>
          </a:ln>
        </p:spPr>
      </p:cxnSp>
      <p:cxnSp>
        <p:nvCxnSpPr>
          <p:cNvPr id="336" name="Google Shape;336;p29"/>
          <p:cNvCxnSpPr/>
          <p:nvPr/>
        </p:nvCxnSpPr>
        <p:spPr>
          <a:xfrm>
            <a:off x="1557093" y="4245067"/>
            <a:ext cx="5318100" cy="0"/>
          </a:xfrm>
          <a:prstGeom prst="straightConnector1">
            <a:avLst/>
          </a:prstGeom>
          <a:noFill/>
          <a:ln cap="flat" cmpd="sng" w="9525">
            <a:solidFill>
              <a:srgbClr val="63763E"/>
            </a:solidFill>
            <a:prstDash val="solid"/>
            <a:round/>
            <a:headEnd len="sm" w="sm" type="none"/>
            <a:tailEnd len="sm" w="sm" type="none"/>
          </a:ln>
        </p:spPr>
      </p:cxnSp>
      <p:sp>
        <p:nvSpPr>
          <p:cNvPr id="337" name="Google Shape;337;p29"/>
          <p:cNvSpPr txBox="1"/>
          <p:nvPr/>
        </p:nvSpPr>
        <p:spPr>
          <a:xfrm>
            <a:off x="7583533" y="796600"/>
            <a:ext cx="4177600" cy="52648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How do these concepts have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a relationship to </a:t>
            </a:r>
            <a:r>
              <a:rPr b="1" i="0" lang="en" sz="1800" u="none" cap="none" strike="noStrike">
                <a:solidFill>
                  <a:schemeClr val="lt1"/>
                </a:solidFill>
                <a:latin typeface="Tahoma"/>
                <a:ea typeface="Tahoma"/>
                <a:cs typeface="Tahoma"/>
                <a:sym typeface="Tahoma"/>
              </a:rPr>
              <a:t>power</a:t>
            </a:r>
            <a:r>
              <a:rPr b="0" i="0" lang="en" sz="1800" u="none" cap="none" strike="noStrike">
                <a:solidFill>
                  <a:schemeClr val="lt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over</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people, resources and decisions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to</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act and to realize one’s aspirations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with</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others that comes out of cooperation and collaboration.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Tahoma"/>
                <a:ea typeface="Tahoma"/>
                <a:cs typeface="Tahoma"/>
                <a:sym typeface="Tahoma"/>
              </a:rPr>
              <a:t>Power within</a:t>
            </a:r>
            <a:r>
              <a:rPr b="0" i="0" lang="en" sz="1800" u="none" cap="none" strike="noStrike">
                <a:solidFill>
                  <a:schemeClr val="lt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Tahoma"/>
                <a:ea typeface="Tahoma"/>
                <a:cs typeface="Tahoma"/>
                <a:sym typeface="Tahoma"/>
              </a:rPr>
              <a:t>that comes from a sense of self-worth and self-knowledge</a:t>
            </a:r>
            <a:endParaRPr b="0" i="0" sz="1400" u="none" cap="none" strike="noStrike">
              <a:solidFill>
                <a:srgbClr val="000000"/>
              </a:solidFill>
              <a:latin typeface="Arial"/>
              <a:ea typeface="Arial"/>
              <a:cs typeface="Arial"/>
              <a:sym typeface="Arial"/>
            </a:endParaRPr>
          </a:p>
        </p:txBody>
      </p:sp>
      <p:sp>
        <p:nvSpPr>
          <p:cNvPr id="338" name="Google Shape;338;p29"/>
          <p:cNvSpPr/>
          <p:nvPr/>
        </p:nvSpPr>
        <p:spPr>
          <a:xfrm>
            <a:off x="3067191" y="4765122"/>
            <a:ext cx="1828800" cy="1828800"/>
          </a:xfrm>
          <a:prstGeom prst="ellipse">
            <a:avLst/>
          </a:prstGeom>
          <a:solidFill>
            <a:srgbClr val="B5CB82"/>
          </a:solidFill>
          <a:ln cap="flat" cmpd="sng" w="9525">
            <a:solidFill>
              <a:srgbClr val="B5CB82"/>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Practical </a:t>
            </a:r>
            <a:r>
              <a:rPr b="1" i="0" lang="en" sz="1867" u="none" cap="none" strike="noStrike">
                <a:solidFill>
                  <a:srgbClr val="FFFFFF"/>
                </a:solidFill>
                <a:latin typeface="Tahoma"/>
                <a:ea typeface="Tahoma"/>
                <a:cs typeface="Tahoma"/>
                <a:sym typeface="Tahoma"/>
              </a:rPr>
              <a:t>vs</a:t>
            </a:r>
            <a:r>
              <a:rPr b="0" i="0" lang="en" sz="1867" u="none" cap="none" strike="noStrike">
                <a:solidFill>
                  <a:srgbClr val="FFFFFF"/>
                </a:solidFill>
                <a:latin typeface="Tahoma"/>
                <a:ea typeface="Tahoma"/>
                <a:cs typeface="Tahoma"/>
                <a:sym typeface="Tahoma"/>
              </a:rPr>
              <a:t> Strategic Needs</a:t>
            </a:r>
            <a:endParaRPr b="0" i="0" sz="1867" u="none" cap="none" strike="noStrike">
              <a:solidFill>
                <a:srgbClr val="FFFFFF"/>
              </a:solidFill>
              <a:latin typeface="Tahoma"/>
              <a:ea typeface="Tahoma"/>
              <a:cs typeface="Tahoma"/>
              <a:sym typeface="Tahoma"/>
            </a:endParaRPr>
          </a:p>
        </p:txBody>
      </p:sp>
      <p:sp>
        <p:nvSpPr>
          <p:cNvPr id="339" name="Google Shape;339;p29"/>
          <p:cNvSpPr/>
          <p:nvPr/>
        </p:nvSpPr>
        <p:spPr>
          <a:xfrm>
            <a:off x="4776091" y="4765130"/>
            <a:ext cx="1828800" cy="1828800"/>
          </a:xfrm>
          <a:prstGeom prst="ellipse">
            <a:avLst/>
          </a:prstGeom>
          <a:solidFill>
            <a:srgbClr val="993365"/>
          </a:solidFill>
          <a:ln cap="flat" cmpd="sng" w="9525">
            <a:solidFill>
              <a:srgbClr val="993365"/>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Condition </a:t>
            </a:r>
            <a:r>
              <a:rPr b="1" i="0" lang="en" sz="1867" u="none" cap="none" strike="noStrike">
                <a:solidFill>
                  <a:srgbClr val="FFFFFF"/>
                </a:solidFill>
                <a:latin typeface="Tahoma"/>
                <a:ea typeface="Tahoma"/>
                <a:cs typeface="Tahoma"/>
                <a:sym typeface="Tahoma"/>
              </a:rPr>
              <a:t>vs</a:t>
            </a:r>
            <a:r>
              <a:rPr b="0" i="0" lang="en" sz="1867" u="none" cap="none" strike="noStrike">
                <a:solidFill>
                  <a:srgbClr val="FFFFFF"/>
                </a:solidFill>
                <a:latin typeface="Tahoma"/>
                <a:ea typeface="Tahoma"/>
                <a:cs typeface="Tahoma"/>
                <a:sym typeface="Tahoma"/>
              </a:rPr>
              <a:t> Position</a:t>
            </a:r>
            <a:endParaRPr b="0" i="0" sz="1867" u="none" cap="none" strike="noStrike">
              <a:solidFill>
                <a:srgbClr val="FFFFFF"/>
              </a:solidFill>
              <a:latin typeface="Tahoma"/>
              <a:ea typeface="Tahoma"/>
              <a:cs typeface="Tahoma"/>
              <a:sym typeface="Tahoma"/>
            </a:endParaRPr>
          </a:p>
        </p:txBody>
      </p:sp>
      <p:sp>
        <p:nvSpPr>
          <p:cNvPr id="340" name="Google Shape;340;p29"/>
          <p:cNvSpPr/>
          <p:nvPr/>
        </p:nvSpPr>
        <p:spPr>
          <a:xfrm>
            <a:off x="1358399" y="4810396"/>
            <a:ext cx="1828800" cy="18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Tahoma"/>
                <a:ea typeface="Tahoma"/>
                <a:cs typeface="Tahoma"/>
                <a:sym typeface="Tahoma"/>
              </a:rPr>
              <a:t>Access to resources </a:t>
            </a:r>
            <a:r>
              <a:rPr b="1" i="0" lang="en" sz="1600" u="none" cap="none" strike="noStrike">
                <a:solidFill>
                  <a:srgbClr val="FFFFFF"/>
                </a:solidFill>
                <a:latin typeface="Tahoma"/>
                <a:ea typeface="Tahoma"/>
                <a:cs typeface="Tahoma"/>
                <a:sym typeface="Tahoma"/>
              </a:rPr>
              <a:t>vs</a:t>
            </a:r>
            <a:r>
              <a:rPr b="0" i="0" lang="en" sz="1600" u="none" cap="none" strike="noStrike">
                <a:solidFill>
                  <a:srgbClr val="FFFFFF"/>
                </a:solidFill>
                <a:latin typeface="Tahoma"/>
                <a:ea typeface="Tahoma"/>
                <a:cs typeface="Tahoma"/>
                <a:sym typeface="Tahoma"/>
              </a:rPr>
              <a:t> control over resources</a:t>
            </a:r>
            <a:endParaRPr b="0" i="0" sz="1600" u="none" cap="none" strike="noStrike">
              <a:solidFill>
                <a:srgbClr val="FFFFF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 name="Google Shape;114;p2"/>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 name="Google Shape;115;p2"/>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 name="Google Shape;116;p2"/>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1: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117" name="Google Shape;117;p2"/>
          <p:cNvSpPr txBox="1"/>
          <p:nvPr/>
        </p:nvSpPr>
        <p:spPr>
          <a:xfrm>
            <a:off x="3967400" y="3435080"/>
            <a:ext cx="4257200"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Introduction</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33b21c93235_1_0"/>
          <p:cNvSpPr/>
          <p:nvPr/>
        </p:nvSpPr>
        <p:spPr>
          <a:xfrm>
            <a:off x="420033" y="448950"/>
            <a:ext cx="11180100" cy="5960100"/>
          </a:xfrm>
          <a:prstGeom prst="rect">
            <a:avLst/>
          </a:prstGeom>
          <a:noFill/>
          <a:ln cap="flat" cmpd="sng" w="57150">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46" name="Google Shape;346;g33b21c93235_1_0"/>
          <p:cNvSpPr txBox="1"/>
          <p:nvPr/>
        </p:nvSpPr>
        <p:spPr>
          <a:xfrm>
            <a:off x="739260" y="649430"/>
            <a:ext cx="8556300" cy="8505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Terminology and Concepts</a:t>
            </a:r>
            <a:endParaRPr b="0" i="0" sz="1867" u="none" cap="none" strike="noStrike">
              <a:solidFill>
                <a:srgbClr val="000000"/>
              </a:solidFill>
              <a:latin typeface="Helvetica Neue"/>
              <a:ea typeface="Helvetica Neue"/>
              <a:cs typeface="Helvetica Neue"/>
              <a:sym typeface="Helvetica Neue"/>
            </a:endParaRPr>
          </a:p>
        </p:txBody>
      </p:sp>
      <p:grpSp>
        <p:nvGrpSpPr>
          <p:cNvPr id="347" name="Google Shape;347;g33b21c93235_1_0"/>
          <p:cNvGrpSpPr/>
          <p:nvPr/>
        </p:nvGrpSpPr>
        <p:grpSpPr>
          <a:xfrm>
            <a:off x="1207684" y="1753334"/>
            <a:ext cx="10044928" cy="2995579"/>
            <a:chOff x="1134393" y="1200724"/>
            <a:chExt cx="7533884" cy="2246742"/>
          </a:xfrm>
        </p:grpSpPr>
        <p:sp>
          <p:nvSpPr>
            <p:cNvPr id="348" name="Google Shape;348;g33b21c93235_1_0"/>
            <p:cNvSpPr/>
            <p:nvPr/>
          </p:nvSpPr>
          <p:spPr>
            <a:xfrm>
              <a:off x="1583777" y="2096715"/>
              <a:ext cx="7084500" cy="1119600"/>
            </a:xfrm>
            <a:prstGeom prst="leftRightArrow">
              <a:avLst>
                <a:gd fmla="val 50000" name="adj1"/>
                <a:gd fmla="val 50000" name="adj2"/>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49" name="Google Shape;349;g33b21c93235_1_0"/>
            <p:cNvSpPr txBox="1"/>
            <p:nvPr/>
          </p:nvSpPr>
          <p:spPr>
            <a:xfrm>
              <a:off x="6938588" y="2457667"/>
              <a:ext cx="15129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48BD62"/>
                  </a:solidFill>
                  <a:latin typeface="Arial"/>
                  <a:ea typeface="Arial"/>
                  <a:cs typeface="Arial"/>
                  <a:sym typeface="Arial"/>
                </a:rPr>
                <a:t>HIGH IMPACT</a:t>
              </a:r>
              <a:endParaRPr b="1" i="0" sz="2000" u="none" cap="none" strike="noStrike">
                <a:solidFill>
                  <a:srgbClr val="48BD62"/>
                </a:solidFill>
                <a:latin typeface="Arial"/>
                <a:ea typeface="Arial"/>
                <a:cs typeface="Arial"/>
                <a:sym typeface="Arial"/>
              </a:endParaRPr>
            </a:p>
          </p:txBody>
        </p:sp>
        <p:sp>
          <p:nvSpPr>
            <p:cNvPr id="350" name="Google Shape;350;g33b21c93235_1_0"/>
            <p:cNvSpPr txBox="1"/>
            <p:nvPr/>
          </p:nvSpPr>
          <p:spPr>
            <a:xfrm>
              <a:off x="2372117" y="2457661"/>
              <a:ext cx="1512900" cy="34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133"/>
                <a:buFont typeface="Arial"/>
                <a:buNone/>
              </a:pPr>
              <a:r>
                <a:rPr b="1" i="0" lang="en" sz="2133" u="none" cap="none" strike="noStrike">
                  <a:solidFill>
                    <a:srgbClr val="FF0000"/>
                  </a:solidFill>
                  <a:latin typeface="Arial"/>
                  <a:ea typeface="Arial"/>
                  <a:cs typeface="Arial"/>
                  <a:sym typeface="Arial"/>
                </a:rPr>
                <a:t>LOW IMPACT</a:t>
              </a:r>
              <a:endParaRPr b="1" i="0" sz="2133" u="none" cap="none" strike="noStrike">
                <a:solidFill>
                  <a:srgbClr val="FF0000"/>
                </a:solidFill>
                <a:latin typeface="Arial"/>
                <a:ea typeface="Arial"/>
                <a:cs typeface="Arial"/>
                <a:sym typeface="Arial"/>
              </a:endParaRPr>
            </a:p>
          </p:txBody>
        </p:sp>
        <p:sp>
          <p:nvSpPr>
            <p:cNvPr id="351" name="Google Shape;351;g33b21c93235_1_0"/>
            <p:cNvSpPr txBox="1"/>
            <p:nvPr/>
          </p:nvSpPr>
          <p:spPr>
            <a:xfrm rot="2527022">
              <a:off x="970210" y="2230475"/>
              <a:ext cx="2450469" cy="453894"/>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FF0000"/>
                  </a:solidFill>
                  <a:highlight>
                    <a:srgbClr val="FFFFFF"/>
                  </a:highlight>
                  <a:latin typeface="Arial"/>
                  <a:ea typeface="Arial"/>
                  <a:cs typeface="Arial"/>
                  <a:sym typeface="Arial"/>
                </a:rPr>
                <a:t>Gender Unaware</a:t>
              </a:r>
              <a:endParaRPr b="1" i="0" sz="1867" u="none" cap="none" strike="noStrike">
                <a:solidFill>
                  <a:srgbClr val="FF0000"/>
                </a:solidFill>
                <a:highlight>
                  <a:srgbClr val="FFFFFF"/>
                </a:highlight>
                <a:latin typeface="Arial"/>
                <a:ea typeface="Arial"/>
                <a:cs typeface="Arial"/>
                <a:sym typeface="Arial"/>
              </a:endParaRPr>
            </a:p>
          </p:txBody>
        </p:sp>
        <p:sp>
          <p:nvSpPr>
            <p:cNvPr id="352" name="Google Shape;352;g33b21c93235_1_0"/>
            <p:cNvSpPr txBox="1"/>
            <p:nvPr/>
          </p:nvSpPr>
          <p:spPr>
            <a:xfrm rot="2700000">
              <a:off x="4536639" y="2004845"/>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BF9000"/>
                  </a:solidFill>
                  <a:highlight>
                    <a:srgbClr val="FFFFFF"/>
                  </a:highlight>
                  <a:latin typeface="Arial"/>
                  <a:ea typeface="Arial"/>
                  <a:cs typeface="Arial"/>
                  <a:sym typeface="Arial"/>
                </a:rPr>
                <a:t>Gender Responsive</a:t>
              </a:r>
              <a:endParaRPr b="1" i="0" sz="1867" u="none" cap="none" strike="noStrike">
                <a:solidFill>
                  <a:srgbClr val="BF9000"/>
                </a:solidFill>
                <a:highlight>
                  <a:srgbClr val="FFFFFF"/>
                </a:highlight>
                <a:latin typeface="Arial"/>
                <a:ea typeface="Arial"/>
                <a:cs typeface="Arial"/>
                <a:sym typeface="Arial"/>
              </a:endParaRPr>
            </a:p>
          </p:txBody>
        </p:sp>
        <p:sp>
          <p:nvSpPr>
            <p:cNvPr id="353" name="Google Shape;353;g33b21c93235_1_0"/>
            <p:cNvSpPr txBox="1"/>
            <p:nvPr/>
          </p:nvSpPr>
          <p:spPr>
            <a:xfrm rot="2700000">
              <a:off x="4009111" y="2137839"/>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B45F06"/>
                  </a:solidFill>
                  <a:highlight>
                    <a:srgbClr val="FFFFFF"/>
                  </a:highlight>
                  <a:latin typeface="Arial"/>
                  <a:ea typeface="Arial"/>
                  <a:cs typeface="Arial"/>
                  <a:sym typeface="Arial"/>
                </a:rPr>
                <a:t>Gender Sensitive</a:t>
              </a:r>
              <a:endParaRPr b="1" i="0" sz="1867" u="none" cap="none" strike="noStrike">
                <a:solidFill>
                  <a:srgbClr val="B45F06"/>
                </a:solidFill>
                <a:highlight>
                  <a:srgbClr val="FFFFFF"/>
                </a:highlight>
                <a:latin typeface="Arial"/>
                <a:ea typeface="Arial"/>
                <a:cs typeface="Arial"/>
                <a:sym typeface="Arial"/>
              </a:endParaRPr>
            </a:p>
          </p:txBody>
        </p:sp>
        <p:sp>
          <p:nvSpPr>
            <p:cNvPr id="354" name="Google Shape;354;g33b21c93235_1_0"/>
            <p:cNvSpPr txBox="1"/>
            <p:nvPr/>
          </p:nvSpPr>
          <p:spPr>
            <a:xfrm rot="2700000">
              <a:off x="6258055" y="2000643"/>
              <a:ext cx="2450549" cy="453963"/>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548135"/>
                  </a:solidFill>
                  <a:highlight>
                    <a:srgbClr val="FFFFFF"/>
                  </a:highlight>
                  <a:latin typeface="Arial"/>
                  <a:ea typeface="Arial"/>
                  <a:cs typeface="Arial"/>
                  <a:sym typeface="Arial"/>
                </a:rPr>
                <a:t>Gender </a:t>
              </a:r>
              <a:endParaRPr b="0" i="0" sz="1400" u="none" cap="none" strike="noStrike">
                <a:solidFill>
                  <a:srgbClr val="54813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548135"/>
                  </a:solidFill>
                  <a:highlight>
                    <a:srgbClr val="FFFFFF"/>
                  </a:highlight>
                  <a:latin typeface="Arial"/>
                  <a:ea typeface="Arial"/>
                  <a:cs typeface="Arial"/>
                  <a:sym typeface="Arial"/>
                </a:rPr>
                <a:t>Transformative</a:t>
              </a:r>
              <a:endParaRPr b="1" i="0" sz="1867" u="none" cap="none" strike="noStrike">
                <a:solidFill>
                  <a:srgbClr val="548135"/>
                </a:solidFill>
                <a:highlight>
                  <a:srgbClr val="FFFFFF"/>
                </a:highlight>
                <a:latin typeface="Arial"/>
                <a:ea typeface="Arial"/>
                <a:cs typeface="Arial"/>
                <a:sym typeface="Arial"/>
              </a:endParaRPr>
            </a:p>
          </p:txBody>
        </p:sp>
      </p:grpSp>
      <p:sp>
        <p:nvSpPr>
          <p:cNvPr id="355" name="Google Shape;355;g33b21c93235_1_0"/>
          <p:cNvSpPr txBox="1"/>
          <p:nvPr/>
        </p:nvSpPr>
        <p:spPr>
          <a:xfrm rot="2527163">
            <a:off x="4320407" y="2995849"/>
            <a:ext cx="3267143" cy="6051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F1C232"/>
                </a:solidFill>
                <a:highlight>
                  <a:srgbClr val="FFFFFF"/>
                </a:highlight>
                <a:latin typeface="Arial"/>
                <a:ea typeface="Arial"/>
                <a:cs typeface="Arial"/>
                <a:sym typeface="Arial"/>
              </a:rPr>
              <a:t>Gender Aware</a:t>
            </a:r>
            <a:endParaRPr b="1" i="0" sz="1867" u="none" cap="none" strike="noStrike">
              <a:solidFill>
                <a:srgbClr val="F1C232"/>
              </a:solidFill>
              <a:highlight>
                <a:srgbClr val="FFFFFF"/>
              </a:highlight>
              <a:latin typeface="Arial"/>
              <a:ea typeface="Arial"/>
              <a:cs typeface="Arial"/>
              <a:sym typeface="Arial"/>
            </a:endParaRPr>
          </a:p>
        </p:txBody>
      </p:sp>
      <p:sp>
        <p:nvSpPr>
          <p:cNvPr id="356" name="Google Shape;356;g33b21c93235_1_0"/>
          <p:cNvSpPr/>
          <p:nvPr/>
        </p:nvSpPr>
        <p:spPr>
          <a:xfrm>
            <a:off x="673525" y="2951325"/>
            <a:ext cx="1321800" cy="1309200"/>
          </a:xfrm>
          <a:prstGeom prst="noSmoking">
            <a:avLst>
              <a:gd fmla="val 18750" name="adj"/>
            </a:avLst>
          </a:prstGeom>
          <a:noFill/>
          <a:ln cap="flat" cmpd="sng" w="5715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33b21c93235_1_0"/>
          <p:cNvSpPr txBox="1"/>
          <p:nvPr/>
        </p:nvSpPr>
        <p:spPr>
          <a:xfrm>
            <a:off x="8494918" y="5507062"/>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B050"/>
                </a:solidFill>
                <a:latin typeface="Arial"/>
                <a:ea typeface="Arial"/>
                <a:cs typeface="Arial"/>
                <a:sym typeface="Arial"/>
              </a:rPr>
              <a:t>Changes in </a:t>
            </a:r>
            <a:r>
              <a:rPr b="1" i="0" lang="en" sz="1800" u="none" cap="none" strike="noStrike">
                <a:solidFill>
                  <a:srgbClr val="00B050"/>
                </a:solidFill>
                <a:latin typeface="Arial"/>
                <a:ea typeface="Arial"/>
                <a:cs typeface="Arial"/>
                <a:sym typeface="Arial"/>
              </a:rPr>
              <a:t>Position</a:t>
            </a:r>
            <a:endParaRPr b="0" i="0" sz="1400" u="none" cap="none" strike="noStrike">
              <a:solidFill>
                <a:srgbClr val="000000"/>
              </a:solidFill>
              <a:latin typeface="Arial"/>
              <a:ea typeface="Arial"/>
              <a:cs typeface="Arial"/>
              <a:sym typeface="Arial"/>
            </a:endParaRPr>
          </a:p>
        </p:txBody>
      </p:sp>
      <p:sp>
        <p:nvSpPr>
          <p:cNvPr id="358" name="Google Shape;358;g33b21c93235_1_0"/>
          <p:cNvSpPr txBox="1"/>
          <p:nvPr/>
        </p:nvSpPr>
        <p:spPr>
          <a:xfrm rot="2526952">
            <a:off x="1681574" y="2770736"/>
            <a:ext cx="3267366" cy="6051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9E0B0F"/>
                </a:solidFill>
                <a:highlight>
                  <a:srgbClr val="FFFFFF"/>
                </a:highlight>
                <a:latin typeface="Arial"/>
                <a:ea typeface="Arial"/>
                <a:cs typeface="Arial"/>
                <a:sym typeface="Arial"/>
              </a:rPr>
              <a:t>Gender </a:t>
            </a:r>
            <a:endParaRPr b="0" i="0" sz="1400" u="none" cap="none" strike="noStrike">
              <a:solidFill>
                <a:srgbClr val="9E0B0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9E0B0F"/>
                </a:solidFill>
                <a:highlight>
                  <a:srgbClr val="FFFFFF"/>
                </a:highlight>
                <a:latin typeface="Arial"/>
                <a:ea typeface="Arial"/>
                <a:cs typeface="Arial"/>
                <a:sym typeface="Arial"/>
              </a:rPr>
              <a:t>Exploitative</a:t>
            </a:r>
            <a:endParaRPr b="1" i="0" sz="1867" u="none" cap="none" strike="noStrike">
              <a:solidFill>
                <a:srgbClr val="9E0B0F"/>
              </a:solidFill>
              <a:highlight>
                <a:srgbClr val="FFFFFF"/>
              </a:highlight>
              <a:latin typeface="Arial"/>
              <a:ea typeface="Arial"/>
              <a:cs typeface="Arial"/>
              <a:sym typeface="Arial"/>
            </a:endParaRPr>
          </a:p>
        </p:txBody>
      </p:sp>
      <p:sp>
        <p:nvSpPr>
          <p:cNvPr id="359" name="Google Shape;359;g33b21c93235_1_0"/>
          <p:cNvSpPr txBox="1"/>
          <p:nvPr/>
        </p:nvSpPr>
        <p:spPr>
          <a:xfrm>
            <a:off x="5352048" y="5513225"/>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B050"/>
                </a:solidFill>
                <a:latin typeface="Arial"/>
                <a:ea typeface="Arial"/>
                <a:cs typeface="Arial"/>
                <a:sym typeface="Arial"/>
              </a:rPr>
              <a:t>Changes in </a:t>
            </a:r>
            <a:r>
              <a:rPr b="1" i="0" lang="en" sz="1800" u="none" cap="none" strike="noStrike">
                <a:solidFill>
                  <a:srgbClr val="00B050"/>
                </a:solidFill>
                <a:latin typeface="Arial"/>
                <a:ea typeface="Arial"/>
                <a:cs typeface="Arial"/>
                <a:sym typeface="Arial"/>
              </a:rPr>
              <a:t>Condition</a:t>
            </a:r>
            <a:endParaRPr b="0" i="0" sz="1400" u="none" cap="none" strike="noStrike">
              <a:solidFill>
                <a:srgbClr val="000000"/>
              </a:solidFill>
              <a:latin typeface="Arial"/>
              <a:ea typeface="Arial"/>
              <a:cs typeface="Arial"/>
              <a:sym typeface="Arial"/>
            </a:endParaRPr>
          </a:p>
        </p:txBody>
      </p:sp>
      <p:sp>
        <p:nvSpPr>
          <p:cNvPr id="360" name="Google Shape;360;g33b21c93235_1_0"/>
          <p:cNvSpPr txBox="1"/>
          <p:nvPr/>
        </p:nvSpPr>
        <p:spPr>
          <a:xfrm>
            <a:off x="8494918" y="5120025"/>
            <a:ext cx="2203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C55A11"/>
                </a:solidFill>
                <a:latin typeface="Arial"/>
                <a:ea typeface="Arial"/>
                <a:cs typeface="Arial"/>
                <a:sym typeface="Arial"/>
              </a:rPr>
              <a:t>Strategic</a:t>
            </a:r>
            <a:r>
              <a:rPr b="0" i="0" lang="en" sz="1800" u="none" cap="none" strike="noStrike">
                <a:solidFill>
                  <a:srgbClr val="C55A11"/>
                </a:solidFill>
                <a:latin typeface="Arial"/>
                <a:ea typeface="Arial"/>
                <a:cs typeface="Arial"/>
                <a:sym typeface="Arial"/>
              </a:rPr>
              <a:t> Needs</a:t>
            </a:r>
            <a:endParaRPr b="1" i="0" sz="1800" u="none" cap="none" strike="noStrike">
              <a:solidFill>
                <a:srgbClr val="C55A11"/>
              </a:solidFill>
              <a:latin typeface="Arial"/>
              <a:ea typeface="Arial"/>
              <a:cs typeface="Arial"/>
              <a:sym typeface="Arial"/>
            </a:endParaRPr>
          </a:p>
        </p:txBody>
      </p:sp>
      <p:sp>
        <p:nvSpPr>
          <p:cNvPr id="361" name="Google Shape;361;g33b21c93235_1_0"/>
          <p:cNvSpPr txBox="1"/>
          <p:nvPr/>
        </p:nvSpPr>
        <p:spPr>
          <a:xfrm>
            <a:off x="5334589" y="5132202"/>
            <a:ext cx="2203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C55A11"/>
                </a:solidFill>
                <a:latin typeface="Arial"/>
                <a:ea typeface="Arial"/>
                <a:cs typeface="Arial"/>
                <a:sym typeface="Arial"/>
              </a:rPr>
              <a:t>Practical</a:t>
            </a:r>
            <a:r>
              <a:rPr b="0" i="0" lang="en" sz="1800" u="none" cap="none" strike="noStrike">
                <a:solidFill>
                  <a:srgbClr val="C55A11"/>
                </a:solidFill>
                <a:latin typeface="Arial"/>
                <a:ea typeface="Arial"/>
                <a:cs typeface="Arial"/>
                <a:sym typeface="Arial"/>
              </a:rPr>
              <a:t> Needs</a:t>
            </a:r>
            <a:endParaRPr b="1" i="0" sz="1800" u="none" cap="none" strike="noStrike">
              <a:solidFill>
                <a:srgbClr val="C55A11"/>
              </a:solidFill>
              <a:latin typeface="Arial"/>
              <a:ea typeface="Arial"/>
              <a:cs typeface="Arial"/>
              <a:sym typeface="Arial"/>
            </a:endParaRPr>
          </a:p>
        </p:txBody>
      </p:sp>
      <p:sp>
        <p:nvSpPr>
          <p:cNvPr id="362" name="Google Shape;362;g33b21c93235_1_0"/>
          <p:cNvSpPr txBox="1"/>
          <p:nvPr/>
        </p:nvSpPr>
        <p:spPr>
          <a:xfrm>
            <a:off x="8426315" y="4445016"/>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70C0"/>
                </a:solidFill>
                <a:latin typeface="Arial"/>
                <a:ea typeface="Arial"/>
                <a:cs typeface="Arial"/>
                <a:sym typeface="Arial"/>
              </a:rPr>
              <a:t>Increased </a:t>
            </a:r>
            <a:r>
              <a:rPr b="1" i="0" lang="en" sz="1800" u="none" cap="none" strike="noStrike">
                <a:solidFill>
                  <a:srgbClr val="0070C0"/>
                </a:solidFill>
                <a:latin typeface="Arial"/>
                <a:ea typeface="Arial"/>
                <a:cs typeface="Arial"/>
                <a:sym typeface="Arial"/>
              </a:rPr>
              <a:t>Control</a:t>
            </a:r>
            <a:r>
              <a:rPr b="0" i="0" lang="en" sz="1800" u="none" cap="none" strike="noStrike">
                <a:solidFill>
                  <a:srgbClr val="0070C0"/>
                </a:solidFill>
                <a:latin typeface="Arial"/>
                <a:ea typeface="Arial"/>
                <a:cs typeface="Arial"/>
                <a:sym typeface="Arial"/>
              </a:rPr>
              <a:t> of Resources</a:t>
            </a:r>
            <a:endParaRPr b="1" i="0" sz="1800" u="none" cap="none" strike="noStrike">
              <a:solidFill>
                <a:srgbClr val="0070C0"/>
              </a:solidFill>
              <a:latin typeface="Arial"/>
              <a:ea typeface="Arial"/>
              <a:cs typeface="Arial"/>
              <a:sym typeface="Arial"/>
            </a:endParaRPr>
          </a:p>
        </p:txBody>
      </p:sp>
      <p:sp>
        <p:nvSpPr>
          <p:cNvPr id="363" name="Google Shape;363;g33b21c93235_1_0"/>
          <p:cNvSpPr txBox="1"/>
          <p:nvPr/>
        </p:nvSpPr>
        <p:spPr>
          <a:xfrm>
            <a:off x="5328697" y="4452439"/>
            <a:ext cx="2203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70C0"/>
                </a:solidFill>
                <a:latin typeface="Arial"/>
                <a:ea typeface="Arial"/>
                <a:cs typeface="Arial"/>
                <a:sym typeface="Arial"/>
              </a:rPr>
              <a:t>Increased </a:t>
            </a:r>
            <a:r>
              <a:rPr b="1" i="0" lang="en" sz="1800" u="none" cap="none" strike="noStrike">
                <a:solidFill>
                  <a:srgbClr val="0070C0"/>
                </a:solidFill>
                <a:latin typeface="Arial"/>
                <a:ea typeface="Arial"/>
                <a:cs typeface="Arial"/>
                <a:sym typeface="Arial"/>
              </a:rPr>
              <a:t>Access</a:t>
            </a:r>
            <a:r>
              <a:rPr b="0" i="0" lang="en" sz="1800" u="none" cap="none" strike="noStrike">
                <a:solidFill>
                  <a:srgbClr val="0070C0"/>
                </a:solidFill>
                <a:latin typeface="Arial"/>
                <a:ea typeface="Arial"/>
                <a:cs typeface="Arial"/>
                <a:sym typeface="Arial"/>
              </a:rPr>
              <a:t> of Resources</a:t>
            </a:r>
            <a:endParaRPr b="1" i="0" sz="1800" u="none" cap="none" strike="noStrike">
              <a:solidFill>
                <a:srgbClr val="0070C0"/>
              </a:solidFill>
              <a:latin typeface="Arial"/>
              <a:ea typeface="Arial"/>
              <a:cs typeface="Arial"/>
              <a:sym typeface="Arial"/>
            </a:endParaRPr>
          </a:p>
        </p:txBody>
      </p:sp>
      <p:cxnSp>
        <p:nvCxnSpPr>
          <p:cNvPr id="364" name="Google Shape;364;g33b21c93235_1_0"/>
          <p:cNvCxnSpPr/>
          <p:nvPr/>
        </p:nvCxnSpPr>
        <p:spPr>
          <a:xfrm>
            <a:off x="7292457" y="4802167"/>
            <a:ext cx="1008300" cy="0"/>
          </a:xfrm>
          <a:prstGeom prst="straightConnector1">
            <a:avLst/>
          </a:prstGeom>
          <a:noFill/>
          <a:ln cap="flat" cmpd="sng" w="25400">
            <a:solidFill>
              <a:schemeClr val="accent3"/>
            </a:solidFill>
            <a:prstDash val="solid"/>
            <a:round/>
            <a:headEnd len="sm" w="sm" type="none"/>
            <a:tailEnd len="med" w="med" type="triangle"/>
          </a:ln>
          <a:effectLst>
            <a:outerShdw blurRad="40000" rotWithShape="0" dir="5400000" dist="20000">
              <a:srgbClr val="000000">
                <a:alpha val="35686"/>
              </a:srgbClr>
            </a:outerShdw>
          </a:effectLst>
        </p:spPr>
      </p:cxnSp>
      <p:cxnSp>
        <p:nvCxnSpPr>
          <p:cNvPr id="365" name="Google Shape;365;g33b21c93235_1_0"/>
          <p:cNvCxnSpPr/>
          <p:nvPr/>
        </p:nvCxnSpPr>
        <p:spPr>
          <a:xfrm>
            <a:off x="7292456" y="5320893"/>
            <a:ext cx="1008300" cy="0"/>
          </a:xfrm>
          <a:prstGeom prst="straightConnector1">
            <a:avLst/>
          </a:prstGeom>
          <a:noFill/>
          <a:ln cap="flat" cmpd="sng" w="25400">
            <a:solidFill>
              <a:schemeClr val="accent3"/>
            </a:solidFill>
            <a:prstDash val="solid"/>
            <a:round/>
            <a:headEnd len="sm" w="sm" type="none"/>
            <a:tailEnd len="med" w="med" type="triangle"/>
          </a:ln>
          <a:effectLst>
            <a:outerShdw blurRad="40000" rotWithShape="0" dir="5400000" dist="20000">
              <a:srgbClr val="000000">
                <a:alpha val="35686"/>
              </a:srgbClr>
            </a:outerShdw>
          </a:effectLst>
        </p:spPr>
      </p:cxnSp>
      <p:cxnSp>
        <p:nvCxnSpPr>
          <p:cNvPr id="366" name="Google Shape;366;g33b21c93235_1_0"/>
          <p:cNvCxnSpPr/>
          <p:nvPr/>
        </p:nvCxnSpPr>
        <p:spPr>
          <a:xfrm>
            <a:off x="7292455" y="5836390"/>
            <a:ext cx="1008300" cy="0"/>
          </a:xfrm>
          <a:prstGeom prst="straightConnector1">
            <a:avLst/>
          </a:prstGeom>
          <a:noFill/>
          <a:ln cap="flat" cmpd="sng" w="25400">
            <a:solidFill>
              <a:schemeClr val="accent3"/>
            </a:solidFill>
            <a:prstDash val="solid"/>
            <a:round/>
            <a:headEnd len="sm" w="sm" type="none"/>
            <a:tailEnd len="med" w="med" type="triangle"/>
          </a:ln>
          <a:effectLst>
            <a:outerShdw blurRad="40000" rotWithShape="0" dir="5400000" dist="20000">
              <a:srgbClr val="000000">
                <a:alpha val="35686"/>
              </a:srgbClr>
            </a:outerShdw>
          </a:effectLst>
        </p:spPr>
      </p:cxnSp>
      <p:sp>
        <p:nvSpPr>
          <p:cNvPr id="367" name="Google Shape;367;g33b21c93235_1_0"/>
          <p:cNvSpPr txBox="1"/>
          <p:nvPr/>
        </p:nvSpPr>
        <p:spPr>
          <a:xfrm rot="2700000">
            <a:off x="9415570" y="2363912"/>
            <a:ext cx="1341099" cy="60542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1" i="0" lang="en" sz="1867" u="none" cap="none" strike="noStrike">
                <a:solidFill>
                  <a:srgbClr val="48BD62"/>
                </a:solidFill>
                <a:highlight>
                  <a:srgbClr val="FFFFFF"/>
                </a:highlight>
                <a:latin typeface="Arial"/>
                <a:ea typeface="Arial"/>
                <a:cs typeface="Arial"/>
                <a:sym typeface="Arial"/>
              </a:rPr>
              <a:t>Feminist</a:t>
            </a:r>
            <a:endParaRPr b="1" i="0" sz="1867" u="none" cap="none" strike="noStrike">
              <a:solidFill>
                <a:srgbClr val="48BD62"/>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1f1245a14f_0_2"/>
          <p:cNvSpPr/>
          <p:nvPr/>
        </p:nvSpPr>
        <p:spPr>
          <a:xfrm>
            <a:off x="363200" y="398200"/>
            <a:ext cx="11465700" cy="60615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3" name="Google Shape;373;g21f1245a14f_0_2"/>
          <p:cNvSpPr txBox="1"/>
          <p:nvPr/>
        </p:nvSpPr>
        <p:spPr>
          <a:xfrm>
            <a:off x="1618300" y="2713600"/>
            <a:ext cx="296100" cy="108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4" name="Google Shape;374;g21f1245a14f_0_2"/>
          <p:cNvSpPr txBox="1"/>
          <p:nvPr/>
        </p:nvSpPr>
        <p:spPr>
          <a:xfrm>
            <a:off x="1868433" y="2410995"/>
            <a:ext cx="6114900" cy="1343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Learning terminology is one part of the skills needed to advance gender equality in your programming - but understanding concepts is equally as important!</a:t>
            </a:r>
            <a:endParaRPr b="0" i="0" sz="2400" u="none" cap="none" strike="noStrike">
              <a:solidFill>
                <a:srgbClr val="272324"/>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2133"/>
              <a:buFont typeface="Arial"/>
              <a:buNone/>
            </a:pPr>
            <a:r>
              <a:t/>
            </a:r>
            <a:endParaRPr b="0" i="0" sz="2133" u="none" cap="none" strike="noStrike">
              <a:solidFill>
                <a:srgbClr val="27232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5" name="Google Shape;375;g21f1245a14f_0_2"/>
          <p:cNvSpPr txBox="1"/>
          <p:nvPr/>
        </p:nvSpPr>
        <p:spPr>
          <a:xfrm>
            <a:off x="793233" y="227100"/>
            <a:ext cx="5587200" cy="9621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376" name="Google Shape;376;g21f1245a14f_0_2"/>
          <p:cNvCxnSpPr/>
          <p:nvPr/>
        </p:nvCxnSpPr>
        <p:spPr>
          <a:xfrm>
            <a:off x="1914300" y="4167603"/>
            <a:ext cx="41193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377" name="Google Shape;377;g21f1245a14f_0_2"/>
          <p:cNvPicPr preferRelativeResize="0"/>
          <p:nvPr/>
        </p:nvPicPr>
        <p:blipFill rotWithShape="1">
          <a:blip r:embed="rId3">
            <a:alphaModFix/>
          </a:blip>
          <a:srcRect b="0" l="0" r="0" t="0"/>
          <a:stretch/>
        </p:blipFill>
        <p:spPr>
          <a:xfrm rot="10800000">
            <a:off x="777622" y="2283322"/>
            <a:ext cx="1007861" cy="1007861"/>
          </a:xfrm>
          <a:prstGeom prst="rect">
            <a:avLst/>
          </a:prstGeom>
          <a:noFill/>
          <a:ln>
            <a:noFill/>
          </a:ln>
        </p:spPr>
      </p:pic>
      <p:grpSp>
        <p:nvGrpSpPr>
          <p:cNvPr id="378" name="Google Shape;378;g21f1245a14f_0_2"/>
          <p:cNvGrpSpPr/>
          <p:nvPr/>
        </p:nvGrpSpPr>
        <p:grpSpPr>
          <a:xfrm>
            <a:off x="9555708" y="146304"/>
            <a:ext cx="2362380" cy="1971269"/>
            <a:chOff x="2573332" y="600903"/>
            <a:chExt cx="4314062" cy="3713070"/>
          </a:xfrm>
        </p:grpSpPr>
        <p:grpSp>
          <p:nvGrpSpPr>
            <p:cNvPr id="379" name="Google Shape;379;g21f1245a14f_0_2"/>
            <p:cNvGrpSpPr/>
            <p:nvPr/>
          </p:nvGrpSpPr>
          <p:grpSpPr>
            <a:xfrm>
              <a:off x="2573332" y="600903"/>
              <a:ext cx="3719824" cy="3713070"/>
              <a:chOff x="2573332" y="677103"/>
              <a:chExt cx="3719824" cy="3713070"/>
            </a:xfrm>
          </p:grpSpPr>
          <p:sp>
            <p:nvSpPr>
              <p:cNvPr id="380" name="Google Shape;380;g21f1245a14f_0_2"/>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21f1245a14f_0_2"/>
              <p:cNvSpPr/>
              <p:nvPr/>
            </p:nvSpPr>
            <p:spPr>
              <a:xfrm rot="-6598839">
                <a:off x="2887641" y="2346983"/>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1f1245a14f_0_2"/>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1f1245a14f_0_2"/>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21f1245a14f_0_2"/>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5" name="Google Shape;385;g21f1245a14f_0_2"/>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1f1245a14f_0_2"/>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38e616cf92_0_39"/>
          <p:cNvSpPr/>
          <p:nvPr/>
        </p:nvSpPr>
        <p:spPr>
          <a:xfrm>
            <a:off x="-525633" y="4349500"/>
            <a:ext cx="3045300" cy="31287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92" name="Google Shape;392;g338e616cf92_0_39"/>
          <p:cNvSpPr/>
          <p:nvPr/>
        </p:nvSpPr>
        <p:spPr>
          <a:xfrm>
            <a:off x="9364933" y="-687100"/>
            <a:ext cx="3045300" cy="31287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93" name="Google Shape;393;g338e616cf92_0_39"/>
          <p:cNvSpPr/>
          <p:nvPr/>
        </p:nvSpPr>
        <p:spPr>
          <a:xfrm>
            <a:off x="506000" y="449000"/>
            <a:ext cx="11180100" cy="59601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94" name="Google Shape;394;g338e616cf92_0_39"/>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4: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395" name="Google Shape;395;g338e616cf92_0_39"/>
          <p:cNvSpPr txBox="1"/>
          <p:nvPr/>
        </p:nvSpPr>
        <p:spPr>
          <a:xfrm>
            <a:off x="1874633" y="3485256"/>
            <a:ext cx="8442600" cy="9417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Diversity</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3"/>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401" name="Google Shape;401;p33"/>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402" name="Google Shape;402;p33"/>
          <p:cNvSpPr txBox="1"/>
          <p:nvPr>
            <p:ph type="title"/>
          </p:nvPr>
        </p:nvSpPr>
        <p:spPr>
          <a:xfrm>
            <a:off x="563802" y="461354"/>
            <a:ext cx="7543800"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 </a:t>
            </a:r>
            <a:r>
              <a:rPr lang="en" sz="5333">
                <a:solidFill>
                  <a:srgbClr val="63763E"/>
                </a:solidFill>
                <a:latin typeface="Helvetica Neue"/>
                <a:ea typeface="Helvetica Neue"/>
                <a:cs typeface="Helvetica Neue"/>
                <a:sym typeface="Helvetica Neue"/>
              </a:rPr>
              <a:t>Objectives</a:t>
            </a:r>
            <a:endParaRPr/>
          </a:p>
        </p:txBody>
      </p:sp>
      <p:sp>
        <p:nvSpPr>
          <p:cNvPr id="403" name="Google Shape;403;p33"/>
          <p:cNvSpPr txBox="1"/>
          <p:nvPr/>
        </p:nvSpPr>
        <p:spPr>
          <a:xfrm>
            <a:off x="4335702" y="2457129"/>
            <a:ext cx="6612924" cy="306197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Understand the complexities and diversity that exists within and around gender, with a deeper look into identities that fall outside of the binary understanding of gender and how this can be applied to our work</a:t>
            </a:r>
            <a:r>
              <a:rPr b="0" i="0" lang="en" sz="2400" u="none" cap="none" strike="noStrike">
                <a:solidFill>
                  <a:schemeClr val="dk1"/>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4"/>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09" name="Google Shape;409;p34"/>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410" name="Google Shape;410;p34"/>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411" name="Google Shape;411;p34"/>
          <p:cNvPicPr preferRelativeResize="0"/>
          <p:nvPr/>
        </p:nvPicPr>
        <p:blipFill rotWithShape="1">
          <a:blip r:embed="rId3">
            <a:alphaModFix/>
          </a:blip>
          <a:srcRect b="0" l="0" r="0" t="0"/>
          <a:stretch/>
        </p:blipFill>
        <p:spPr>
          <a:xfrm>
            <a:off x="558571" y="2315122"/>
            <a:ext cx="1018239" cy="1018239"/>
          </a:xfrm>
          <a:prstGeom prst="rect">
            <a:avLst/>
          </a:prstGeom>
          <a:noFill/>
          <a:ln>
            <a:noFill/>
          </a:ln>
        </p:spPr>
      </p:pic>
      <p:pic>
        <p:nvPicPr>
          <p:cNvPr descr="Badge Tick1" id="412" name="Google Shape;412;p34"/>
          <p:cNvPicPr preferRelativeResize="0"/>
          <p:nvPr/>
        </p:nvPicPr>
        <p:blipFill rotWithShape="1">
          <a:blip r:embed="rId3">
            <a:alphaModFix/>
          </a:blip>
          <a:srcRect b="0" l="0" r="0" t="0"/>
          <a:stretch/>
        </p:blipFill>
        <p:spPr>
          <a:xfrm>
            <a:off x="558573" y="4137669"/>
            <a:ext cx="1018239" cy="1018239"/>
          </a:xfrm>
          <a:prstGeom prst="rect">
            <a:avLst/>
          </a:prstGeom>
          <a:noFill/>
          <a:ln>
            <a:noFill/>
          </a:ln>
        </p:spPr>
      </p:pic>
      <p:graphicFrame>
        <p:nvGraphicFramePr>
          <p:cNvPr id="413" name="Google Shape;413;p34"/>
          <p:cNvGraphicFramePr/>
          <p:nvPr/>
        </p:nvGraphicFramePr>
        <p:xfrm>
          <a:off x="910982" y="1675411"/>
          <a:ext cx="3000000" cy="3000000"/>
        </p:xfrm>
        <a:graphic>
          <a:graphicData uri="http://schemas.openxmlformats.org/drawingml/2006/table">
            <a:tbl>
              <a:tblPr>
                <a:noFill/>
                <a:tableStyleId>{C6546BA4-E5A6-401B-A01B-7EC61656DE72}</a:tableStyleId>
              </a:tblPr>
              <a:tblGrid>
                <a:gridCol w="884225"/>
                <a:gridCol w="7673150"/>
              </a:tblGrid>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Exploring factors of diversity within and around gender will help participants move towards an understanding of intersectionality and of gender as non-binary</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The diversity of gender expression and sexual identity is global, and work towards gender equality should reflect the rights and experiences of these groups.</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A chart with colorful text&#10;&#10;AI-generated content may be incorrect." id="418" name="Google Shape;418;p35"/>
          <p:cNvPicPr preferRelativeResize="0"/>
          <p:nvPr/>
        </p:nvPicPr>
        <p:blipFill rotWithShape="1">
          <a:blip r:embed="rId3">
            <a:alphaModFix/>
          </a:blip>
          <a:srcRect b="0" l="0" r="0" t="0"/>
          <a:stretch/>
        </p:blipFill>
        <p:spPr>
          <a:xfrm>
            <a:off x="355452" y="79513"/>
            <a:ext cx="8430739" cy="6293060"/>
          </a:xfrm>
          <a:prstGeom prst="rect">
            <a:avLst/>
          </a:prstGeom>
          <a:noFill/>
          <a:ln>
            <a:noFill/>
          </a:ln>
        </p:spPr>
      </p:pic>
      <p:sp>
        <p:nvSpPr>
          <p:cNvPr id="419" name="Google Shape;419;p35"/>
          <p:cNvSpPr txBox="1"/>
          <p:nvPr/>
        </p:nvSpPr>
        <p:spPr>
          <a:xfrm>
            <a:off x="854765" y="6412773"/>
            <a:ext cx="793142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Tahoma"/>
                <a:ea typeface="Tahoma"/>
                <a:cs typeface="Tahoma"/>
                <a:sym typeface="Tahoma"/>
              </a:rPr>
              <a:t>https://egale.ca/wp-content/uploads/2023/07/2SLGBTQI-Terms-and-Definitions-2.0.pdf</a:t>
            </a:r>
            <a:endParaRPr b="0" i="0" sz="1400" u="none" cap="none" strike="noStrike">
              <a:solidFill>
                <a:srgbClr val="000000"/>
              </a:solidFill>
              <a:latin typeface="Arial"/>
              <a:ea typeface="Arial"/>
              <a:cs typeface="Arial"/>
              <a:sym typeface="Arial"/>
            </a:endParaRPr>
          </a:p>
        </p:txBody>
      </p:sp>
      <p:sp>
        <p:nvSpPr>
          <p:cNvPr id="420" name="Google Shape;420;p35"/>
          <p:cNvSpPr/>
          <p:nvPr/>
        </p:nvSpPr>
        <p:spPr>
          <a:xfrm>
            <a:off x="8984974" y="1371600"/>
            <a:ext cx="2851574" cy="4114800"/>
          </a:xfrm>
          <a:prstGeom prst="rect">
            <a:avLst/>
          </a:prstGeom>
          <a:solidFill>
            <a:srgbClr val="D8E2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1" name="Google Shape;421;p35"/>
          <p:cNvSpPr txBox="1"/>
          <p:nvPr/>
        </p:nvSpPr>
        <p:spPr>
          <a:xfrm>
            <a:off x="9187769" y="1659285"/>
            <a:ext cx="2485739"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400" u="none" cap="none" strike="noStrike">
                <a:solidFill>
                  <a:schemeClr val="dk1"/>
                </a:solidFill>
                <a:latin typeface="Tahoma"/>
                <a:ea typeface="Tahoma"/>
                <a:cs typeface="Tahoma"/>
                <a:sym typeface="Tahoma"/>
              </a:rPr>
              <a:t>LGBTQ is the more commonly used term in the community.</a:t>
            </a:r>
            <a:endParaRPr b="0" i="0" sz="11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rPr b="0" i="0" lang="en" sz="1400" u="none" cap="none" strike="noStrike">
                <a:solidFill>
                  <a:schemeClr val="dk1"/>
                </a:solidFill>
                <a:latin typeface="Tahoma"/>
                <a:ea typeface="Tahoma"/>
                <a:cs typeface="Tahoma"/>
                <a:sym typeface="Tahoma"/>
              </a:rPr>
              <a:t>You may also hear the terms ”Queer Community” or “Rainbow Community” used to describe LGBTQ2+ people. </a:t>
            </a:r>
            <a:endParaRPr b="0" i="0" sz="11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rPr b="0" i="0" lang="en" sz="1400" u="none" cap="none" strike="noStrike">
                <a:solidFill>
                  <a:schemeClr val="dk1"/>
                </a:solidFill>
                <a:latin typeface="Tahoma"/>
                <a:ea typeface="Tahoma"/>
                <a:cs typeface="Tahoma"/>
                <a:sym typeface="Tahoma"/>
              </a:rPr>
              <a:t>The initialism and the various terms are always evolving, the most important thing is to be respectful and use the terms that people prefer.</a:t>
            </a:r>
            <a:endParaRPr b="0" i="0" sz="1100" u="none" cap="none" strike="noStrike">
              <a:solidFill>
                <a:schemeClr val="dk1"/>
              </a:solidFill>
              <a:latin typeface="Tahoma"/>
              <a:ea typeface="Tahoma"/>
              <a:cs typeface="Tahoma"/>
              <a:sym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cxnSp>
        <p:nvCxnSpPr>
          <p:cNvPr id="426" name="Google Shape;426;p36"/>
          <p:cNvCxnSpPr/>
          <p:nvPr/>
        </p:nvCxnSpPr>
        <p:spPr>
          <a:xfrm flipH="1" rot="10800000">
            <a:off x="355233" y="1266654"/>
            <a:ext cx="10563976" cy="28780"/>
          </a:xfrm>
          <a:prstGeom prst="straightConnector1">
            <a:avLst/>
          </a:prstGeom>
          <a:noFill/>
          <a:ln cap="flat" cmpd="sng" w="38100">
            <a:solidFill>
              <a:srgbClr val="3A4888"/>
            </a:solidFill>
            <a:prstDash val="solid"/>
            <a:round/>
            <a:headEnd len="sm" w="sm" type="none"/>
            <a:tailEnd len="sm" w="sm" type="none"/>
          </a:ln>
        </p:spPr>
      </p:cxnSp>
      <p:sp>
        <p:nvSpPr>
          <p:cNvPr id="427" name="Google Shape;427;p36"/>
          <p:cNvSpPr txBox="1"/>
          <p:nvPr/>
        </p:nvSpPr>
        <p:spPr>
          <a:xfrm>
            <a:off x="355232" y="509123"/>
            <a:ext cx="11695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3A4888"/>
                </a:solidFill>
                <a:latin typeface="Helvetica Neue"/>
                <a:ea typeface="Helvetica Neue"/>
                <a:cs typeface="Helvetica Neue"/>
                <a:sym typeface="Helvetica Neue"/>
              </a:rPr>
              <a:t>Unpacking Non-binary Gender Identity </a:t>
            </a:r>
            <a:endParaRPr b="1" i="0" sz="3733" u="none" cap="none" strike="noStrike">
              <a:solidFill>
                <a:srgbClr val="3A4888"/>
              </a:solidFill>
              <a:latin typeface="Helvetica Neue"/>
              <a:ea typeface="Helvetica Neue"/>
              <a:cs typeface="Helvetica Neue"/>
              <a:sym typeface="Helvetica Neue"/>
            </a:endParaRPr>
          </a:p>
        </p:txBody>
      </p:sp>
      <p:sp>
        <p:nvSpPr>
          <p:cNvPr id="428" name="Google Shape;428;p36"/>
          <p:cNvSpPr txBox="1"/>
          <p:nvPr/>
        </p:nvSpPr>
        <p:spPr>
          <a:xfrm>
            <a:off x="8893112" y="6507330"/>
            <a:ext cx="32988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1"/>
                </a:solidFill>
                <a:latin typeface="Tahoma"/>
                <a:ea typeface="Tahoma"/>
                <a:cs typeface="Tahoma"/>
                <a:sym typeface="Tahoma"/>
              </a:rPr>
              <a:t>Source: </a:t>
            </a:r>
            <a:r>
              <a:rPr b="0" i="0" lang="en" sz="1000" u="sng" cap="none" strike="noStrike">
                <a:solidFill>
                  <a:schemeClr val="hlink"/>
                </a:solidFill>
                <a:latin typeface="Tahoma"/>
                <a:ea typeface="Tahoma"/>
                <a:cs typeface="Tahoma"/>
                <a:sym typeface="Tahoma"/>
                <a:hlinkClick r:id="rId3"/>
              </a:rPr>
              <a:t>https://transstudent.org/gender/</a:t>
            </a:r>
            <a:r>
              <a:rPr b="0" i="0" lang="en" sz="1000" u="none" cap="none" strike="noStrike">
                <a:solidFill>
                  <a:schemeClr val="dk1"/>
                </a:solidFill>
                <a:latin typeface="Tahoma"/>
                <a:ea typeface="Tahoma"/>
                <a:cs typeface="Tahoma"/>
                <a:sym typeface="Tahoma"/>
              </a:rPr>
              <a:t> </a:t>
            </a:r>
            <a:endParaRPr b="0" i="0" sz="1000" u="sng" cap="none" strike="noStrike">
              <a:solidFill>
                <a:schemeClr val="dk1"/>
              </a:solidFill>
              <a:latin typeface="Tahoma"/>
              <a:ea typeface="Tahoma"/>
              <a:cs typeface="Tahoma"/>
              <a:sym typeface="Tahoma"/>
            </a:endParaRPr>
          </a:p>
        </p:txBody>
      </p:sp>
      <p:pic>
        <p:nvPicPr>
          <p:cNvPr id="429" name="Google Shape;429;p36"/>
          <p:cNvPicPr preferRelativeResize="0"/>
          <p:nvPr/>
        </p:nvPicPr>
        <p:blipFill rotWithShape="1">
          <a:blip r:embed="rId4">
            <a:alphaModFix/>
          </a:blip>
          <a:srcRect b="0" l="0" r="0" t="0"/>
          <a:stretch/>
        </p:blipFill>
        <p:spPr>
          <a:xfrm>
            <a:off x="355225" y="1373284"/>
            <a:ext cx="6802212" cy="52577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9"/>
          <p:cNvSpPr/>
          <p:nvPr/>
        </p:nvSpPr>
        <p:spPr>
          <a:xfrm>
            <a:off x="0" y="0"/>
            <a:ext cx="5605200" cy="6858000"/>
          </a:xfrm>
          <a:prstGeom prst="rect">
            <a:avLst/>
          </a:prstGeom>
          <a:solidFill>
            <a:srgbClr val="63763E"/>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435" name="Google Shape;435;p39"/>
          <p:cNvSpPr txBox="1"/>
          <p:nvPr>
            <p:ph type="title"/>
          </p:nvPr>
        </p:nvSpPr>
        <p:spPr>
          <a:xfrm>
            <a:off x="255736" y="556806"/>
            <a:ext cx="5244400" cy="4971157"/>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FFFFFF"/>
              </a:buClr>
              <a:buSzPts val="2800"/>
              <a:buFont typeface="Tahoma"/>
              <a:buNone/>
            </a:pPr>
            <a:r>
              <a:rPr lang="en" sz="2133">
                <a:solidFill>
                  <a:srgbClr val="FFFFFF"/>
                </a:solidFill>
                <a:latin typeface="Tahoma"/>
                <a:ea typeface="Tahoma"/>
                <a:cs typeface="Tahoma"/>
                <a:sym typeface="Tahoma"/>
              </a:rPr>
              <a:t>Refer to </a:t>
            </a:r>
            <a:r>
              <a:rPr b="1" lang="en" sz="2133">
                <a:solidFill>
                  <a:srgbClr val="FFFFFF"/>
                </a:solidFill>
                <a:latin typeface="Tahoma"/>
                <a:ea typeface="Tahoma"/>
                <a:cs typeface="Tahoma"/>
                <a:sym typeface="Tahoma"/>
              </a:rPr>
              <a:t>Annex 4d </a:t>
            </a:r>
            <a:r>
              <a:rPr lang="en" sz="2133">
                <a:solidFill>
                  <a:srgbClr val="FFFFFF"/>
                </a:solidFill>
                <a:latin typeface="Tahoma"/>
                <a:ea typeface="Tahoma"/>
                <a:cs typeface="Tahoma"/>
                <a:sym typeface="Tahoma"/>
              </a:rPr>
              <a:t>for:</a:t>
            </a:r>
            <a:br>
              <a:rPr lang="en" sz="2133">
                <a:solidFill>
                  <a:srgbClr val="FFFFFF"/>
                </a:solidFill>
                <a:latin typeface="Tahoma"/>
                <a:ea typeface="Tahoma"/>
                <a:cs typeface="Tahoma"/>
                <a:sym typeface="Tahoma"/>
              </a:rPr>
            </a:br>
            <a:br>
              <a:rPr lang="en" sz="2133">
                <a:solidFill>
                  <a:srgbClr val="FFFFFF"/>
                </a:solidFill>
                <a:latin typeface="Tahoma"/>
                <a:ea typeface="Tahoma"/>
                <a:cs typeface="Tahoma"/>
                <a:sym typeface="Tahoma"/>
              </a:rPr>
            </a:br>
            <a:r>
              <a:rPr lang="en" sz="2133">
                <a:solidFill>
                  <a:srgbClr val="FFFFFF"/>
                </a:solidFill>
                <a:latin typeface="Tahoma"/>
                <a:ea typeface="Tahoma"/>
                <a:cs typeface="Tahoma"/>
                <a:sym typeface="Tahoma"/>
              </a:rPr>
              <a:t>“</a:t>
            </a:r>
            <a:r>
              <a:rPr b="1" lang="en" sz="2133">
                <a:solidFill>
                  <a:srgbClr val="FFFFFF"/>
                </a:solidFill>
                <a:latin typeface="Tahoma"/>
                <a:ea typeface="Tahoma"/>
                <a:cs typeface="Tahoma"/>
                <a:sym typeface="Tahoma"/>
              </a:rPr>
              <a:t>PEW Research Center’s June 2020 Report</a:t>
            </a:r>
            <a:r>
              <a:rPr lang="en" sz="2133">
                <a:solidFill>
                  <a:srgbClr val="FFFFFF"/>
                </a:solidFill>
                <a:latin typeface="Tahoma"/>
                <a:ea typeface="Tahoma"/>
                <a:cs typeface="Tahoma"/>
                <a:sym typeface="Tahoma"/>
              </a:rPr>
              <a:t>: </a:t>
            </a:r>
            <a:br>
              <a:rPr lang="en" sz="2133">
                <a:solidFill>
                  <a:srgbClr val="FFFFFF"/>
                </a:solidFill>
                <a:latin typeface="Tahoma"/>
                <a:ea typeface="Tahoma"/>
                <a:cs typeface="Tahoma"/>
                <a:sym typeface="Tahoma"/>
              </a:rPr>
            </a:br>
            <a:r>
              <a:rPr i="1" lang="en" sz="2133">
                <a:solidFill>
                  <a:srgbClr val="FFFFFF"/>
                </a:solidFill>
                <a:latin typeface="Tahoma"/>
                <a:ea typeface="Tahoma"/>
                <a:cs typeface="Tahoma"/>
                <a:sym typeface="Tahoma"/>
              </a:rPr>
              <a:t>The Global Divide on Homosexuality Persists: But increasing acceptance in many countries over past two decades</a:t>
            </a:r>
            <a:r>
              <a:rPr lang="en" sz="2133">
                <a:solidFill>
                  <a:srgbClr val="FFFFFF"/>
                </a:solidFill>
                <a:latin typeface="Tahoma"/>
                <a:ea typeface="Tahoma"/>
                <a:cs typeface="Tahoma"/>
                <a:sym typeface="Tahoma"/>
              </a:rPr>
              <a:t>”</a:t>
            </a:r>
            <a:br>
              <a:rPr lang="en" sz="2133">
                <a:solidFill>
                  <a:srgbClr val="FFFFFF"/>
                </a:solidFill>
                <a:latin typeface="Tahoma"/>
                <a:ea typeface="Tahoma"/>
                <a:cs typeface="Tahoma"/>
                <a:sym typeface="Tahoma"/>
              </a:rPr>
            </a:br>
            <a:br>
              <a:rPr lang="en" sz="2133">
                <a:solidFill>
                  <a:srgbClr val="FFFFFF"/>
                </a:solidFill>
                <a:latin typeface="Tahoma"/>
                <a:ea typeface="Tahoma"/>
                <a:cs typeface="Tahoma"/>
                <a:sym typeface="Tahoma"/>
              </a:rPr>
            </a:br>
            <a:br>
              <a:rPr lang="en" sz="2133">
                <a:solidFill>
                  <a:srgbClr val="B5CB82"/>
                </a:solidFill>
                <a:latin typeface="Tahoma"/>
                <a:ea typeface="Tahoma"/>
                <a:cs typeface="Tahoma"/>
                <a:sym typeface="Tahoma"/>
              </a:rPr>
            </a:br>
            <a:r>
              <a:rPr lang="en" sz="2133">
                <a:solidFill>
                  <a:srgbClr val="B5CB82"/>
                </a:solidFill>
                <a:latin typeface="Tahoma"/>
                <a:ea typeface="Tahoma"/>
                <a:cs typeface="Tahoma"/>
                <a:sym typeface="Tahoma"/>
              </a:rPr>
              <a:t>This resource shows a growing acceptance of gender and sexual diversity, especially amongst educated and younger populations. </a:t>
            </a:r>
            <a:br>
              <a:rPr lang="en" sz="4933">
                <a:solidFill>
                  <a:srgbClr val="B5CB82"/>
                </a:solidFill>
                <a:latin typeface="Helvetica Neue"/>
                <a:ea typeface="Helvetica Neue"/>
                <a:cs typeface="Helvetica Neue"/>
                <a:sym typeface="Helvetica Neue"/>
              </a:rPr>
            </a:br>
            <a:endParaRPr sz="4933">
              <a:solidFill>
                <a:srgbClr val="B5CB82"/>
              </a:solidFill>
              <a:latin typeface="Helvetica Neue"/>
              <a:ea typeface="Helvetica Neue"/>
              <a:cs typeface="Helvetica Neue"/>
              <a:sym typeface="Helvetica Neue"/>
            </a:endParaRPr>
          </a:p>
        </p:txBody>
      </p:sp>
      <p:sp>
        <p:nvSpPr>
          <p:cNvPr id="436" name="Google Shape;436;p39"/>
          <p:cNvSpPr/>
          <p:nvPr/>
        </p:nvSpPr>
        <p:spPr>
          <a:xfrm>
            <a:off x="6178567" y="679433"/>
            <a:ext cx="5244400" cy="5095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437" name="Google Shape;437;p39"/>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38" name="Google Shape;438;p39"/>
          <p:cNvSpPr txBox="1"/>
          <p:nvPr/>
        </p:nvSpPr>
        <p:spPr>
          <a:xfrm>
            <a:off x="6481967" y="1785033"/>
            <a:ext cx="4637600" cy="354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4000"/>
              </a:lnSpc>
              <a:spcBef>
                <a:spcPts val="160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As with rights of women and girls, the movement for greater recognition and protection of 2SLGBTQI+ rights is growing around the world. </a:t>
            </a:r>
            <a:endParaRPr b="0" i="0" sz="24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160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descr="Weights Uneven" id="439" name="Google Shape;439;p39"/>
          <p:cNvPicPr preferRelativeResize="0"/>
          <p:nvPr/>
        </p:nvPicPr>
        <p:blipFill rotWithShape="1">
          <a:blip r:embed="rId3">
            <a:alphaModFix/>
          </a:blip>
          <a:srcRect b="0" l="0" r="0" t="0"/>
          <a:stretch/>
        </p:blipFill>
        <p:spPr>
          <a:xfrm>
            <a:off x="8004445" y="4757457"/>
            <a:ext cx="1677576" cy="1677576"/>
          </a:xfrm>
          <a:prstGeom prst="rect">
            <a:avLst/>
          </a:prstGeom>
          <a:noFill/>
          <a:ln>
            <a:noFill/>
          </a:ln>
        </p:spPr>
      </p:pic>
      <p:sp>
        <p:nvSpPr>
          <p:cNvPr id="440" name="Google Shape;440;p39"/>
          <p:cNvSpPr/>
          <p:nvPr/>
        </p:nvSpPr>
        <p:spPr>
          <a:xfrm>
            <a:off x="424904" y="3363352"/>
            <a:ext cx="4940249" cy="1799381"/>
          </a:xfrm>
          <a:prstGeom prst="rect">
            <a:avLst/>
          </a:prstGeom>
          <a:noFill/>
          <a:ln cap="flat" cmpd="sng" w="38100">
            <a:solidFill>
              <a:srgbClr val="B5CB8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descr="Books" id="441" name="Google Shape;441;p39"/>
          <p:cNvPicPr preferRelativeResize="0"/>
          <p:nvPr/>
        </p:nvPicPr>
        <p:blipFill rotWithShape="1">
          <a:blip r:embed="rId4">
            <a:alphaModFix/>
          </a:blip>
          <a:srcRect b="0" l="0" r="0" t="0"/>
          <a:stretch/>
        </p:blipFill>
        <p:spPr>
          <a:xfrm>
            <a:off x="3374435" y="4812486"/>
            <a:ext cx="1928765" cy="1928765"/>
          </a:xfrm>
          <a:prstGeom prst="rect">
            <a:avLst/>
          </a:prstGeom>
          <a:noFill/>
          <a:ln>
            <a:noFill/>
          </a:ln>
        </p:spPr>
      </p:pic>
      <p:pic>
        <p:nvPicPr>
          <p:cNvPr descr="Open book" id="442" name="Google Shape;442;p39"/>
          <p:cNvPicPr preferRelativeResize="0"/>
          <p:nvPr/>
        </p:nvPicPr>
        <p:blipFill rotWithShape="1">
          <a:blip r:embed="rId5">
            <a:alphaModFix/>
          </a:blip>
          <a:srcRect b="0" l="0" r="0" t="0"/>
          <a:stretch/>
        </p:blipFill>
        <p:spPr>
          <a:xfrm>
            <a:off x="1726195" y="5227384"/>
            <a:ext cx="1648240" cy="16482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763E"/>
        </a:solidFill>
      </p:bgPr>
    </p:bg>
    <p:spTree>
      <p:nvGrpSpPr>
        <p:cNvPr id="447" name="Shape 447"/>
        <p:cNvGrpSpPr/>
        <p:nvPr/>
      </p:nvGrpSpPr>
      <p:grpSpPr>
        <a:xfrm>
          <a:off x="0" y="0"/>
          <a:ext cx="0" cy="0"/>
          <a:chOff x="0" y="0"/>
          <a:chExt cx="0" cy="0"/>
        </a:xfrm>
      </p:grpSpPr>
      <p:pic>
        <p:nvPicPr>
          <p:cNvPr id="448" name="Google Shape;448;p40"/>
          <p:cNvPicPr preferRelativeResize="0"/>
          <p:nvPr/>
        </p:nvPicPr>
        <p:blipFill rotWithShape="1">
          <a:blip r:embed="rId3">
            <a:alphaModFix/>
          </a:blip>
          <a:srcRect b="0" l="0" r="0" t="0"/>
          <a:stretch/>
        </p:blipFill>
        <p:spPr>
          <a:xfrm>
            <a:off x="572239" y="973559"/>
            <a:ext cx="7379786" cy="4910879"/>
          </a:xfrm>
          <a:prstGeom prst="rect">
            <a:avLst/>
          </a:prstGeom>
          <a:noFill/>
          <a:ln cap="flat" cmpd="sng" w="38100">
            <a:solidFill>
              <a:srgbClr val="262626"/>
            </a:solidFill>
            <a:prstDash val="solid"/>
            <a:round/>
            <a:headEnd len="sm" w="sm" type="none"/>
            <a:tailEnd len="sm" w="sm" type="none"/>
          </a:ln>
          <a:effectLst>
            <a:outerShdw blurRad="292100" rotWithShape="0" algn="tl" dir="2700000" dist="139700">
              <a:srgbClr val="333333">
                <a:alpha val="61960"/>
              </a:srgbClr>
            </a:outerShdw>
          </a:effectLst>
        </p:spPr>
      </p:pic>
      <p:pic>
        <p:nvPicPr>
          <p:cNvPr descr="Chart, scatter chart&#10;&#10;Description automatically generated" id="449" name="Google Shape;449;p40"/>
          <p:cNvPicPr preferRelativeResize="0"/>
          <p:nvPr/>
        </p:nvPicPr>
        <p:blipFill rotWithShape="1">
          <a:blip r:embed="rId4">
            <a:alphaModFix/>
          </a:blip>
          <a:srcRect b="0" l="0" r="0" t="0"/>
          <a:stretch/>
        </p:blipFill>
        <p:spPr>
          <a:xfrm>
            <a:off x="8395819" y="199055"/>
            <a:ext cx="3352387" cy="6459889"/>
          </a:xfrm>
          <a:prstGeom prst="rect">
            <a:avLst/>
          </a:prstGeom>
          <a:noFill/>
          <a:ln cap="flat" cmpd="sng" w="28575">
            <a:solidFill>
              <a:srgbClr val="262626"/>
            </a:solidFill>
            <a:prstDash val="solid"/>
            <a:round/>
            <a:headEnd len="sm" w="sm" type="none"/>
            <a:tailEnd len="sm" w="sm" type="none"/>
          </a:ln>
          <a:effectLst>
            <a:outerShdw blurRad="292100" rotWithShape="0" algn="tl" dir="2700000" dist="139700">
              <a:srgbClr val="333333">
                <a:alpha val="61960"/>
              </a:srgbClr>
            </a:outerShdw>
          </a:effectLst>
        </p:spPr>
      </p:pic>
      <p:sp>
        <p:nvSpPr>
          <p:cNvPr id="450" name="Google Shape;450;p40"/>
          <p:cNvSpPr txBox="1"/>
          <p:nvPr/>
        </p:nvSpPr>
        <p:spPr>
          <a:xfrm>
            <a:off x="126125" y="6535833"/>
            <a:ext cx="1085718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Tahoma"/>
                <a:ea typeface="Tahoma"/>
                <a:cs typeface="Tahoma"/>
                <a:sym typeface="Tahoma"/>
              </a:rPr>
              <a:t>Source: </a:t>
            </a:r>
            <a:r>
              <a:rPr b="0" i="0" lang="en" sz="1000" u="sng" cap="none" strike="noStrike">
                <a:solidFill>
                  <a:schemeClr val="lt1"/>
                </a:solidFill>
                <a:latin typeface="Tahoma"/>
                <a:ea typeface="Tahoma"/>
                <a:cs typeface="Tahoma"/>
                <a:sym typeface="Tahoma"/>
                <a:hlinkClick r:id="rId5">
                  <a:extLst>
                    <a:ext uri="{A12FA001-AC4F-418D-AE19-62706E023703}">
                      <ahyp:hlinkClr val="tx"/>
                    </a:ext>
                  </a:extLst>
                </a:hlinkClick>
              </a:rPr>
              <a:t>https://www.pewresearch.org/global/wp-content/uploads/sites/2/2020/06/PG_2020.06.25_Global-Views-Homosexuality_FINAL.pdf</a:t>
            </a:r>
            <a:endParaRPr b="0" i="0" sz="1000" u="none" cap="none" strike="noStrike">
              <a:solidFill>
                <a:schemeClr val="lt1"/>
              </a:solidFill>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g23d149d43c8_0_19"/>
          <p:cNvPicPr preferRelativeResize="0"/>
          <p:nvPr/>
        </p:nvPicPr>
        <p:blipFill rotWithShape="1">
          <a:blip r:embed="rId3">
            <a:alphaModFix/>
          </a:blip>
          <a:srcRect b="0" l="0" r="0" t="0"/>
          <a:stretch/>
        </p:blipFill>
        <p:spPr>
          <a:xfrm>
            <a:off x="1233600" y="655918"/>
            <a:ext cx="9724800" cy="5546164"/>
          </a:xfrm>
          <a:prstGeom prst="rect">
            <a:avLst/>
          </a:prstGeom>
          <a:noFill/>
          <a:ln>
            <a:noFill/>
          </a:ln>
        </p:spPr>
      </p:pic>
      <p:sp>
        <p:nvSpPr>
          <p:cNvPr id="457" name="Google Shape;457;g23d149d43c8_0_19"/>
          <p:cNvSpPr txBox="1"/>
          <p:nvPr/>
        </p:nvSpPr>
        <p:spPr>
          <a:xfrm>
            <a:off x="1724975" y="109700"/>
            <a:ext cx="8487300" cy="7440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3800" u="none" cap="none" strike="noStrike">
                <a:solidFill>
                  <a:schemeClr val="lt1"/>
                </a:solidFill>
                <a:latin typeface="Helvetica Neue"/>
                <a:ea typeface="Helvetica Neue"/>
                <a:cs typeface="Helvetica Neue"/>
                <a:sym typeface="Helvetica Neue"/>
              </a:rPr>
              <a:t>Map of Gender-Diverse Cultures</a:t>
            </a:r>
            <a:endParaRPr b="0" i="0" sz="867" u="none" cap="none" strike="noStrike">
              <a:solidFill>
                <a:srgbClr val="000000"/>
              </a:solidFill>
              <a:latin typeface="Helvetica Neue"/>
              <a:ea typeface="Helvetica Neue"/>
              <a:cs typeface="Helvetica Neue"/>
              <a:sym typeface="Helvetica Neue"/>
            </a:endParaRPr>
          </a:p>
        </p:txBody>
      </p:sp>
      <p:sp>
        <p:nvSpPr>
          <p:cNvPr id="458" name="Google Shape;458;g23d149d43c8_0_19"/>
          <p:cNvSpPr txBox="1"/>
          <p:nvPr/>
        </p:nvSpPr>
        <p:spPr>
          <a:xfrm>
            <a:off x="3044687" y="6311314"/>
            <a:ext cx="61026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4"/>
              </a:rPr>
              <a:t>https://www.pbs.org/independentlens/content/two-spirits_map-html/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123" name="Google Shape;123;p3"/>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124" name="Google Shape;124;p3"/>
          <p:cNvSpPr txBox="1"/>
          <p:nvPr>
            <p:ph type="title"/>
          </p:nvPr>
        </p:nvSpPr>
        <p:spPr>
          <a:xfrm>
            <a:off x="519234" y="461354"/>
            <a:ext cx="9996366"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FFFFFF"/>
              </a:buClr>
              <a:buSzPts val="2800"/>
              <a:buFont typeface="Helvetica Neue"/>
              <a:buNone/>
            </a:pPr>
            <a:r>
              <a:rPr lang="en" sz="5333">
                <a:solidFill>
                  <a:srgbClr val="FFFFFF"/>
                </a:solidFill>
                <a:latin typeface="Helvetica Neue"/>
                <a:ea typeface="Helvetica Neue"/>
                <a:cs typeface="Helvetica Neue"/>
                <a:sym typeface="Helvetica Neue"/>
              </a:rPr>
              <a:t>Session 1: </a:t>
            </a:r>
            <a:r>
              <a:rPr lang="en" sz="5333">
                <a:solidFill>
                  <a:srgbClr val="548135"/>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125" name="Google Shape;125;p3"/>
          <p:cNvSpPr txBox="1"/>
          <p:nvPr/>
        </p:nvSpPr>
        <p:spPr>
          <a:xfrm>
            <a:off x="4341588" y="2248458"/>
            <a:ext cx="6612924" cy="4148188"/>
          </a:xfrm>
          <a:prstGeom prst="rect">
            <a:avLst/>
          </a:prstGeom>
          <a:noFill/>
          <a:ln>
            <a:noFill/>
          </a:ln>
        </p:spPr>
        <p:txBody>
          <a:bodyPr anchorCtr="0" anchor="t" bIns="121900" lIns="121900" spcFirstLastPara="1" rIns="121900" wrap="square" tIns="121900">
            <a:noAutofit/>
          </a:bodyPr>
          <a:lstStyle/>
          <a:p>
            <a:pPr indent="-285750" lvl="0" marL="285750" marR="0" rtl="0" algn="l">
              <a:lnSpc>
                <a:spcPct val="100000"/>
              </a:lnSpc>
              <a:spcBef>
                <a:spcPts val="0"/>
              </a:spcBef>
              <a:spcAft>
                <a:spcPts val="0"/>
              </a:spcAft>
              <a:buClr>
                <a:srgbClr val="993365"/>
              </a:buClr>
              <a:buSzPts val="2400"/>
              <a:buFont typeface="Arial"/>
              <a:buChar char="•"/>
            </a:pPr>
            <a:r>
              <a:rPr b="0" i="0" lang="en" sz="2400" u="none" cap="none" strike="noStrike">
                <a:solidFill>
                  <a:schemeClr val="dk1"/>
                </a:solidFill>
                <a:latin typeface="Tahoma"/>
                <a:ea typeface="Tahoma"/>
                <a:cs typeface="Tahoma"/>
                <a:sym typeface="Tahoma"/>
              </a:rPr>
              <a:t>Familiarity with the overall training objective.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ahoma"/>
              <a:ea typeface="Tahoma"/>
              <a:cs typeface="Tahoma"/>
              <a:sym typeface="Tahoma"/>
            </a:endParaRPr>
          </a:p>
          <a:p>
            <a:pPr indent="-285750" lvl="0" marL="285750" marR="0" rtl="0" algn="l">
              <a:lnSpc>
                <a:spcPct val="100000"/>
              </a:lnSpc>
              <a:spcBef>
                <a:spcPts val="0"/>
              </a:spcBef>
              <a:spcAft>
                <a:spcPts val="0"/>
              </a:spcAft>
              <a:buClr>
                <a:srgbClr val="993365"/>
              </a:buClr>
              <a:buSzPts val="2400"/>
              <a:buFont typeface="Arial"/>
              <a:buChar char="•"/>
            </a:pPr>
            <a:r>
              <a:rPr b="0" i="0" lang="en" sz="2400" u="none" cap="none" strike="noStrike">
                <a:solidFill>
                  <a:schemeClr val="dk1"/>
                </a:solidFill>
                <a:latin typeface="Tahoma"/>
                <a:ea typeface="Tahoma"/>
                <a:cs typeface="Tahoma"/>
                <a:sym typeface="Tahoma"/>
              </a:rPr>
              <a:t>Familiar with the instructor(s) and other participants.</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993365"/>
              </a:buClr>
              <a:buSzPts val="2400"/>
              <a:buFont typeface="Arial"/>
              <a:buNone/>
            </a:pPr>
            <a:r>
              <a:t/>
            </a:r>
            <a:endParaRPr b="0" i="0" sz="2400" u="none" cap="none" strike="noStrike">
              <a:solidFill>
                <a:schemeClr val="dk1"/>
              </a:solidFill>
              <a:latin typeface="Tahoma"/>
              <a:ea typeface="Tahoma"/>
              <a:cs typeface="Tahoma"/>
              <a:sym typeface="Tahoma"/>
            </a:endParaRPr>
          </a:p>
          <a:p>
            <a:pPr indent="-285750" lvl="0" marL="285750" marR="0" rtl="0" algn="l">
              <a:lnSpc>
                <a:spcPct val="100000"/>
              </a:lnSpc>
              <a:spcBef>
                <a:spcPts val="0"/>
              </a:spcBef>
              <a:spcAft>
                <a:spcPts val="0"/>
              </a:spcAft>
              <a:buClr>
                <a:srgbClr val="993365"/>
              </a:buClr>
              <a:buSzPts val="2400"/>
              <a:buFont typeface="Arial"/>
              <a:buChar char="•"/>
            </a:pPr>
            <a:r>
              <a:rPr b="0" i="0" lang="en" sz="2400" u="none" cap="none" strike="noStrike">
                <a:solidFill>
                  <a:schemeClr val="dk1"/>
                </a:solidFill>
                <a:latin typeface="Tahoma"/>
                <a:ea typeface="Tahoma"/>
                <a:cs typeface="Tahoma"/>
                <a:sym typeface="Tahoma"/>
              </a:rPr>
              <a:t>Establishing a safe and respectful space for sharing and learning.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2"/>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64" name="Google Shape;464;p42"/>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65" name="Google Shape;465;p42"/>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pic>
        <p:nvPicPr>
          <p:cNvPr descr="Circle with left arrow" id="466" name="Google Shape;466;p42"/>
          <p:cNvPicPr preferRelativeResize="0"/>
          <p:nvPr/>
        </p:nvPicPr>
        <p:blipFill rotWithShape="1">
          <a:blip r:embed="rId3">
            <a:alphaModFix/>
          </a:blip>
          <a:srcRect b="0" l="0" r="0" t="0"/>
          <a:stretch/>
        </p:blipFill>
        <p:spPr>
          <a:xfrm rot="10800000">
            <a:off x="1114369" y="2226089"/>
            <a:ext cx="1007861" cy="1007861"/>
          </a:xfrm>
          <a:prstGeom prst="rect">
            <a:avLst/>
          </a:prstGeom>
          <a:noFill/>
          <a:ln>
            <a:noFill/>
          </a:ln>
        </p:spPr>
      </p:pic>
      <p:pic>
        <p:nvPicPr>
          <p:cNvPr descr="Circle with left arrow" id="467" name="Google Shape;467;p42"/>
          <p:cNvPicPr preferRelativeResize="0"/>
          <p:nvPr/>
        </p:nvPicPr>
        <p:blipFill rotWithShape="1">
          <a:blip r:embed="rId3">
            <a:alphaModFix/>
          </a:blip>
          <a:srcRect b="0" l="0" r="0" t="0"/>
          <a:stretch/>
        </p:blipFill>
        <p:spPr>
          <a:xfrm rot="10800000">
            <a:off x="1114369" y="4270940"/>
            <a:ext cx="1007861" cy="1007861"/>
          </a:xfrm>
          <a:prstGeom prst="rect">
            <a:avLst/>
          </a:prstGeom>
          <a:noFill/>
          <a:ln>
            <a:noFill/>
          </a:ln>
        </p:spPr>
      </p:pic>
      <p:grpSp>
        <p:nvGrpSpPr>
          <p:cNvPr id="468" name="Google Shape;468;p42"/>
          <p:cNvGrpSpPr/>
          <p:nvPr/>
        </p:nvGrpSpPr>
        <p:grpSpPr>
          <a:xfrm>
            <a:off x="9555708" y="146304"/>
            <a:ext cx="2362380" cy="1971268"/>
            <a:chOff x="2573332" y="600903"/>
            <a:chExt cx="4314062" cy="3713070"/>
          </a:xfrm>
        </p:grpSpPr>
        <p:grpSp>
          <p:nvGrpSpPr>
            <p:cNvPr id="469" name="Google Shape;469;p42"/>
            <p:cNvGrpSpPr/>
            <p:nvPr/>
          </p:nvGrpSpPr>
          <p:grpSpPr>
            <a:xfrm>
              <a:off x="2573332" y="600903"/>
              <a:ext cx="3719824" cy="3713070"/>
              <a:chOff x="2573332" y="677103"/>
              <a:chExt cx="3719824" cy="3713070"/>
            </a:xfrm>
          </p:grpSpPr>
          <p:sp>
            <p:nvSpPr>
              <p:cNvPr id="470" name="Google Shape;470;p42"/>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2"/>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2"/>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2"/>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2"/>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5" name="Google Shape;475;p42"/>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42"/>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477" name="Google Shape;477;p42"/>
          <p:cNvGraphicFramePr/>
          <p:nvPr/>
        </p:nvGraphicFramePr>
        <p:xfrm>
          <a:off x="1358198" y="1736774"/>
          <a:ext cx="3000000" cy="3000000"/>
        </p:xfrm>
        <a:graphic>
          <a:graphicData uri="http://schemas.openxmlformats.org/drawingml/2006/table">
            <a:tbl>
              <a:tblPr>
                <a:noFill/>
                <a:tableStyleId>{C6546BA4-E5A6-401B-A01B-7EC61656DE72}</a:tableStyleId>
              </a:tblPr>
              <a:tblGrid>
                <a:gridCol w="884225"/>
                <a:gridCol w="7673150"/>
              </a:tblGrid>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Exploring factors of diversity within and around gender will help participants move towards an understanding of intersectionality and of gender as non-binary</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201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The diversity of gender expression and sexual identity is global, and work towards gender equality should reflect the rights and experiences of these groups.</a:t>
                      </a:r>
                      <a:endParaRPr sz="14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3"/>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83" name="Google Shape;483;p43"/>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84" name="Google Shape;484;p43"/>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85" name="Google Shape;485;p43"/>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5: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486" name="Google Shape;486;p43"/>
          <p:cNvSpPr txBox="1"/>
          <p:nvPr/>
        </p:nvSpPr>
        <p:spPr>
          <a:xfrm>
            <a:off x="1874633" y="3485256"/>
            <a:ext cx="8442733"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Intersectionality</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4"/>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492" name="Google Shape;492;p44"/>
          <p:cNvPicPr preferRelativeResize="0"/>
          <p:nvPr/>
        </p:nvPicPr>
        <p:blipFill rotWithShape="1">
          <a:blip r:embed="rId3">
            <a:alphaModFix/>
          </a:blip>
          <a:srcRect b="0" l="0" r="0" t="0"/>
          <a:stretch/>
        </p:blipFill>
        <p:spPr>
          <a:xfrm>
            <a:off x="2503253" y="3325239"/>
            <a:ext cx="1325748" cy="1325751"/>
          </a:xfrm>
          <a:prstGeom prst="rect">
            <a:avLst/>
          </a:prstGeom>
          <a:noFill/>
          <a:ln>
            <a:noFill/>
          </a:ln>
        </p:spPr>
      </p:pic>
      <p:sp>
        <p:nvSpPr>
          <p:cNvPr id="493" name="Google Shape;493;p44"/>
          <p:cNvSpPr txBox="1"/>
          <p:nvPr>
            <p:ph type="title"/>
          </p:nvPr>
        </p:nvSpPr>
        <p:spPr>
          <a:xfrm>
            <a:off x="563802" y="461354"/>
            <a:ext cx="7543800" cy="1325750"/>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chemeClr val="lt1"/>
              </a:buClr>
              <a:buSzPts val="2800"/>
              <a:buFont typeface="Helvetica Neue"/>
              <a:buNone/>
            </a:pPr>
            <a:r>
              <a:rPr lang="en" sz="5333">
                <a:solidFill>
                  <a:schemeClr val="lt1"/>
                </a:solidFill>
                <a:latin typeface="Helvetica Neue"/>
                <a:ea typeface="Helvetica Neue"/>
                <a:cs typeface="Helvetica Neue"/>
                <a:sym typeface="Helvetica Neue"/>
              </a:rPr>
              <a:t>Learning </a:t>
            </a:r>
            <a:r>
              <a:rPr lang="en" sz="5333">
                <a:solidFill>
                  <a:srgbClr val="63763E"/>
                </a:solidFill>
                <a:latin typeface="Helvetica Neue"/>
                <a:ea typeface="Helvetica Neue"/>
                <a:cs typeface="Helvetica Neue"/>
                <a:sym typeface="Helvetica Neue"/>
              </a:rPr>
              <a:t>Objectives</a:t>
            </a:r>
            <a:endParaRPr/>
          </a:p>
        </p:txBody>
      </p:sp>
      <p:sp>
        <p:nvSpPr>
          <p:cNvPr id="494" name="Google Shape;494;p44"/>
          <p:cNvSpPr txBox="1"/>
          <p:nvPr/>
        </p:nvSpPr>
        <p:spPr>
          <a:xfrm>
            <a:off x="4335702" y="2788567"/>
            <a:ext cx="6612924" cy="306197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2133"/>
              </a:spcBef>
              <a:spcAft>
                <a:spcPts val="0"/>
              </a:spcAft>
              <a:buClr>
                <a:srgbClr val="000000"/>
              </a:buClr>
              <a:buSzPts val="2400"/>
              <a:buFont typeface="Arial"/>
              <a:buNone/>
            </a:pPr>
            <a:r>
              <a:rPr b="0" i="0" lang="en" sz="2400" u="none" cap="none" strike="noStrike">
                <a:solidFill>
                  <a:schemeClr val="dk1"/>
                </a:solidFill>
                <a:latin typeface="Tahoma"/>
                <a:ea typeface="Tahoma"/>
                <a:cs typeface="Tahoma"/>
                <a:sym typeface="Tahoma"/>
              </a:rPr>
              <a:t>To understand how power and social privilege can be used to marginalize particular groups, specifically those comprised of intersecting identities.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5"/>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00" name="Google Shape;500;p45"/>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3A4888"/>
              </a:buClr>
              <a:buSzPts val="2800"/>
              <a:buFont typeface="Proxima Nova"/>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501" name="Google Shape;501;p45"/>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502" name="Google Shape;502;p45"/>
          <p:cNvPicPr preferRelativeResize="0"/>
          <p:nvPr/>
        </p:nvPicPr>
        <p:blipFill rotWithShape="1">
          <a:blip r:embed="rId3">
            <a:alphaModFix/>
          </a:blip>
          <a:srcRect b="0" l="0" r="0" t="0"/>
          <a:stretch/>
        </p:blipFill>
        <p:spPr>
          <a:xfrm>
            <a:off x="467403" y="2919881"/>
            <a:ext cx="1018239" cy="1018239"/>
          </a:xfrm>
          <a:prstGeom prst="rect">
            <a:avLst/>
          </a:prstGeom>
          <a:noFill/>
          <a:ln>
            <a:noFill/>
          </a:ln>
        </p:spPr>
      </p:pic>
      <p:graphicFrame>
        <p:nvGraphicFramePr>
          <p:cNvPr id="503" name="Google Shape;503;p45"/>
          <p:cNvGraphicFramePr/>
          <p:nvPr/>
        </p:nvGraphicFramePr>
        <p:xfrm>
          <a:off x="594072" y="2441700"/>
          <a:ext cx="3000000" cy="3000000"/>
        </p:xfrm>
        <a:graphic>
          <a:graphicData uri="http://schemas.openxmlformats.org/drawingml/2006/table">
            <a:tbl>
              <a:tblPr>
                <a:noFill/>
                <a:tableStyleId>{C6546BA4-E5A6-401B-A01B-7EC61656DE72}</a:tableStyleId>
              </a:tblPr>
              <a:tblGrid>
                <a:gridCol w="997325"/>
                <a:gridCol w="8654675"/>
              </a:tblGrid>
              <a:tr h="20459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This session will unpack the concept of intersectionality and how people will experience different barriers depending on many elements of their identities—things like their sexuality, race, gender identity, ability, and age. Pursuing true equality means recognizing and meeting all peoples’ diverse needs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7"/>
          <p:cNvSpPr/>
          <p:nvPr/>
        </p:nvSpPr>
        <p:spPr>
          <a:xfrm>
            <a:off x="0" y="0"/>
            <a:ext cx="5605200" cy="685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509" name="Google Shape;509;p47"/>
          <p:cNvSpPr/>
          <p:nvPr/>
        </p:nvSpPr>
        <p:spPr>
          <a:xfrm>
            <a:off x="6178567" y="679433"/>
            <a:ext cx="5244400" cy="5095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510" name="Google Shape;510;p47"/>
          <p:cNvSpPr/>
          <p:nvPr/>
        </p:nvSpPr>
        <p:spPr>
          <a:xfrm>
            <a:off x="8101968" y="4970433"/>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11" name="Google Shape;511;p47"/>
          <p:cNvSpPr txBox="1"/>
          <p:nvPr/>
        </p:nvSpPr>
        <p:spPr>
          <a:xfrm>
            <a:off x="6481967" y="1509888"/>
            <a:ext cx="4637600" cy="354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A theoretical framework for understanding how aspects of a person’s identity (race, class, gender, sex, ability, religion, etc.) combine to create unique modes of discrimination or privilege. The term was coined by black feminist scholar Kimberlé Williams Crenshaw in 1989.</a:t>
            </a:r>
            <a:endParaRPr b="0" i="0" sz="1400" u="none" cap="none" strike="noStrike">
              <a:solidFill>
                <a:srgbClr val="000000"/>
              </a:solidFill>
              <a:latin typeface="Arial"/>
              <a:ea typeface="Arial"/>
              <a:cs typeface="Arial"/>
              <a:sym typeface="Arial"/>
            </a:endParaRPr>
          </a:p>
        </p:txBody>
      </p:sp>
      <p:sp>
        <p:nvSpPr>
          <p:cNvPr id="512" name="Google Shape;512;p47"/>
          <p:cNvSpPr txBox="1"/>
          <p:nvPr/>
        </p:nvSpPr>
        <p:spPr>
          <a:xfrm>
            <a:off x="180400" y="1128088"/>
            <a:ext cx="5244400" cy="763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2800"/>
              <a:buFont typeface="Arial"/>
              <a:buNone/>
            </a:pPr>
            <a:r>
              <a:rPr b="1" i="0" lang="en" sz="4933" u="none" cap="none" strike="noStrike">
                <a:solidFill>
                  <a:srgbClr val="FFFFFF"/>
                </a:solidFill>
                <a:latin typeface="Helvetica Neue"/>
                <a:ea typeface="Helvetica Neue"/>
                <a:cs typeface="Helvetica Neue"/>
                <a:sym typeface="Helvetica Neue"/>
              </a:rPr>
              <a:t>Intersectionality</a:t>
            </a:r>
            <a:endParaRPr b="0" i="0" sz="1400" u="none" cap="none" strike="noStrike">
              <a:solidFill>
                <a:srgbClr val="000000"/>
              </a:solidFill>
              <a:latin typeface="Arial"/>
              <a:ea typeface="Arial"/>
              <a:cs typeface="Arial"/>
              <a:sym typeface="Arial"/>
            </a:endParaRPr>
          </a:p>
        </p:txBody>
      </p:sp>
      <p:pic>
        <p:nvPicPr>
          <p:cNvPr id="513" name="Google Shape;513;p47"/>
          <p:cNvPicPr preferRelativeResize="0"/>
          <p:nvPr/>
        </p:nvPicPr>
        <p:blipFill rotWithShape="1">
          <a:blip r:embed="rId3">
            <a:alphaModFix/>
          </a:blip>
          <a:srcRect b="0" l="0" r="0" t="0"/>
          <a:stretch/>
        </p:blipFill>
        <p:spPr>
          <a:xfrm>
            <a:off x="553051" y="2229430"/>
            <a:ext cx="4408800" cy="4205604"/>
          </a:xfrm>
          <a:prstGeom prst="ellipse">
            <a:avLst/>
          </a:prstGeom>
          <a:noFill/>
          <a:ln>
            <a:noFill/>
          </a:ln>
        </p:spPr>
      </p:pic>
      <p:pic>
        <p:nvPicPr>
          <p:cNvPr descr="Open quotation mark" id="514" name="Google Shape;514;p47"/>
          <p:cNvPicPr preferRelativeResize="0"/>
          <p:nvPr/>
        </p:nvPicPr>
        <p:blipFill rotWithShape="1">
          <a:blip r:embed="rId4">
            <a:alphaModFix/>
          </a:blip>
          <a:srcRect b="0" l="0" r="0" t="0"/>
          <a:stretch/>
        </p:blipFill>
        <p:spPr>
          <a:xfrm rot="10800000">
            <a:off x="7850154" y="4781954"/>
            <a:ext cx="1986159" cy="198615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9"/>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20" name="Google Shape;520;p49"/>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21" name="Google Shape;521;p49"/>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522" name="Google Shape;522;p49"/>
          <p:cNvCxnSpPr/>
          <p:nvPr/>
        </p:nvCxnSpPr>
        <p:spPr>
          <a:xfrm>
            <a:off x="904801" y="2349417"/>
            <a:ext cx="7333871" cy="0"/>
          </a:xfrm>
          <a:prstGeom prst="straightConnector1">
            <a:avLst/>
          </a:prstGeom>
          <a:noFill/>
          <a:ln cap="flat" cmpd="sng" w="19050">
            <a:solidFill>
              <a:srgbClr val="F9D380"/>
            </a:solidFill>
            <a:prstDash val="solid"/>
            <a:round/>
            <a:headEnd len="sm" w="sm" type="none"/>
            <a:tailEnd len="sm" w="sm" type="none"/>
          </a:ln>
        </p:spPr>
      </p:cxnSp>
      <p:sp>
        <p:nvSpPr>
          <p:cNvPr id="523" name="Google Shape;523;p49"/>
          <p:cNvSpPr txBox="1"/>
          <p:nvPr/>
        </p:nvSpPr>
        <p:spPr>
          <a:xfrm>
            <a:off x="805840" y="1421744"/>
            <a:ext cx="7867837" cy="869024"/>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3A4888"/>
                </a:solidFill>
                <a:latin typeface="Tahoma"/>
                <a:ea typeface="Tahoma"/>
                <a:cs typeface="Tahoma"/>
                <a:sym typeface="Tahoma"/>
              </a:rPr>
              <a:t>Unequal power relations are at the root of gender inequality and exclusion/discrimination.</a:t>
            </a:r>
            <a:endParaRPr b="0" i="0" sz="1400" u="none" cap="none" strike="noStrike">
              <a:solidFill>
                <a:srgbClr val="000000"/>
              </a:solidFill>
              <a:latin typeface="Arial"/>
              <a:ea typeface="Arial"/>
              <a:cs typeface="Arial"/>
              <a:sym typeface="Arial"/>
            </a:endParaRPr>
          </a:p>
        </p:txBody>
      </p:sp>
      <p:sp>
        <p:nvSpPr>
          <p:cNvPr id="524" name="Google Shape;524;p49"/>
          <p:cNvSpPr txBox="1"/>
          <p:nvPr/>
        </p:nvSpPr>
        <p:spPr>
          <a:xfrm>
            <a:off x="667538" y="2723674"/>
            <a:ext cx="3352800" cy="2523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lt1"/>
                </a:solidFill>
                <a:latin typeface="Tahoma"/>
                <a:ea typeface="Tahoma"/>
                <a:cs typeface="Tahoma"/>
                <a:sym typeface="Tahoma"/>
              </a:rPr>
              <a:t>Recognizing that an individual’s particular experience of intersecting discriminations is unique.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33"/>
              <a:buFont typeface="Arial"/>
              <a:buNone/>
            </a:pPr>
            <a:r>
              <a:t/>
            </a:r>
            <a:endParaRPr b="0" i="0" sz="2133" u="none" cap="none" strike="noStrike">
              <a:solidFill>
                <a:srgbClr val="FFFFFF"/>
              </a:solidFill>
              <a:latin typeface="Open Sans"/>
              <a:ea typeface="Open Sans"/>
              <a:cs typeface="Open Sans"/>
              <a:sym typeface="Open Sans"/>
            </a:endParaRPr>
          </a:p>
        </p:txBody>
      </p:sp>
      <p:pic>
        <p:nvPicPr>
          <p:cNvPr id="525" name="Google Shape;525;p49"/>
          <p:cNvPicPr preferRelativeResize="0"/>
          <p:nvPr/>
        </p:nvPicPr>
        <p:blipFill rotWithShape="1">
          <a:blip r:embed="rId3">
            <a:alphaModFix/>
          </a:blip>
          <a:srcRect b="0" l="0" r="0" t="0"/>
          <a:stretch/>
        </p:blipFill>
        <p:spPr>
          <a:xfrm>
            <a:off x="8412479" y="3008561"/>
            <a:ext cx="3027731" cy="2693970"/>
          </a:xfrm>
          <a:prstGeom prst="rect">
            <a:avLst/>
          </a:prstGeom>
          <a:noFill/>
          <a:ln>
            <a:noFill/>
          </a:ln>
        </p:spPr>
      </p:pic>
      <p:grpSp>
        <p:nvGrpSpPr>
          <p:cNvPr id="526" name="Google Shape;526;p49"/>
          <p:cNvGrpSpPr/>
          <p:nvPr/>
        </p:nvGrpSpPr>
        <p:grpSpPr>
          <a:xfrm>
            <a:off x="9555708" y="146304"/>
            <a:ext cx="2362380" cy="1971268"/>
            <a:chOff x="2573332" y="600903"/>
            <a:chExt cx="4314062" cy="3713070"/>
          </a:xfrm>
        </p:grpSpPr>
        <p:grpSp>
          <p:nvGrpSpPr>
            <p:cNvPr id="527" name="Google Shape;527;p49"/>
            <p:cNvGrpSpPr/>
            <p:nvPr/>
          </p:nvGrpSpPr>
          <p:grpSpPr>
            <a:xfrm>
              <a:off x="2573332" y="600903"/>
              <a:ext cx="3719824" cy="3713070"/>
              <a:chOff x="2573332" y="677103"/>
              <a:chExt cx="3719824" cy="3713070"/>
            </a:xfrm>
          </p:grpSpPr>
          <p:sp>
            <p:nvSpPr>
              <p:cNvPr id="528" name="Google Shape;528;p49"/>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49"/>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9"/>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49"/>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9"/>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3" name="Google Shape;533;p49"/>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49"/>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 name="Google Shape;535;p49"/>
          <p:cNvSpPr txBox="1"/>
          <p:nvPr/>
        </p:nvSpPr>
        <p:spPr>
          <a:xfrm>
            <a:off x="4144919" y="2733761"/>
            <a:ext cx="3902161" cy="2503576"/>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lt1"/>
                </a:solidFill>
                <a:latin typeface="Tahoma"/>
                <a:ea typeface="Tahoma"/>
                <a:cs typeface="Tahoma"/>
                <a:sym typeface="Tahoma"/>
              </a:rPr>
              <a:t>This is particularly relevant when we think about gender and those who have gender expressions outside the binary and as they intersect with other identities/statuses.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p:nvPr/>
        </p:nvSpPr>
        <p:spPr>
          <a:xfrm>
            <a:off x="-1" y="0"/>
            <a:ext cx="7972425" cy="6852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131" name="Google Shape;131;p4"/>
          <p:cNvSpPr txBox="1"/>
          <p:nvPr/>
        </p:nvSpPr>
        <p:spPr>
          <a:xfrm>
            <a:off x="700717" y="475843"/>
            <a:ext cx="6570988" cy="1867509"/>
          </a:xfrm>
          <a:prstGeom prst="rect">
            <a:avLst/>
          </a:prstGeom>
          <a:noFill/>
          <a:ln cap="flat" cmpd="sng" w="2857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lt1"/>
              </a:buClr>
              <a:buSzPts val="2800"/>
              <a:buFont typeface="Helvetica Neue"/>
              <a:buNone/>
            </a:pPr>
            <a:r>
              <a:rPr b="0" i="0" lang="en" sz="5400" u="none" cap="none" strike="noStrike">
                <a:solidFill>
                  <a:schemeClr val="lt1"/>
                </a:solidFill>
                <a:latin typeface="Helvetica Neue"/>
                <a:ea typeface="Helvetica Neue"/>
                <a:cs typeface="Helvetica Neue"/>
                <a:sym typeface="Helvetica Neue"/>
              </a:rPr>
              <a:t>Overall Training Objective</a:t>
            </a:r>
            <a:endParaRPr b="0" i="0" sz="5333" u="none" cap="none" strike="noStrike">
              <a:solidFill>
                <a:schemeClr val="lt1"/>
              </a:solidFill>
              <a:latin typeface="Helvetica Neue"/>
              <a:ea typeface="Helvetica Neue"/>
              <a:cs typeface="Helvetica Neue"/>
              <a:sym typeface="Helvetica Neue"/>
            </a:endParaRPr>
          </a:p>
        </p:txBody>
      </p:sp>
      <p:pic>
        <p:nvPicPr>
          <p:cNvPr descr="Globe" id="132" name="Google Shape;132;p4"/>
          <p:cNvPicPr preferRelativeResize="0"/>
          <p:nvPr/>
        </p:nvPicPr>
        <p:blipFill rotWithShape="1">
          <a:blip r:embed="rId3">
            <a:alphaModFix/>
          </a:blip>
          <a:srcRect b="0" l="0" r="0" t="0"/>
          <a:stretch/>
        </p:blipFill>
        <p:spPr>
          <a:xfrm>
            <a:off x="8058047" y="2185883"/>
            <a:ext cx="4133953" cy="4133953"/>
          </a:xfrm>
          <a:prstGeom prst="rect">
            <a:avLst/>
          </a:prstGeom>
          <a:noFill/>
          <a:ln>
            <a:noFill/>
          </a:ln>
        </p:spPr>
      </p:pic>
      <p:sp>
        <p:nvSpPr>
          <p:cNvPr id="133" name="Google Shape;133;p4"/>
          <p:cNvSpPr txBox="1"/>
          <p:nvPr/>
        </p:nvSpPr>
        <p:spPr>
          <a:xfrm>
            <a:off x="1374497" y="2816195"/>
            <a:ext cx="5223428" cy="3562962"/>
          </a:xfrm>
          <a:prstGeom prst="rect">
            <a:avLst/>
          </a:prstGeom>
          <a:noFill/>
          <a:ln>
            <a:noFill/>
          </a:ln>
        </p:spPr>
        <p:txBody>
          <a:bodyPr anchorCtr="0" anchor="t" bIns="91425" lIns="91425" spcFirstLastPara="1" rIns="91425" wrap="square" tIns="91425">
            <a:noAutofit/>
          </a:bodyPr>
          <a:lstStyle/>
          <a:p>
            <a:pPr indent="0" lvl="0" marL="186262" marR="0" rtl="0" algn="ctr">
              <a:lnSpc>
                <a:spcPct val="115000"/>
              </a:lnSpc>
              <a:spcBef>
                <a:spcPts val="0"/>
              </a:spcBef>
              <a:spcAft>
                <a:spcPts val="0"/>
              </a:spcAft>
              <a:buClr>
                <a:schemeClr val="lt1"/>
              </a:buClr>
              <a:buSzPts val="1400"/>
              <a:buFont typeface="Arial"/>
              <a:buNone/>
            </a:pPr>
            <a:r>
              <a:rPr b="0" i="0" lang="en" sz="2400" u="none" cap="none" strike="noStrike">
                <a:solidFill>
                  <a:schemeClr val="lt1"/>
                </a:solidFill>
                <a:latin typeface="Tahoma"/>
                <a:ea typeface="Tahoma"/>
                <a:cs typeface="Tahoma"/>
                <a:sym typeface="Tahoma"/>
              </a:rPr>
              <a:t>This training program is about </a:t>
            </a:r>
            <a:r>
              <a:rPr b="1" i="0" lang="en" sz="2400" u="none" cap="none" strike="noStrike">
                <a:solidFill>
                  <a:schemeClr val="lt1"/>
                </a:solidFill>
                <a:latin typeface="Tahoma"/>
                <a:ea typeface="Tahoma"/>
                <a:cs typeface="Tahoma"/>
                <a:sym typeface="Tahoma"/>
              </a:rPr>
              <a:t>strengthening the confidence and capacity</a:t>
            </a:r>
            <a:r>
              <a:rPr b="0" i="0" lang="en" sz="2400" u="none" cap="none" strike="noStrike">
                <a:solidFill>
                  <a:schemeClr val="lt1"/>
                </a:solidFill>
                <a:latin typeface="Tahoma"/>
                <a:ea typeface="Tahoma"/>
                <a:cs typeface="Tahoma"/>
                <a:sym typeface="Tahoma"/>
              </a:rPr>
              <a:t> for both gender equality experts and non-experts in the application of gender transformative programming in women’s and children’s health.</a:t>
            </a:r>
            <a:endParaRPr b="0" i="0" sz="2400" u="none" cap="none" strike="noStrike">
              <a:solidFill>
                <a:schemeClr val="lt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nvSpPr>
        <p:spPr>
          <a:xfrm>
            <a:off x="10600" y="0"/>
            <a:ext cx="12192000" cy="15288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4C1130"/>
              </a:solidFill>
              <a:latin typeface="Arial"/>
              <a:ea typeface="Arial"/>
              <a:cs typeface="Arial"/>
              <a:sym typeface="Arial"/>
            </a:endParaRPr>
          </a:p>
        </p:txBody>
      </p:sp>
      <p:sp>
        <p:nvSpPr>
          <p:cNvPr id="139" name="Google Shape;139;p5"/>
          <p:cNvSpPr txBox="1"/>
          <p:nvPr>
            <p:ph type="title"/>
          </p:nvPr>
        </p:nvSpPr>
        <p:spPr>
          <a:xfrm>
            <a:off x="10600" y="605966"/>
            <a:ext cx="11360800" cy="1310996"/>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FFFFFF"/>
              </a:buClr>
              <a:buSzPts val="2800"/>
              <a:buFont typeface="Helvetica Neue"/>
              <a:buNone/>
            </a:pPr>
            <a:r>
              <a:rPr lang="en" sz="6533">
                <a:solidFill>
                  <a:srgbClr val="FFFFFF"/>
                </a:solidFill>
                <a:latin typeface="Helvetica Neue"/>
                <a:ea typeface="Helvetica Neue"/>
                <a:cs typeface="Helvetica Neue"/>
                <a:sym typeface="Helvetica Neue"/>
              </a:rPr>
              <a:t>TRAINING MODULES</a:t>
            </a:r>
            <a:endParaRPr sz="6533">
              <a:solidFill>
                <a:srgbClr val="FFFFFF"/>
              </a:solidFill>
              <a:latin typeface="Helvetica Neue"/>
              <a:ea typeface="Helvetica Neue"/>
              <a:cs typeface="Helvetica Neue"/>
              <a:sym typeface="Helvetica Neue"/>
            </a:endParaRPr>
          </a:p>
        </p:txBody>
      </p:sp>
      <p:graphicFrame>
        <p:nvGraphicFramePr>
          <p:cNvPr id="140" name="Google Shape;140;p5"/>
          <p:cNvGraphicFramePr/>
          <p:nvPr/>
        </p:nvGraphicFramePr>
        <p:xfrm>
          <a:off x="465798" y="2200106"/>
          <a:ext cx="3000000" cy="3000000"/>
        </p:xfrm>
        <a:graphic>
          <a:graphicData uri="http://schemas.openxmlformats.org/drawingml/2006/table">
            <a:tbl>
              <a:tblPr>
                <a:noFill/>
                <a:tableStyleId>{C6546BA4-E5A6-401B-A01B-7EC61656DE72}</a:tableStyleId>
              </a:tblPr>
              <a:tblGrid>
                <a:gridCol w="269200"/>
                <a:gridCol w="10785375"/>
              </a:tblGrid>
              <a:tr h="1234650">
                <a:tc>
                  <a:txBody>
                    <a:bodyPr/>
                    <a:lstStyle/>
                    <a:p>
                      <a:pPr indent="0" lvl="0" marL="0" marR="0" rtl="0" algn="l">
                        <a:lnSpc>
                          <a:spcPct val="100000"/>
                        </a:lnSpc>
                        <a:spcBef>
                          <a:spcPts val="0"/>
                        </a:spcBef>
                        <a:spcAft>
                          <a:spcPts val="0"/>
                        </a:spcAft>
                        <a:buClr>
                          <a:srgbClr val="000000"/>
                        </a:buClr>
                        <a:buSzPts val="1800"/>
                        <a:buFont typeface="Arial"/>
                        <a:buNone/>
                      </a:pPr>
                      <a:r>
                        <a:t/>
                      </a:r>
                      <a:endParaRPr b="1" sz="2400" u="none" cap="none" strike="noStrike">
                        <a:solidFill>
                          <a:srgbClr val="4C1130"/>
                        </a:solidFill>
                        <a:latin typeface="Tahoma"/>
                        <a:ea typeface="Tahoma"/>
                        <a:cs typeface="Tahoma"/>
                        <a:sym typeface="Tahoma"/>
                      </a:endParaRPr>
                    </a:p>
                  </a:txBody>
                  <a:tcPr marT="121900" marB="121900" marR="121900" marL="121900" anchor="ctr">
                    <a:lnL cap="flat" cmpd="sng" w="28575">
                      <a:solidFill>
                        <a:srgbClr val="511537">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28575">
                      <a:solidFill>
                        <a:srgbClr val="511537">
                          <a:alpha val="0"/>
                        </a:srgbClr>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2400" u="none" cap="none" strike="noStrike">
                          <a:solidFill>
                            <a:srgbClr val="993365"/>
                          </a:solidFill>
                          <a:latin typeface="Tahoma"/>
                          <a:ea typeface="Tahoma"/>
                          <a:cs typeface="Tahoma"/>
                          <a:sym typeface="Tahoma"/>
                        </a:rPr>
                        <a:t>MODULE 1:</a:t>
                      </a:r>
                      <a:r>
                        <a:rPr lang="en" sz="2400" u="none" cap="none" strike="noStrike">
                          <a:solidFill>
                            <a:srgbClr val="993365"/>
                          </a:solidFill>
                          <a:latin typeface="Tahoma"/>
                          <a:ea typeface="Tahoma"/>
                          <a:cs typeface="Tahoma"/>
                          <a:sym typeface="Tahoma"/>
                        </a:rPr>
                        <a:t> </a:t>
                      </a:r>
                      <a:r>
                        <a:rPr b="1" lang="en" sz="2400" u="none" cap="none" strike="noStrike">
                          <a:solidFill>
                            <a:srgbClr val="272324"/>
                          </a:solidFill>
                          <a:latin typeface="Tahoma"/>
                          <a:ea typeface="Tahoma"/>
                          <a:cs typeface="Tahoma"/>
                          <a:sym typeface="Tahoma"/>
                        </a:rPr>
                        <a:t>Gender Equality Concepts and Terminology</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72324"/>
                          </a:solidFill>
                          <a:latin typeface="Tahoma"/>
                          <a:ea typeface="Tahoma"/>
                          <a:cs typeface="Tahoma"/>
                          <a:sym typeface="Tahoma"/>
                        </a:rPr>
                        <a:t>Participants will have increased familiarity with, and confident use of key concepts and terminology related to gender equality. </a:t>
                      </a:r>
                      <a:endParaRPr sz="2400" u="none" cap="none" strike="noStrike">
                        <a:solidFill>
                          <a:srgbClr val="993365"/>
                        </a:solidFill>
                        <a:latin typeface="Tahoma"/>
                        <a:ea typeface="Tahoma"/>
                        <a:cs typeface="Tahoma"/>
                        <a:sym typeface="Tahoma"/>
                      </a:endParaRPr>
                    </a:p>
                  </a:txBody>
                  <a:tcPr marT="121900" marB="121900" marR="121900" marL="121900" anchor="ctr">
                    <a:lnL cap="flat" cmpd="sng" w="9525">
                      <a:solidFill>
                        <a:schemeClr val="accent1">
                          <a:alpha val="0"/>
                        </a:schemeClr>
                      </a:solidFill>
                      <a:prstDash val="solid"/>
                      <a:round/>
                      <a:headEnd len="sm" w="sm" type="none"/>
                      <a:tailEnd len="sm" w="sm" type="none"/>
                    </a:lnL>
                    <a:lnR cap="flat" cmpd="sng" w="28575">
                      <a:solidFill>
                        <a:srgbClr val="511537">
                          <a:alpha val="0"/>
                        </a:srgbClr>
                      </a:solidFill>
                      <a:prstDash val="solid"/>
                      <a:round/>
                      <a:headEnd len="sm" w="sm" type="none"/>
                      <a:tailEnd len="sm" w="sm" type="none"/>
                    </a:lnR>
                    <a:lnT cap="flat" cmpd="sng" w="28575">
                      <a:solidFill>
                        <a:srgbClr val="511537">
                          <a:alpha val="0"/>
                        </a:srgbClr>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r>
              <a:tr h="1234650">
                <a:tc>
                  <a:txBody>
                    <a:bodyPr/>
                    <a:lstStyle/>
                    <a:p>
                      <a:pPr indent="0" lvl="0" marL="0" marR="0" rtl="0" algn="l">
                        <a:lnSpc>
                          <a:spcPct val="100000"/>
                        </a:lnSpc>
                        <a:spcBef>
                          <a:spcPts val="0"/>
                        </a:spcBef>
                        <a:spcAft>
                          <a:spcPts val="0"/>
                        </a:spcAft>
                        <a:buClr>
                          <a:schemeClr val="dk1"/>
                        </a:buClr>
                        <a:buSzPts val="1100"/>
                        <a:buFont typeface="Arial"/>
                        <a:buNone/>
                      </a:pPr>
                      <a:r>
                        <a:t/>
                      </a:r>
                      <a:endParaRPr b="1" sz="2400" u="none" cap="none" strike="noStrike">
                        <a:solidFill>
                          <a:srgbClr val="4C1130"/>
                        </a:solidFill>
                        <a:latin typeface="Tahoma"/>
                        <a:ea typeface="Tahoma"/>
                        <a:cs typeface="Tahoma"/>
                        <a:sym typeface="Tahoma"/>
                      </a:endParaRPr>
                    </a:p>
                  </a:txBody>
                  <a:tcPr marT="121900" marB="121900" marR="121900" marL="121900" anchor="ctr">
                    <a:lnL cap="flat" cmpd="sng" w="28575">
                      <a:solidFill>
                        <a:srgbClr val="511537">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en" sz="2400" u="none" cap="none" strike="noStrike">
                          <a:solidFill>
                            <a:srgbClr val="993365"/>
                          </a:solidFill>
                          <a:latin typeface="Tahoma"/>
                          <a:ea typeface="Tahoma"/>
                          <a:cs typeface="Tahoma"/>
                          <a:sym typeface="Tahoma"/>
                        </a:rPr>
                        <a:t>MODULE 2: </a:t>
                      </a:r>
                      <a:r>
                        <a:rPr b="1" lang="en" sz="2400" u="none" cap="none" strike="noStrike">
                          <a:solidFill>
                            <a:srgbClr val="272324"/>
                          </a:solidFill>
                          <a:latin typeface="Tahoma"/>
                          <a:ea typeface="Tahoma"/>
                          <a:cs typeface="Tahoma"/>
                          <a:sym typeface="Tahoma"/>
                        </a:rPr>
                        <a:t>Elements of Gender Transformative Programming </a:t>
                      </a:r>
                      <a:endParaRPr sz="1400" u="none" cap="none" strike="noStrike"/>
                    </a:p>
                    <a:p>
                      <a:pPr indent="0" lvl="0" marL="0" marR="0" rtl="0" algn="l">
                        <a:lnSpc>
                          <a:spcPct val="100000"/>
                        </a:lnSpc>
                        <a:spcBef>
                          <a:spcPts val="0"/>
                        </a:spcBef>
                        <a:spcAft>
                          <a:spcPts val="0"/>
                        </a:spcAft>
                        <a:buClr>
                          <a:schemeClr val="dk1"/>
                        </a:buClr>
                        <a:buSzPts val="1100"/>
                        <a:buFont typeface="Arial"/>
                        <a:buNone/>
                      </a:pPr>
                      <a:r>
                        <a:rPr b="0" i="0" lang="en" sz="1800" u="none" cap="none" strike="noStrike">
                          <a:solidFill>
                            <a:srgbClr val="272324"/>
                          </a:solidFill>
                          <a:latin typeface="Tahoma"/>
                          <a:ea typeface="Tahoma"/>
                          <a:cs typeface="Tahoma"/>
                          <a:sym typeface="Tahoma"/>
                        </a:rPr>
                        <a:t>Participants will strengthen their understanding of and ability to practically support the design of gender transformative programs and initiatives. </a:t>
                      </a:r>
                      <a:endParaRPr sz="2400" u="none" cap="none" strike="noStrike">
                        <a:solidFill>
                          <a:srgbClr val="993365"/>
                        </a:solidFill>
                        <a:latin typeface="Tahoma"/>
                        <a:ea typeface="Tahoma"/>
                        <a:cs typeface="Tahoma"/>
                        <a:sym typeface="Tahoma"/>
                      </a:endParaRPr>
                    </a:p>
                  </a:txBody>
                  <a:tcPr marT="121900" marB="121900" marR="121900" marL="121900" anchor="ctr">
                    <a:lnL cap="flat" cmpd="sng" w="9525">
                      <a:solidFill>
                        <a:schemeClr val="accent1">
                          <a:alpha val="0"/>
                        </a:schemeClr>
                      </a:solidFill>
                      <a:prstDash val="solid"/>
                      <a:round/>
                      <a:headEnd len="sm" w="sm" type="none"/>
                      <a:tailEnd len="sm" w="sm" type="none"/>
                    </a:lnL>
                    <a:lnR cap="flat" cmpd="sng" w="28575">
                      <a:solidFill>
                        <a:srgbClr val="511537">
                          <a:alpha val="0"/>
                        </a:srgb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r>
              <a:tr h="986350">
                <a:tc>
                  <a:txBody>
                    <a:bodyPr/>
                    <a:lstStyle/>
                    <a:p>
                      <a:pPr indent="0" lvl="0" marL="0" marR="0" rtl="0" algn="l">
                        <a:lnSpc>
                          <a:spcPct val="100000"/>
                        </a:lnSpc>
                        <a:spcBef>
                          <a:spcPts val="0"/>
                        </a:spcBef>
                        <a:spcAft>
                          <a:spcPts val="0"/>
                        </a:spcAft>
                        <a:buClr>
                          <a:srgbClr val="000000"/>
                        </a:buClr>
                        <a:buSzPts val="1800"/>
                        <a:buFont typeface="Arial"/>
                        <a:buNone/>
                      </a:pPr>
                      <a:r>
                        <a:t/>
                      </a:r>
                      <a:endParaRPr sz="2400" u="none" cap="none" strike="noStrike">
                        <a:latin typeface="Tahoma"/>
                        <a:ea typeface="Tahoma"/>
                        <a:cs typeface="Tahoma"/>
                        <a:sym typeface="Tahoma"/>
                      </a:endParaRPr>
                    </a:p>
                  </a:txBody>
                  <a:tcPr marT="121900" marB="121900" marR="121900" marL="121900" anchor="ctr">
                    <a:lnL cap="flat" cmpd="sng" w="28575">
                      <a:solidFill>
                        <a:srgbClr val="511537">
                          <a:alpha val="0"/>
                        </a:srgbClr>
                      </a:solidFill>
                      <a:prstDash val="solid"/>
                      <a:round/>
                      <a:headEnd len="sm" w="sm" type="none"/>
                      <a:tailEnd len="sm" w="sm" type="none"/>
                    </a:lnL>
                    <a:lnR cap="flat" cmpd="sng" w="9525">
                      <a:solidFill>
                        <a:schemeClr val="accent1">
                          <a:alpha val="0"/>
                        </a:scheme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2400" u="none" cap="none" strike="noStrike">
                          <a:solidFill>
                            <a:srgbClr val="993365"/>
                          </a:solidFill>
                          <a:latin typeface="Tahoma"/>
                          <a:ea typeface="Tahoma"/>
                          <a:cs typeface="Tahoma"/>
                          <a:sym typeface="Tahoma"/>
                        </a:rPr>
                        <a:t>MODULE 3:</a:t>
                      </a:r>
                      <a:r>
                        <a:rPr lang="en" sz="2400" u="none" cap="none" strike="noStrike">
                          <a:solidFill>
                            <a:srgbClr val="993365"/>
                          </a:solidFill>
                          <a:latin typeface="Tahoma"/>
                          <a:ea typeface="Tahoma"/>
                          <a:cs typeface="Tahoma"/>
                          <a:sym typeface="Tahoma"/>
                        </a:rPr>
                        <a:t> </a:t>
                      </a:r>
                      <a:r>
                        <a:rPr b="1" lang="en" sz="2400" u="none" cap="none" strike="noStrike">
                          <a:solidFill>
                            <a:srgbClr val="272324"/>
                          </a:solidFill>
                          <a:latin typeface="Tahoma"/>
                          <a:ea typeface="Tahoma"/>
                          <a:cs typeface="Tahoma"/>
                          <a:sym typeface="Tahoma"/>
                        </a:rPr>
                        <a:t>Gender Based Analysis and Monitoring and Evaluation</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272324"/>
                          </a:solidFill>
                          <a:latin typeface="Tahoma"/>
                          <a:ea typeface="Tahoma"/>
                          <a:cs typeface="Tahoma"/>
                          <a:sym typeface="Tahoma"/>
                        </a:rPr>
                        <a:t>Participants will be introduced to key accountability tools for Gender Transformative Programming, and will understand how they can be used in their own work. </a:t>
                      </a:r>
                      <a:endParaRPr sz="2400" u="none" cap="none" strike="noStrike">
                        <a:solidFill>
                          <a:srgbClr val="993365"/>
                        </a:solidFill>
                        <a:latin typeface="Tahoma"/>
                        <a:ea typeface="Tahoma"/>
                        <a:cs typeface="Tahoma"/>
                        <a:sym typeface="Tahoma"/>
                      </a:endParaRPr>
                    </a:p>
                  </a:txBody>
                  <a:tcPr marT="121900" marB="121900" marR="121900" marL="121900" anchor="ctr">
                    <a:lnL cap="flat" cmpd="sng" w="9525">
                      <a:solidFill>
                        <a:schemeClr val="accent1">
                          <a:alpha val="0"/>
                        </a:schemeClr>
                      </a:solidFill>
                      <a:prstDash val="solid"/>
                      <a:round/>
                      <a:headEnd len="sm" w="sm" type="none"/>
                      <a:tailEnd len="sm" w="sm" type="none"/>
                    </a:lnL>
                    <a:lnR cap="flat" cmpd="sng" w="28575">
                      <a:solidFill>
                        <a:srgbClr val="511537">
                          <a:alpha val="0"/>
                        </a:srgbClr>
                      </a:solidFill>
                      <a:prstDash val="solid"/>
                      <a:round/>
                      <a:headEnd len="sm" w="sm" type="none"/>
                      <a:tailEnd len="sm" w="sm" type="none"/>
                    </a:lnR>
                    <a:lnT cap="flat" cmpd="sng" w="9525">
                      <a:solidFill>
                        <a:srgbClr val="F9D380"/>
                      </a:solidFill>
                      <a:prstDash val="solid"/>
                      <a:round/>
                      <a:headEnd len="sm" w="sm" type="none"/>
                      <a:tailEnd len="sm" w="sm" type="none"/>
                    </a:lnT>
                    <a:lnB cap="flat" cmpd="sng" w="9525">
                      <a:solidFill>
                        <a:srgbClr val="F9D380"/>
                      </a:solidFill>
                      <a:prstDash val="solid"/>
                      <a:round/>
                      <a:headEnd len="sm" w="sm" type="none"/>
                      <a:tailEnd len="sm" w="sm" type="none"/>
                    </a:lnB>
                    <a:solidFill>
                      <a:srgbClr val="FFFFFF"/>
                    </a:solidFill>
                  </a:tcPr>
                </a:tc>
              </a:tr>
            </a:tbl>
          </a:graphicData>
        </a:graphic>
      </p:graphicFrame>
      <p:grpSp>
        <p:nvGrpSpPr>
          <p:cNvPr id="141" name="Google Shape;141;p5"/>
          <p:cNvGrpSpPr/>
          <p:nvPr/>
        </p:nvGrpSpPr>
        <p:grpSpPr>
          <a:xfrm>
            <a:off x="9532158" y="146304"/>
            <a:ext cx="2362380" cy="1971269"/>
            <a:chOff x="2573332" y="600903"/>
            <a:chExt cx="4314062" cy="3713070"/>
          </a:xfrm>
        </p:grpSpPr>
        <p:grpSp>
          <p:nvGrpSpPr>
            <p:cNvPr id="142" name="Google Shape;142;p5"/>
            <p:cNvGrpSpPr/>
            <p:nvPr/>
          </p:nvGrpSpPr>
          <p:grpSpPr>
            <a:xfrm>
              <a:off x="2573332" y="600903"/>
              <a:ext cx="3719824" cy="3713070"/>
              <a:chOff x="2573332" y="677103"/>
              <a:chExt cx="3719824" cy="3713070"/>
            </a:xfrm>
          </p:grpSpPr>
          <p:sp>
            <p:nvSpPr>
              <p:cNvPr id="143" name="Google Shape;143;p5"/>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5"/>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415600" y="434133"/>
            <a:ext cx="11360800" cy="763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3A4888"/>
              </a:buClr>
              <a:buSzPts val="2800"/>
              <a:buFont typeface="Helvetica Neue"/>
              <a:buNone/>
            </a:pPr>
            <a:r>
              <a:rPr lang="en">
                <a:solidFill>
                  <a:srgbClr val="3A4888"/>
                </a:solidFill>
                <a:latin typeface="Helvetica Neue"/>
                <a:ea typeface="Helvetica Neue"/>
                <a:cs typeface="Helvetica Neue"/>
                <a:sym typeface="Helvetica Neue"/>
              </a:rPr>
              <a:t>Goal Setting</a:t>
            </a:r>
            <a:endParaRPr>
              <a:solidFill>
                <a:srgbClr val="3A4888"/>
              </a:solidFill>
              <a:latin typeface="Helvetica Neue"/>
              <a:ea typeface="Helvetica Neue"/>
              <a:cs typeface="Helvetica Neue"/>
              <a:sym typeface="Helvetica Neue"/>
            </a:endParaRPr>
          </a:p>
        </p:txBody>
      </p:sp>
      <p:cxnSp>
        <p:nvCxnSpPr>
          <p:cNvPr id="155" name="Google Shape;155;p9"/>
          <p:cNvCxnSpPr/>
          <p:nvPr/>
        </p:nvCxnSpPr>
        <p:spPr>
          <a:xfrm flipH="1" rot="10800000">
            <a:off x="477733" y="1197733"/>
            <a:ext cx="8302000" cy="9200"/>
          </a:xfrm>
          <a:prstGeom prst="straightConnector1">
            <a:avLst/>
          </a:prstGeom>
          <a:noFill/>
          <a:ln cap="flat" cmpd="sng" w="38100">
            <a:solidFill>
              <a:srgbClr val="F9D380"/>
            </a:solidFill>
            <a:prstDash val="solid"/>
            <a:round/>
            <a:headEnd len="sm" w="sm" type="none"/>
            <a:tailEnd len="sm" w="sm" type="none"/>
          </a:ln>
        </p:spPr>
      </p:cxnSp>
      <p:sp>
        <p:nvSpPr>
          <p:cNvPr id="156" name="Google Shape;156;p9"/>
          <p:cNvSpPr txBox="1"/>
          <p:nvPr/>
        </p:nvSpPr>
        <p:spPr>
          <a:xfrm>
            <a:off x="531521" y="1406944"/>
            <a:ext cx="5301243" cy="3511626"/>
          </a:xfrm>
          <a:prstGeom prst="rect">
            <a:avLst/>
          </a:prstGeom>
          <a:solidFill>
            <a:srgbClr val="B5CB82"/>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733"/>
              <a:buFont typeface="Arial"/>
              <a:buNone/>
            </a:pPr>
            <a:r>
              <a:t/>
            </a:r>
            <a:endParaRPr b="1" i="0" sz="1733" u="none" cap="none" strike="noStrike">
              <a:solidFill>
                <a:schemeClr val="dk1"/>
              </a:solidFill>
              <a:latin typeface="Open Sans"/>
              <a:ea typeface="Open Sans"/>
              <a:cs typeface="Open Sans"/>
              <a:sym typeface="Open Sans"/>
            </a:endParaRPr>
          </a:p>
        </p:txBody>
      </p:sp>
      <p:sp>
        <p:nvSpPr>
          <p:cNvPr id="157" name="Google Shape;157;p9"/>
          <p:cNvSpPr/>
          <p:nvPr/>
        </p:nvSpPr>
        <p:spPr>
          <a:xfrm>
            <a:off x="531835" y="1406944"/>
            <a:ext cx="4703555" cy="666629"/>
          </a:xfrm>
          <a:prstGeom prst="homePlate">
            <a:avLst>
              <a:gd fmla="val 50000" name="adj"/>
            </a:avLst>
          </a:prstGeom>
          <a:solidFill>
            <a:srgbClr val="63763E"/>
          </a:solidFill>
          <a:ln cap="flat" cmpd="sng" w="9525">
            <a:solidFill>
              <a:srgbClr val="6376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ahoma"/>
                <a:ea typeface="Tahoma"/>
                <a:cs typeface="Tahoma"/>
                <a:sym typeface="Tahoma"/>
              </a:rPr>
              <a:t>Let’s set some goals!</a:t>
            </a:r>
            <a:endParaRPr b="0" i="0" sz="2800" u="none" cap="none" strike="noStrike">
              <a:solidFill>
                <a:srgbClr val="FFFFFF"/>
              </a:solidFill>
              <a:latin typeface="Tahoma"/>
              <a:ea typeface="Tahoma"/>
              <a:cs typeface="Tahoma"/>
              <a:sym typeface="Tahoma"/>
            </a:endParaRPr>
          </a:p>
        </p:txBody>
      </p:sp>
      <p:sp>
        <p:nvSpPr>
          <p:cNvPr id="158" name="Google Shape;158;p9"/>
          <p:cNvSpPr txBox="1"/>
          <p:nvPr/>
        </p:nvSpPr>
        <p:spPr>
          <a:xfrm>
            <a:off x="804744" y="2377944"/>
            <a:ext cx="4543200" cy="210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33"/>
              <a:buFont typeface="Arial"/>
              <a:buNone/>
            </a:pPr>
            <a:r>
              <a:rPr b="0" i="0" lang="en" sz="2133" u="none" cap="none" strike="noStrike">
                <a:solidFill>
                  <a:srgbClr val="272324"/>
                </a:solidFill>
                <a:latin typeface="Tahoma"/>
                <a:ea typeface="Tahoma"/>
                <a:cs typeface="Tahoma"/>
                <a:sym typeface="Tahoma"/>
              </a:rPr>
              <a:t>In your own notes, take a few minutes to set a couple goals for yourself about how you would like to participate over the next </a:t>
            </a:r>
            <a:r>
              <a:rPr lang="en" sz="2133">
                <a:solidFill>
                  <a:srgbClr val="272324"/>
                </a:solidFill>
                <a:latin typeface="Tahoma"/>
                <a:ea typeface="Tahoma"/>
                <a:cs typeface="Tahoma"/>
                <a:sym typeface="Tahoma"/>
              </a:rPr>
              <a:t>few</a:t>
            </a:r>
            <a:r>
              <a:rPr b="0" i="0" lang="en" sz="2133" u="none" cap="none" strike="noStrike">
                <a:solidFill>
                  <a:srgbClr val="272324"/>
                </a:solidFill>
                <a:latin typeface="Tahoma"/>
                <a:ea typeface="Tahoma"/>
                <a:cs typeface="Tahoma"/>
                <a:sym typeface="Tahoma"/>
              </a:rPr>
              <a:t> days.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Young soccer players in action" id="159" name="Google Shape;159;p9"/>
          <p:cNvPicPr preferRelativeResize="0"/>
          <p:nvPr/>
        </p:nvPicPr>
        <p:blipFill rotWithShape="1">
          <a:blip r:embed="rId3">
            <a:alphaModFix/>
          </a:blip>
          <a:srcRect b="0" l="0" r="0" t="0"/>
          <a:stretch/>
        </p:blipFill>
        <p:spPr>
          <a:xfrm>
            <a:off x="5347855" y="2124830"/>
            <a:ext cx="6471930" cy="4405210"/>
          </a:xfrm>
          <a:prstGeom prst="rect">
            <a:avLst/>
          </a:prstGeom>
          <a:noFill/>
          <a:ln cap="flat" cmpd="sng" w="28575">
            <a:solidFill>
              <a:srgbClr val="2F5496"/>
            </a:solidFill>
            <a:prstDash val="solid"/>
            <a:round/>
            <a:headEnd len="sm" w="sm" type="none"/>
            <a:tailEnd len="sm" w="sm" type="none"/>
          </a:ln>
          <a:effectLst>
            <a:outerShdw blurRad="292100" rotWithShape="0" algn="tl" dir="2700000" dist="139700">
              <a:srgbClr val="333333">
                <a:alpha val="6196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nvSpPr>
        <p:spPr>
          <a:xfrm>
            <a:off x="1305767" y="2078067"/>
            <a:ext cx="4632800" cy="4023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Participation</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Each one of you brings a wealth of experience to the program. Participate fully and give everyone a chance to contribute, encouraging others to do so.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Respect Others</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Respect each other, yourselves, and the trainer. Do not speak when someone else is speaking. Listen actively.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 sz="1467"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Support an inclusive environment</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Support an environment of inclusion and respect diversity in all its forms. Discrimination or exclusion of any kind will not be accepted.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 sz="1467"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Agree to Disagree</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Feel free to express opinions and concerns. Everyone should contribute to a safe/non-judgemental environment. </a:t>
            </a:r>
            <a:endParaRPr b="0" i="0" sz="1400" u="none" cap="none" strike="noStrike">
              <a:solidFill>
                <a:srgbClr val="000000"/>
              </a:solidFill>
              <a:latin typeface="Arial"/>
              <a:ea typeface="Arial"/>
              <a:cs typeface="Arial"/>
              <a:sym typeface="Arial"/>
            </a:endParaRPr>
          </a:p>
        </p:txBody>
      </p:sp>
      <p:sp>
        <p:nvSpPr>
          <p:cNvPr id="165" name="Google Shape;165;p7"/>
          <p:cNvSpPr txBox="1"/>
          <p:nvPr/>
        </p:nvSpPr>
        <p:spPr>
          <a:xfrm>
            <a:off x="7060000" y="2562896"/>
            <a:ext cx="4632800" cy="4252272"/>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Punctuality</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Arrive on time to each workshop session. Arriving late is a sign of disrespect to the trainer and to your fellow participants.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0" i="0" lang="en" sz="1467" u="none" cap="none" strike="noStrike">
                <a:solidFill>
                  <a:srgbClr val="3A4888"/>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Minimize Disturbances</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Cell phones should be turned off at the beginning of the workshop and remain off until the end. Avoid side conversations and please ask the facilitator to clarify.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67"/>
              <a:buFont typeface="Arial"/>
              <a:buNone/>
            </a:pPr>
            <a:r>
              <a:t/>
            </a:r>
            <a:endParaRPr b="0" i="0" sz="14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rgbClr val="3A4888"/>
                </a:solidFill>
                <a:latin typeface="Tahoma"/>
                <a:ea typeface="Tahoma"/>
                <a:cs typeface="Tahoma"/>
                <a:sym typeface="Tahoma"/>
              </a:rPr>
              <a:t>Ask Questions</a:t>
            </a:r>
            <a:r>
              <a:rPr b="0" i="0" lang="en" sz="1467" u="none" cap="none" strike="noStrike">
                <a:solidFill>
                  <a:srgbClr val="3A4888"/>
                </a:solidFill>
                <a:latin typeface="Tahoma"/>
                <a:ea typeface="Tahoma"/>
                <a:cs typeface="Tahoma"/>
                <a:sym typeface="Tahoma"/>
              </a:rPr>
              <a:t>: </a:t>
            </a:r>
            <a:r>
              <a:rPr b="0" i="0" lang="en" sz="1467" u="none" cap="none" strike="noStrike">
                <a:solidFill>
                  <a:srgbClr val="272324"/>
                </a:solidFill>
                <a:latin typeface="Tahoma"/>
                <a:ea typeface="Tahoma"/>
                <a:cs typeface="Tahoma"/>
                <a:sym typeface="Tahoma"/>
              </a:rPr>
              <a:t>There are no stupid questions. If you do have a question you don’t want to ask in front of others, ask it privately during a break. Please do not think any question you have is unimportant.</a:t>
            </a:r>
            <a:endParaRPr b="0" i="0" sz="1867" u="none" cap="none" strike="noStrike">
              <a:solidFill>
                <a:srgbClr val="272324"/>
              </a:solidFill>
              <a:latin typeface="Tahoma"/>
              <a:ea typeface="Tahoma"/>
              <a:cs typeface="Tahoma"/>
              <a:sym typeface="Tahoma"/>
            </a:endParaRPr>
          </a:p>
        </p:txBody>
      </p:sp>
      <p:sp>
        <p:nvSpPr>
          <p:cNvPr id="166" name="Google Shape;166;p7"/>
          <p:cNvSpPr txBox="1"/>
          <p:nvPr/>
        </p:nvSpPr>
        <p:spPr>
          <a:xfrm>
            <a:off x="10600" y="0"/>
            <a:ext cx="12192000" cy="1528800"/>
          </a:xfrm>
          <a:prstGeom prst="rect">
            <a:avLst/>
          </a:prstGeom>
          <a:solidFill>
            <a:srgbClr val="993365"/>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4C1130"/>
              </a:solidFill>
              <a:latin typeface="Arial"/>
              <a:ea typeface="Arial"/>
              <a:cs typeface="Arial"/>
              <a:sym typeface="Arial"/>
            </a:endParaRPr>
          </a:p>
        </p:txBody>
      </p:sp>
      <p:sp>
        <p:nvSpPr>
          <p:cNvPr id="167" name="Google Shape;167;p7"/>
          <p:cNvSpPr txBox="1"/>
          <p:nvPr>
            <p:ph type="title"/>
          </p:nvPr>
        </p:nvSpPr>
        <p:spPr>
          <a:xfrm>
            <a:off x="10600" y="569019"/>
            <a:ext cx="11360800" cy="1096332"/>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FFFFFF"/>
              </a:buClr>
              <a:buSzPts val="2800"/>
              <a:buFont typeface="Helvetica Neue"/>
              <a:buNone/>
            </a:pPr>
            <a:r>
              <a:rPr lang="en" sz="6533">
                <a:solidFill>
                  <a:srgbClr val="FFFFFF"/>
                </a:solidFill>
                <a:latin typeface="Helvetica Neue"/>
                <a:ea typeface="Helvetica Neue"/>
                <a:cs typeface="Helvetica Neue"/>
                <a:sym typeface="Helvetica Neue"/>
              </a:rPr>
              <a:t>TRAINING PRINCIPLES</a:t>
            </a:r>
            <a:endParaRPr sz="6533">
              <a:solidFill>
                <a:srgbClr val="FFFFFF"/>
              </a:solidFill>
              <a:latin typeface="Helvetica Neue"/>
              <a:ea typeface="Helvetica Neue"/>
              <a:cs typeface="Helvetica Neue"/>
              <a:sym typeface="Helvetica Neue"/>
            </a:endParaRPr>
          </a:p>
        </p:txBody>
      </p:sp>
      <p:pic>
        <p:nvPicPr>
          <p:cNvPr descr="Raised hand" id="168" name="Google Shape;168;p7"/>
          <p:cNvPicPr preferRelativeResize="0"/>
          <p:nvPr/>
        </p:nvPicPr>
        <p:blipFill rotWithShape="1">
          <a:blip r:embed="rId3">
            <a:alphaModFix/>
          </a:blip>
          <a:srcRect b="0" l="0" r="0" t="0"/>
          <a:stretch/>
        </p:blipFill>
        <p:spPr>
          <a:xfrm>
            <a:off x="414518" y="2151969"/>
            <a:ext cx="914400" cy="914400"/>
          </a:xfrm>
          <a:prstGeom prst="rect">
            <a:avLst/>
          </a:prstGeom>
          <a:noFill/>
          <a:ln>
            <a:noFill/>
          </a:ln>
        </p:spPr>
      </p:pic>
      <p:pic>
        <p:nvPicPr>
          <p:cNvPr descr="Handshake" id="169" name="Google Shape;169;p7"/>
          <p:cNvPicPr preferRelativeResize="0"/>
          <p:nvPr/>
        </p:nvPicPr>
        <p:blipFill rotWithShape="1">
          <a:blip r:embed="rId4">
            <a:alphaModFix/>
          </a:blip>
          <a:srcRect b="0" l="0" r="0" t="0"/>
          <a:stretch/>
        </p:blipFill>
        <p:spPr>
          <a:xfrm>
            <a:off x="368217" y="3280111"/>
            <a:ext cx="914400" cy="914400"/>
          </a:xfrm>
          <a:prstGeom prst="rect">
            <a:avLst/>
          </a:prstGeom>
          <a:noFill/>
          <a:ln>
            <a:noFill/>
          </a:ln>
        </p:spPr>
      </p:pic>
      <p:pic>
        <p:nvPicPr>
          <p:cNvPr descr="Group success" id="170" name="Google Shape;170;p7"/>
          <p:cNvPicPr preferRelativeResize="0"/>
          <p:nvPr/>
        </p:nvPicPr>
        <p:blipFill rotWithShape="1">
          <a:blip r:embed="rId5">
            <a:alphaModFix/>
          </a:blip>
          <a:srcRect b="0" l="0" r="0" t="0"/>
          <a:stretch/>
        </p:blipFill>
        <p:spPr>
          <a:xfrm>
            <a:off x="379792" y="4220422"/>
            <a:ext cx="914400" cy="914400"/>
          </a:xfrm>
          <a:prstGeom prst="rect">
            <a:avLst/>
          </a:prstGeom>
          <a:noFill/>
          <a:ln>
            <a:noFill/>
          </a:ln>
        </p:spPr>
      </p:pic>
      <p:pic>
        <p:nvPicPr>
          <p:cNvPr descr="Chat" id="171" name="Google Shape;171;p7"/>
          <p:cNvPicPr preferRelativeResize="0"/>
          <p:nvPr/>
        </p:nvPicPr>
        <p:blipFill rotWithShape="1">
          <a:blip r:embed="rId6">
            <a:alphaModFix/>
          </a:blip>
          <a:srcRect b="0" l="0" r="0" t="0"/>
          <a:stretch/>
        </p:blipFill>
        <p:spPr>
          <a:xfrm>
            <a:off x="395484" y="5146232"/>
            <a:ext cx="914400" cy="914400"/>
          </a:xfrm>
          <a:prstGeom prst="rect">
            <a:avLst/>
          </a:prstGeom>
          <a:noFill/>
          <a:ln>
            <a:noFill/>
          </a:ln>
        </p:spPr>
      </p:pic>
      <p:pic>
        <p:nvPicPr>
          <p:cNvPr descr="Alarm clock" id="172" name="Google Shape;172;p7"/>
          <p:cNvPicPr preferRelativeResize="0"/>
          <p:nvPr/>
        </p:nvPicPr>
        <p:blipFill rotWithShape="1">
          <a:blip r:embed="rId7">
            <a:alphaModFix/>
          </a:blip>
          <a:srcRect b="0" l="0" r="0" t="0"/>
          <a:stretch/>
        </p:blipFill>
        <p:spPr>
          <a:xfrm>
            <a:off x="6145600" y="2606913"/>
            <a:ext cx="914400" cy="914400"/>
          </a:xfrm>
          <a:prstGeom prst="rect">
            <a:avLst/>
          </a:prstGeom>
          <a:noFill/>
          <a:ln>
            <a:noFill/>
          </a:ln>
        </p:spPr>
      </p:pic>
      <p:pic>
        <p:nvPicPr>
          <p:cNvPr descr="Mute speaker" id="173" name="Google Shape;173;p7"/>
          <p:cNvPicPr preferRelativeResize="0"/>
          <p:nvPr/>
        </p:nvPicPr>
        <p:blipFill rotWithShape="1">
          <a:blip r:embed="rId8">
            <a:alphaModFix/>
          </a:blip>
          <a:srcRect b="0" l="0" r="0" t="0"/>
          <a:stretch/>
        </p:blipFill>
        <p:spPr>
          <a:xfrm>
            <a:off x="6145600" y="3565330"/>
            <a:ext cx="914400" cy="914400"/>
          </a:xfrm>
          <a:prstGeom prst="rect">
            <a:avLst/>
          </a:prstGeom>
          <a:noFill/>
          <a:ln>
            <a:noFill/>
          </a:ln>
        </p:spPr>
      </p:pic>
      <p:pic>
        <p:nvPicPr>
          <p:cNvPr descr="Questions" id="174" name="Google Shape;174;p7"/>
          <p:cNvPicPr preferRelativeResize="0"/>
          <p:nvPr/>
        </p:nvPicPr>
        <p:blipFill rotWithShape="1">
          <a:blip r:embed="rId9">
            <a:alphaModFix/>
          </a:blip>
          <a:srcRect b="0" l="0" r="0" t="0"/>
          <a:stretch/>
        </p:blipFill>
        <p:spPr>
          <a:xfrm>
            <a:off x="6109571" y="4701911"/>
            <a:ext cx="914400" cy="914400"/>
          </a:xfrm>
          <a:prstGeom prst="rect">
            <a:avLst/>
          </a:prstGeom>
          <a:noFill/>
          <a:ln>
            <a:noFill/>
          </a:ln>
        </p:spPr>
      </p:pic>
      <p:sp>
        <p:nvSpPr>
          <p:cNvPr id="175" name="Google Shape;175;p7"/>
          <p:cNvSpPr/>
          <p:nvPr/>
        </p:nvSpPr>
        <p:spPr>
          <a:xfrm>
            <a:off x="368217" y="4209011"/>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7"/>
          <p:cNvSpPr/>
          <p:nvPr/>
        </p:nvSpPr>
        <p:spPr>
          <a:xfrm>
            <a:off x="379792" y="3205468"/>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7"/>
          <p:cNvSpPr/>
          <p:nvPr/>
        </p:nvSpPr>
        <p:spPr>
          <a:xfrm>
            <a:off x="379792" y="2174790"/>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7"/>
          <p:cNvSpPr/>
          <p:nvPr/>
        </p:nvSpPr>
        <p:spPr>
          <a:xfrm>
            <a:off x="391367" y="5170618"/>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7"/>
          <p:cNvSpPr/>
          <p:nvPr/>
        </p:nvSpPr>
        <p:spPr>
          <a:xfrm>
            <a:off x="6135329" y="2583440"/>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7"/>
          <p:cNvSpPr/>
          <p:nvPr/>
        </p:nvSpPr>
        <p:spPr>
          <a:xfrm>
            <a:off x="6145600" y="3562267"/>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7"/>
          <p:cNvSpPr/>
          <p:nvPr/>
        </p:nvSpPr>
        <p:spPr>
          <a:xfrm>
            <a:off x="6142937" y="4684356"/>
            <a:ext cx="914400" cy="914400"/>
          </a:xfrm>
          <a:prstGeom prst="ellipse">
            <a:avLst/>
          </a:prstGeom>
          <a:noFill/>
          <a:ln cap="flat" cmpd="sng" w="28575">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2" name="Google Shape;182;p7"/>
          <p:cNvGrpSpPr/>
          <p:nvPr/>
        </p:nvGrpSpPr>
        <p:grpSpPr>
          <a:xfrm>
            <a:off x="9555708" y="146304"/>
            <a:ext cx="2362380" cy="1971268"/>
            <a:chOff x="2573332" y="600903"/>
            <a:chExt cx="4314062" cy="3713070"/>
          </a:xfrm>
        </p:grpSpPr>
        <p:grpSp>
          <p:nvGrpSpPr>
            <p:cNvPr id="183" name="Google Shape;183;p7"/>
            <p:cNvGrpSpPr/>
            <p:nvPr/>
          </p:nvGrpSpPr>
          <p:grpSpPr>
            <a:xfrm>
              <a:off x="2573332" y="600903"/>
              <a:ext cx="3719824" cy="3713070"/>
              <a:chOff x="2573332" y="677103"/>
              <a:chExt cx="3719824" cy="3713070"/>
            </a:xfrm>
          </p:grpSpPr>
          <p:sp>
            <p:nvSpPr>
              <p:cNvPr id="184" name="Google Shape;184;p7"/>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rot="-6597866">
                <a:off x="2661829" y="2208216"/>
                <a:ext cx="629106" cy="629106"/>
              </a:xfrm>
              <a:prstGeom prst="ellipse">
                <a:avLst/>
              </a:pr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 name="Google Shape;189;p7"/>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3365"/>
        </a:solidFill>
      </p:bgPr>
    </p:bg>
    <p:spTree>
      <p:nvGrpSpPr>
        <p:cNvPr id="194" name="Shape 194"/>
        <p:cNvGrpSpPr/>
        <p:nvPr/>
      </p:nvGrpSpPr>
      <p:grpSpPr>
        <a:xfrm>
          <a:off x="0" y="0"/>
          <a:ext cx="0" cy="0"/>
          <a:chOff x="0" y="0"/>
          <a:chExt cx="0" cy="0"/>
        </a:xfrm>
      </p:grpSpPr>
      <p:pic>
        <p:nvPicPr>
          <p:cNvPr id="195" name="Google Shape;195;p12"/>
          <p:cNvPicPr preferRelativeResize="0"/>
          <p:nvPr/>
        </p:nvPicPr>
        <p:blipFill rotWithShape="1">
          <a:blip r:embed="rId3">
            <a:alphaModFix amt="10000"/>
          </a:blip>
          <a:srcRect b="0" l="0" r="0" t="0"/>
          <a:stretch/>
        </p:blipFill>
        <p:spPr>
          <a:xfrm>
            <a:off x="6045233" y="424733"/>
            <a:ext cx="5923600" cy="5923600"/>
          </a:xfrm>
          <a:prstGeom prst="rect">
            <a:avLst/>
          </a:prstGeom>
          <a:noFill/>
          <a:ln>
            <a:noFill/>
          </a:ln>
        </p:spPr>
      </p:pic>
      <p:sp>
        <p:nvSpPr>
          <p:cNvPr id="196" name="Google Shape;196;p12"/>
          <p:cNvSpPr txBox="1"/>
          <p:nvPr/>
        </p:nvSpPr>
        <p:spPr>
          <a:xfrm>
            <a:off x="468216" y="4152866"/>
            <a:ext cx="3401491" cy="700800"/>
          </a:xfrm>
          <a:prstGeom prst="rect">
            <a:avLst/>
          </a:prstGeom>
          <a:no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n" sz="3733" u="none" cap="none" strike="noStrike">
                <a:solidFill>
                  <a:srgbClr val="FFFFFF"/>
                </a:solidFill>
                <a:latin typeface="Tahoma"/>
                <a:ea typeface="Tahoma"/>
                <a:cs typeface="Tahoma"/>
                <a:sym typeface="Tahoma"/>
              </a:rPr>
              <a:t>MODULE 1</a:t>
            </a:r>
            <a:endParaRPr b="1" i="0" sz="3733" u="none" cap="none" strike="noStrike">
              <a:solidFill>
                <a:srgbClr val="FFFFFF"/>
              </a:solidFill>
              <a:latin typeface="Tahoma"/>
              <a:ea typeface="Tahoma"/>
              <a:cs typeface="Tahoma"/>
              <a:sym typeface="Tahoma"/>
            </a:endParaRPr>
          </a:p>
        </p:txBody>
      </p:sp>
      <p:sp>
        <p:nvSpPr>
          <p:cNvPr id="197" name="Google Shape;197;p12"/>
          <p:cNvSpPr txBox="1"/>
          <p:nvPr/>
        </p:nvSpPr>
        <p:spPr>
          <a:xfrm>
            <a:off x="340202" y="1941800"/>
            <a:ext cx="11406397" cy="21180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5200"/>
              <a:buFont typeface="Arial"/>
              <a:buNone/>
            </a:pPr>
            <a:r>
              <a:rPr b="1" i="0" lang="en" sz="7333" u="none" cap="none" strike="noStrike">
                <a:solidFill>
                  <a:schemeClr val="lt1"/>
                </a:solidFill>
                <a:latin typeface="Helvetica Neue"/>
                <a:ea typeface="Helvetica Neue"/>
                <a:cs typeface="Helvetica Neue"/>
                <a:sym typeface="Helvetica Neue"/>
              </a:rPr>
              <a:t>Concepts &amp; Terminology</a:t>
            </a:r>
            <a:endParaRPr b="0" i="0" sz="1400" u="none" cap="none" strike="noStrike">
              <a:solidFill>
                <a:srgbClr val="000000"/>
              </a:solidFill>
              <a:latin typeface="Arial"/>
              <a:ea typeface="Arial"/>
              <a:cs typeface="Arial"/>
              <a:sym typeface="Arial"/>
            </a:endParaRPr>
          </a:p>
        </p:txBody>
      </p:sp>
      <p:cxnSp>
        <p:nvCxnSpPr>
          <p:cNvPr id="198" name="Google Shape;198;p12"/>
          <p:cNvCxnSpPr/>
          <p:nvPr/>
        </p:nvCxnSpPr>
        <p:spPr>
          <a:xfrm>
            <a:off x="340200" y="3939333"/>
            <a:ext cx="11066000" cy="180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4" name="Google Shape;204;p13"/>
          <p:cNvSpPr/>
          <p:nvPr/>
        </p:nvSpPr>
        <p:spPr>
          <a:xfrm>
            <a:off x="9364933" y="-687100"/>
            <a:ext cx="3045200" cy="3128800"/>
          </a:xfrm>
          <a:prstGeom prst="ellipse">
            <a:avLst/>
          </a:prstGeom>
          <a:gradFill>
            <a:gsLst>
              <a:gs pos="0">
                <a:srgbClr val="272324"/>
              </a:gs>
              <a:gs pos="100000">
                <a:srgbClr val="616D73"/>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5" name="Google Shape;205;p13"/>
          <p:cNvSpPr/>
          <p:nvPr/>
        </p:nvSpPr>
        <p:spPr>
          <a:xfrm>
            <a:off x="506000" y="449000"/>
            <a:ext cx="11180000" cy="59600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6" name="Google Shape;206;p13"/>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Helvetica Neue"/>
              <a:buNone/>
            </a:pPr>
            <a:r>
              <a:rPr lang="en">
                <a:latin typeface="Helvetica Neue"/>
                <a:ea typeface="Helvetica Neue"/>
                <a:cs typeface="Helvetica Neue"/>
                <a:sym typeface="Helvetica Neue"/>
              </a:rPr>
              <a:t>Session 2: </a:t>
            </a:r>
            <a:endParaRPr>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207" name="Google Shape;207;p13"/>
          <p:cNvSpPr txBox="1"/>
          <p:nvPr/>
        </p:nvSpPr>
        <p:spPr>
          <a:xfrm>
            <a:off x="3967400" y="3435080"/>
            <a:ext cx="4257200" cy="941600"/>
          </a:xfrm>
          <a:prstGeom prst="rect">
            <a:avLst/>
          </a:prstGeom>
          <a:solidFill>
            <a:srgbClr val="993365"/>
          </a:solidFill>
          <a:ln cap="flat" cmpd="sng" w="9525">
            <a:solidFill>
              <a:srgbClr val="993365"/>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101</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2020-11-03T20:37:10Z</dcterms:created>
  <dc:creator>Erica Fotheringham</dc:creator>
</cp:coreProperties>
</file>