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Lst>
  <p:sldSz cy="6858000" cx="12192000"/>
  <p:notesSz cx="6858000" cy="9144000"/>
  <p:embeddedFontLst>
    <p:embeddedFont>
      <p:font typeface="Proxima Nova"/>
      <p:regular r:id="rId57"/>
      <p:bold r:id="rId58"/>
      <p:italic r:id="rId59"/>
      <p:boldItalic r:id="rId60"/>
    </p:embeddedFont>
    <p:embeddedFont>
      <p:font typeface="Roboto"/>
      <p:regular r:id="rId61"/>
      <p:bold r:id="rId62"/>
      <p:italic r:id="rId63"/>
      <p:boldItalic r:id="rId64"/>
    </p:embeddedFont>
    <p:embeddedFont>
      <p:font typeface="Fjord One"/>
      <p:regular r:id="rId65"/>
    </p:embeddedFont>
    <p:embeddedFont>
      <p:font typeface="Tahoma"/>
      <p:regular r:id="rId66"/>
      <p:bold r:id="rId67"/>
    </p:embeddedFont>
    <p:embeddedFont>
      <p:font typeface="Helvetica Neue"/>
      <p:regular r:id="rId68"/>
      <p:bold r:id="rId69"/>
      <p:italic r:id="rId70"/>
      <p:boldItalic r:id="rId71"/>
    </p:embeddedFont>
    <p:embeddedFont>
      <p:font typeface="Open Sans"/>
      <p:regular r:id="rId72"/>
      <p:bold r:id="rId73"/>
      <p:italic r:id="rId74"/>
      <p:boldItalic r:id="rId7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76" roundtripDataSignature="AMtx7minhQMtOQFMvvjfh8pK+kKl0nUFj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177CB8C-4939-4223-A19F-76BBF207C9AD}">
  <a:tblStyle styleId="{F177CB8C-4939-4223-A19F-76BBF207C9AD}"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OpenSans-bold.fntdata"/><Relationship Id="rId72" Type="http://schemas.openxmlformats.org/officeDocument/2006/relationships/font" Target="fonts/OpenSans-regular.fntdata"/><Relationship Id="rId31" Type="http://schemas.openxmlformats.org/officeDocument/2006/relationships/slide" Target="slides/slide26.xml"/><Relationship Id="rId75" Type="http://schemas.openxmlformats.org/officeDocument/2006/relationships/font" Target="fonts/OpenSans-boldItalic.fntdata"/><Relationship Id="rId30" Type="http://schemas.openxmlformats.org/officeDocument/2006/relationships/slide" Target="slides/slide25.xml"/><Relationship Id="rId74" Type="http://schemas.openxmlformats.org/officeDocument/2006/relationships/font" Target="fonts/OpenSans-italic.fntdata"/><Relationship Id="rId33" Type="http://schemas.openxmlformats.org/officeDocument/2006/relationships/slide" Target="slides/slide28.xml"/><Relationship Id="rId32" Type="http://schemas.openxmlformats.org/officeDocument/2006/relationships/slide" Target="slides/slide27.xml"/><Relationship Id="rId76" Type="http://customschemas.google.com/relationships/presentationmetadata" Target="metadata"/><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HelveticaNeue-boldItalic.fntdata"/><Relationship Id="rId70" Type="http://schemas.openxmlformats.org/officeDocument/2006/relationships/font" Target="fonts/HelveticaNeue-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Roboto-bold.fntdata"/><Relationship Id="rId61" Type="http://schemas.openxmlformats.org/officeDocument/2006/relationships/font" Target="fonts/Roboto-regular.fntdata"/><Relationship Id="rId20" Type="http://schemas.openxmlformats.org/officeDocument/2006/relationships/slide" Target="slides/slide15.xml"/><Relationship Id="rId64" Type="http://schemas.openxmlformats.org/officeDocument/2006/relationships/font" Target="fonts/Roboto-boldItalic.fntdata"/><Relationship Id="rId63" Type="http://schemas.openxmlformats.org/officeDocument/2006/relationships/font" Target="fonts/Roboto-italic.fntdata"/><Relationship Id="rId22" Type="http://schemas.openxmlformats.org/officeDocument/2006/relationships/slide" Target="slides/slide17.xml"/><Relationship Id="rId66" Type="http://schemas.openxmlformats.org/officeDocument/2006/relationships/font" Target="fonts/Tahoma-regular.fntdata"/><Relationship Id="rId21" Type="http://schemas.openxmlformats.org/officeDocument/2006/relationships/slide" Target="slides/slide16.xml"/><Relationship Id="rId65" Type="http://schemas.openxmlformats.org/officeDocument/2006/relationships/font" Target="fonts/FjordOne-regular.fntdata"/><Relationship Id="rId24" Type="http://schemas.openxmlformats.org/officeDocument/2006/relationships/slide" Target="slides/slide19.xml"/><Relationship Id="rId68" Type="http://schemas.openxmlformats.org/officeDocument/2006/relationships/font" Target="fonts/HelveticaNeue-regular.fntdata"/><Relationship Id="rId23" Type="http://schemas.openxmlformats.org/officeDocument/2006/relationships/slide" Target="slides/slide18.xml"/><Relationship Id="rId67" Type="http://schemas.openxmlformats.org/officeDocument/2006/relationships/font" Target="fonts/Tahoma-bold.fntdata"/><Relationship Id="rId60" Type="http://schemas.openxmlformats.org/officeDocument/2006/relationships/font" Target="fonts/ProximaNova-boldItalic.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HelveticaNeue-bold.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font" Target="fonts/ProximaNova-regular.fntdata"/><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font" Target="fonts/ProximaNova-italic.fntdata"/><Relationship Id="rId14" Type="http://schemas.openxmlformats.org/officeDocument/2006/relationships/slide" Target="slides/slide9.xml"/><Relationship Id="rId58" Type="http://schemas.openxmlformats.org/officeDocument/2006/relationships/font" Target="fonts/ProximaNova-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7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7" name="Google Shape;207;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22" name="Google Shape;222;p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p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p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p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p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p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 name="Google Shape;302;p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p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p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p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p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p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9" name="Google Shape;379;p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9" name="Google Shape;389;p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p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6" name="Google Shape;406;p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Screen-share Mural after this slide discussion.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8" name="Google Shape;428;p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0" name="Google Shape;440;p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p9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449" name="Google Shape;449;p9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1" name="Google Shape;461;p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5" name="Google Shape;475;p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0" name="Google Shape;49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0" name="Google Shape;50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304c06dfab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8" name="Google Shape;508;g304c06dfab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304c06dfabb_0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8" name="Google Shape;518;g304c06dfabb_0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304c06dfabb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9" name="Google Shape;529;g304c06dfabb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2" name="Google Shape;54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4" name="Google Shape;55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9" name="Google Shape;559;p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1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4" name="Google Shape;564;p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71600" rtl="0" algn="l">
              <a:lnSpc>
                <a:spcPct val="115000"/>
              </a:lnSpc>
              <a:spcBef>
                <a:spcPts val="120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1371600" rtl="0" algn="l">
              <a:lnSpc>
                <a:spcPct val="115000"/>
              </a:lnSpc>
              <a:spcBef>
                <a:spcPts val="1200"/>
              </a:spcBef>
              <a:spcAft>
                <a:spcPts val="0"/>
              </a:spcAft>
              <a:buClr>
                <a:schemeClr val="dk1"/>
              </a:buClr>
              <a:buSzPts val="1100"/>
              <a:buFont typeface="Arial"/>
              <a:buNone/>
            </a:pPr>
            <a:r>
              <a:t/>
            </a:r>
            <a:endParaRPr i="1">
              <a:solidFill>
                <a:srgbClr val="0070C0"/>
              </a:solidFil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4" name="Google Shape;57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1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3" name="Google Shape;583;p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1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2" name="Google Shape;592;p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1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0" name="Google Shape;600;p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1" name="Google Shape;61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1" name="Google Shape;62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1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4" name="Google Shape;634;p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1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2" name="Google Shape;642;p1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1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3" name="Google Shape;653;p1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1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0" name="Google Shape;660;p1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5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5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6" name="Shape 56"/>
        <p:cNvGrpSpPr/>
        <p:nvPr/>
      </p:nvGrpSpPr>
      <p:grpSpPr>
        <a:xfrm>
          <a:off x="0" y="0"/>
          <a:ext cx="0" cy="0"/>
          <a:chOff x="0" y="0"/>
          <a:chExt cx="0" cy="0"/>
        </a:xfrm>
      </p:grpSpPr>
      <p:sp>
        <p:nvSpPr>
          <p:cNvPr id="57" name="Google Shape;57;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5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 name="Shape 63"/>
        <p:cNvGrpSpPr/>
        <p:nvPr/>
      </p:nvGrpSpPr>
      <p:grpSpPr>
        <a:xfrm>
          <a:off x="0" y="0"/>
          <a:ext cx="0" cy="0"/>
          <a:chOff x="0" y="0"/>
          <a:chExt cx="0" cy="0"/>
        </a:xfrm>
      </p:grpSpPr>
      <p:sp>
        <p:nvSpPr>
          <p:cNvPr id="64" name="Google Shape;64;p6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6" name="Google Shape;66;p6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6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8" name="Google Shape;68;p6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2" name="Shape 72"/>
        <p:cNvGrpSpPr/>
        <p:nvPr/>
      </p:nvGrpSpPr>
      <p:grpSpPr>
        <a:xfrm>
          <a:off x="0" y="0"/>
          <a:ext cx="0" cy="0"/>
          <a:chOff x="0" y="0"/>
          <a:chExt cx="0" cy="0"/>
        </a:xfrm>
      </p:grpSpPr>
      <p:sp>
        <p:nvSpPr>
          <p:cNvPr id="73" name="Google Shape;73;p6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6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5" name="Google Shape;75;p6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9" name="Shape 79"/>
        <p:cNvGrpSpPr/>
        <p:nvPr/>
      </p:nvGrpSpPr>
      <p:grpSpPr>
        <a:xfrm>
          <a:off x="0" y="0"/>
          <a:ext cx="0" cy="0"/>
          <a:chOff x="0" y="0"/>
          <a:chExt cx="0" cy="0"/>
        </a:xfrm>
      </p:grpSpPr>
      <p:sp>
        <p:nvSpPr>
          <p:cNvPr id="80" name="Google Shape;80;p6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63"/>
          <p:cNvSpPr/>
          <p:nvPr>
            <p:ph idx="2" type="pic"/>
          </p:nvPr>
        </p:nvSpPr>
        <p:spPr>
          <a:xfrm>
            <a:off x="5183188" y="987425"/>
            <a:ext cx="6172200" cy="4873625"/>
          </a:xfrm>
          <a:prstGeom prst="rect">
            <a:avLst/>
          </a:prstGeom>
          <a:noFill/>
          <a:ln>
            <a:noFill/>
          </a:ln>
        </p:spPr>
      </p:sp>
      <p:sp>
        <p:nvSpPr>
          <p:cNvPr id="82" name="Google Shape;82;p6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3" name="Google Shape;83;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6" name="Shape 86"/>
        <p:cNvGrpSpPr/>
        <p:nvPr/>
      </p:nvGrpSpPr>
      <p:grpSpPr>
        <a:xfrm>
          <a:off x="0" y="0"/>
          <a:ext cx="0" cy="0"/>
          <a:chOff x="0" y="0"/>
          <a:chExt cx="0" cy="0"/>
        </a:xfrm>
      </p:grpSpPr>
      <p:sp>
        <p:nvSpPr>
          <p:cNvPr id="87" name="Google Shape;87;p6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6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2" name="Shape 92"/>
        <p:cNvGrpSpPr/>
        <p:nvPr/>
      </p:nvGrpSpPr>
      <p:grpSpPr>
        <a:xfrm>
          <a:off x="0" y="0"/>
          <a:ext cx="0" cy="0"/>
          <a:chOff x="0" y="0"/>
          <a:chExt cx="0" cy="0"/>
        </a:xfrm>
      </p:grpSpPr>
      <p:sp>
        <p:nvSpPr>
          <p:cNvPr id="93" name="Google Shape;93;p6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6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53"/>
          <p:cNvSpPr txBox="1"/>
          <p:nvPr>
            <p:ph type="title"/>
          </p:nvPr>
        </p:nvSpPr>
        <p:spPr>
          <a:xfrm>
            <a:off x="415600" y="2867800"/>
            <a:ext cx="11360800" cy="112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3600"/>
              <a:buFont typeface="Calibri"/>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p:txBody>
      </p:sp>
      <p:sp>
        <p:nvSpPr>
          <p:cNvPr id="23" name="Google Shape;23;p53"/>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4"/>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 name="Google Shape;26;p54"/>
          <p:cNvSpPr txBox="1"/>
          <p:nvPr>
            <p:ph idx="1" type="body"/>
          </p:nvPr>
        </p:nvSpPr>
        <p:spPr>
          <a:xfrm>
            <a:off x="415600" y="1536633"/>
            <a:ext cx="53332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1"/>
              </a:buClr>
              <a:buSzPts val="1400"/>
              <a:buChar char="●"/>
              <a:defRPr sz="1867"/>
            </a:lvl1pPr>
            <a:lvl2pPr indent="-304800" lvl="1" marL="914400" algn="l">
              <a:lnSpc>
                <a:spcPct val="115000"/>
              </a:lnSpc>
              <a:spcBef>
                <a:spcPts val="2133"/>
              </a:spcBef>
              <a:spcAft>
                <a:spcPts val="0"/>
              </a:spcAft>
              <a:buClr>
                <a:schemeClr val="dk1"/>
              </a:buClr>
              <a:buSzPts val="1200"/>
              <a:buChar char="○"/>
              <a:defRPr sz="1600"/>
            </a:lvl2pPr>
            <a:lvl3pPr indent="-304800" lvl="2" marL="1371600" algn="l">
              <a:lnSpc>
                <a:spcPct val="115000"/>
              </a:lnSpc>
              <a:spcBef>
                <a:spcPts val="2133"/>
              </a:spcBef>
              <a:spcAft>
                <a:spcPts val="0"/>
              </a:spcAft>
              <a:buClr>
                <a:schemeClr val="dk1"/>
              </a:buClr>
              <a:buSzPts val="1200"/>
              <a:buChar char="■"/>
              <a:defRPr sz="1600"/>
            </a:lvl3pPr>
            <a:lvl4pPr indent="-304800" lvl="3" marL="1828800" algn="l">
              <a:lnSpc>
                <a:spcPct val="115000"/>
              </a:lnSpc>
              <a:spcBef>
                <a:spcPts val="2133"/>
              </a:spcBef>
              <a:spcAft>
                <a:spcPts val="0"/>
              </a:spcAft>
              <a:buClr>
                <a:schemeClr val="dk1"/>
              </a:buClr>
              <a:buSzPts val="1200"/>
              <a:buChar char="●"/>
              <a:defRPr sz="1600"/>
            </a:lvl4pPr>
            <a:lvl5pPr indent="-304800" lvl="4" marL="2286000" algn="l">
              <a:lnSpc>
                <a:spcPct val="115000"/>
              </a:lnSpc>
              <a:spcBef>
                <a:spcPts val="2133"/>
              </a:spcBef>
              <a:spcAft>
                <a:spcPts val="0"/>
              </a:spcAft>
              <a:buClr>
                <a:schemeClr val="dk1"/>
              </a:buClr>
              <a:buSzPts val="1200"/>
              <a:buChar char="○"/>
              <a:defRPr sz="1600"/>
            </a:lvl5pPr>
            <a:lvl6pPr indent="-304800" lvl="5" marL="2743200" algn="l">
              <a:lnSpc>
                <a:spcPct val="115000"/>
              </a:lnSpc>
              <a:spcBef>
                <a:spcPts val="2133"/>
              </a:spcBef>
              <a:spcAft>
                <a:spcPts val="0"/>
              </a:spcAft>
              <a:buClr>
                <a:schemeClr val="dk1"/>
              </a:buClr>
              <a:buSzPts val="1200"/>
              <a:buChar char="■"/>
              <a:defRPr sz="1600"/>
            </a:lvl6pPr>
            <a:lvl7pPr indent="-304800" lvl="6" marL="3200400" algn="l">
              <a:lnSpc>
                <a:spcPct val="115000"/>
              </a:lnSpc>
              <a:spcBef>
                <a:spcPts val="2133"/>
              </a:spcBef>
              <a:spcAft>
                <a:spcPts val="0"/>
              </a:spcAft>
              <a:buClr>
                <a:schemeClr val="dk1"/>
              </a:buClr>
              <a:buSzPts val="1200"/>
              <a:buChar char="●"/>
              <a:defRPr sz="1600"/>
            </a:lvl7pPr>
            <a:lvl8pPr indent="-304800" lvl="7" marL="3657600" algn="l">
              <a:lnSpc>
                <a:spcPct val="115000"/>
              </a:lnSpc>
              <a:spcBef>
                <a:spcPts val="2133"/>
              </a:spcBef>
              <a:spcAft>
                <a:spcPts val="0"/>
              </a:spcAft>
              <a:buClr>
                <a:schemeClr val="dk1"/>
              </a:buClr>
              <a:buSzPts val="1200"/>
              <a:buChar char="○"/>
              <a:defRPr sz="1600"/>
            </a:lvl8pPr>
            <a:lvl9pPr indent="-304800" lvl="8" marL="4114800" algn="l">
              <a:lnSpc>
                <a:spcPct val="115000"/>
              </a:lnSpc>
              <a:spcBef>
                <a:spcPts val="2133"/>
              </a:spcBef>
              <a:spcAft>
                <a:spcPts val="2133"/>
              </a:spcAft>
              <a:buClr>
                <a:schemeClr val="dk1"/>
              </a:buClr>
              <a:buSzPts val="1200"/>
              <a:buChar char="■"/>
              <a:defRPr sz="1600"/>
            </a:lvl9pPr>
          </a:lstStyle>
          <a:p/>
        </p:txBody>
      </p:sp>
      <p:sp>
        <p:nvSpPr>
          <p:cNvPr id="27" name="Google Shape;27;p54"/>
          <p:cNvSpPr txBox="1"/>
          <p:nvPr>
            <p:ph idx="2" type="body"/>
          </p:nvPr>
        </p:nvSpPr>
        <p:spPr>
          <a:xfrm>
            <a:off x="6443200" y="1536633"/>
            <a:ext cx="53332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1"/>
              </a:buClr>
              <a:buSzPts val="1400"/>
              <a:buChar char="●"/>
              <a:defRPr sz="1867"/>
            </a:lvl1pPr>
            <a:lvl2pPr indent="-304800" lvl="1" marL="914400" algn="l">
              <a:lnSpc>
                <a:spcPct val="115000"/>
              </a:lnSpc>
              <a:spcBef>
                <a:spcPts val="2133"/>
              </a:spcBef>
              <a:spcAft>
                <a:spcPts val="0"/>
              </a:spcAft>
              <a:buClr>
                <a:schemeClr val="dk1"/>
              </a:buClr>
              <a:buSzPts val="1200"/>
              <a:buChar char="○"/>
              <a:defRPr sz="1600"/>
            </a:lvl2pPr>
            <a:lvl3pPr indent="-304800" lvl="2" marL="1371600" algn="l">
              <a:lnSpc>
                <a:spcPct val="115000"/>
              </a:lnSpc>
              <a:spcBef>
                <a:spcPts val="2133"/>
              </a:spcBef>
              <a:spcAft>
                <a:spcPts val="0"/>
              </a:spcAft>
              <a:buClr>
                <a:schemeClr val="dk1"/>
              </a:buClr>
              <a:buSzPts val="1200"/>
              <a:buChar char="■"/>
              <a:defRPr sz="1600"/>
            </a:lvl3pPr>
            <a:lvl4pPr indent="-304800" lvl="3" marL="1828800" algn="l">
              <a:lnSpc>
                <a:spcPct val="115000"/>
              </a:lnSpc>
              <a:spcBef>
                <a:spcPts val="2133"/>
              </a:spcBef>
              <a:spcAft>
                <a:spcPts val="0"/>
              </a:spcAft>
              <a:buClr>
                <a:schemeClr val="dk1"/>
              </a:buClr>
              <a:buSzPts val="1200"/>
              <a:buChar char="●"/>
              <a:defRPr sz="1600"/>
            </a:lvl4pPr>
            <a:lvl5pPr indent="-304800" lvl="4" marL="2286000" algn="l">
              <a:lnSpc>
                <a:spcPct val="115000"/>
              </a:lnSpc>
              <a:spcBef>
                <a:spcPts val="2133"/>
              </a:spcBef>
              <a:spcAft>
                <a:spcPts val="0"/>
              </a:spcAft>
              <a:buClr>
                <a:schemeClr val="dk1"/>
              </a:buClr>
              <a:buSzPts val="1200"/>
              <a:buChar char="○"/>
              <a:defRPr sz="1600"/>
            </a:lvl5pPr>
            <a:lvl6pPr indent="-304800" lvl="5" marL="2743200" algn="l">
              <a:lnSpc>
                <a:spcPct val="115000"/>
              </a:lnSpc>
              <a:spcBef>
                <a:spcPts val="2133"/>
              </a:spcBef>
              <a:spcAft>
                <a:spcPts val="0"/>
              </a:spcAft>
              <a:buClr>
                <a:schemeClr val="dk1"/>
              </a:buClr>
              <a:buSzPts val="1200"/>
              <a:buChar char="■"/>
              <a:defRPr sz="1600"/>
            </a:lvl6pPr>
            <a:lvl7pPr indent="-304800" lvl="6" marL="3200400" algn="l">
              <a:lnSpc>
                <a:spcPct val="115000"/>
              </a:lnSpc>
              <a:spcBef>
                <a:spcPts val="2133"/>
              </a:spcBef>
              <a:spcAft>
                <a:spcPts val="0"/>
              </a:spcAft>
              <a:buClr>
                <a:schemeClr val="dk1"/>
              </a:buClr>
              <a:buSzPts val="1200"/>
              <a:buChar char="●"/>
              <a:defRPr sz="1600"/>
            </a:lvl7pPr>
            <a:lvl8pPr indent="-304800" lvl="7" marL="3657600" algn="l">
              <a:lnSpc>
                <a:spcPct val="115000"/>
              </a:lnSpc>
              <a:spcBef>
                <a:spcPts val="2133"/>
              </a:spcBef>
              <a:spcAft>
                <a:spcPts val="0"/>
              </a:spcAft>
              <a:buClr>
                <a:schemeClr val="dk1"/>
              </a:buClr>
              <a:buSzPts val="1200"/>
              <a:buChar char="○"/>
              <a:defRPr sz="1600"/>
            </a:lvl8pPr>
            <a:lvl9pPr indent="-304800" lvl="8" marL="4114800" algn="l">
              <a:lnSpc>
                <a:spcPct val="115000"/>
              </a:lnSpc>
              <a:spcBef>
                <a:spcPts val="2133"/>
              </a:spcBef>
              <a:spcAft>
                <a:spcPts val="2133"/>
              </a:spcAft>
              <a:buClr>
                <a:schemeClr val="dk1"/>
              </a:buClr>
              <a:buSzPts val="1200"/>
              <a:buChar char="■"/>
              <a:defRPr sz="1600"/>
            </a:lvl9pPr>
          </a:lstStyle>
          <a:p/>
        </p:txBody>
      </p:sp>
      <p:sp>
        <p:nvSpPr>
          <p:cNvPr id="28" name="Google Shape;28;p54"/>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4" name="Shape 34"/>
        <p:cNvGrpSpPr/>
        <p:nvPr/>
      </p:nvGrpSpPr>
      <p:grpSpPr>
        <a:xfrm>
          <a:off x="0" y="0"/>
          <a:ext cx="0" cy="0"/>
          <a:chOff x="0" y="0"/>
          <a:chExt cx="0" cy="0"/>
        </a:xfrm>
      </p:grpSpPr>
      <p:sp>
        <p:nvSpPr>
          <p:cNvPr id="35" name="Google Shape;35;p56"/>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6" name="Google Shape;36;p56"/>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1"/>
              </a:buClr>
              <a:buSzPts val="1800"/>
              <a:buChar char="●"/>
              <a:defRPr/>
            </a:lvl1pPr>
            <a:lvl2pPr indent="-317500" lvl="1" marL="914400" algn="l">
              <a:lnSpc>
                <a:spcPct val="115000"/>
              </a:lnSpc>
              <a:spcBef>
                <a:spcPts val="2133"/>
              </a:spcBef>
              <a:spcAft>
                <a:spcPts val="0"/>
              </a:spcAft>
              <a:buClr>
                <a:schemeClr val="dk1"/>
              </a:buClr>
              <a:buSzPts val="1400"/>
              <a:buChar char="○"/>
              <a:defRPr/>
            </a:lvl2pPr>
            <a:lvl3pPr indent="-317500" lvl="2" marL="1371600" algn="l">
              <a:lnSpc>
                <a:spcPct val="115000"/>
              </a:lnSpc>
              <a:spcBef>
                <a:spcPts val="2133"/>
              </a:spcBef>
              <a:spcAft>
                <a:spcPts val="0"/>
              </a:spcAft>
              <a:buClr>
                <a:schemeClr val="dk1"/>
              </a:buClr>
              <a:buSzPts val="1400"/>
              <a:buChar char="■"/>
              <a:defRPr/>
            </a:lvl3pPr>
            <a:lvl4pPr indent="-317500" lvl="3" marL="1828800" algn="l">
              <a:lnSpc>
                <a:spcPct val="115000"/>
              </a:lnSpc>
              <a:spcBef>
                <a:spcPts val="2133"/>
              </a:spcBef>
              <a:spcAft>
                <a:spcPts val="0"/>
              </a:spcAft>
              <a:buClr>
                <a:schemeClr val="dk1"/>
              </a:buClr>
              <a:buSzPts val="1400"/>
              <a:buChar char="●"/>
              <a:defRPr/>
            </a:lvl4pPr>
            <a:lvl5pPr indent="-317500" lvl="4" marL="2286000" algn="l">
              <a:lnSpc>
                <a:spcPct val="115000"/>
              </a:lnSpc>
              <a:spcBef>
                <a:spcPts val="2133"/>
              </a:spcBef>
              <a:spcAft>
                <a:spcPts val="0"/>
              </a:spcAft>
              <a:buClr>
                <a:schemeClr val="dk1"/>
              </a:buClr>
              <a:buSzPts val="1400"/>
              <a:buChar char="○"/>
              <a:defRPr/>
            </a:lvl5pPr>
            <a:lvl6pPr indent="-317500" lvl="5" marL="2743200" algn="l">
              <a:lnSpc>
                <a:spcPct val="115000"/>
              </a:lnSpc>
              <a:spcBef>
                <a:spcPts val="2133"/>
              </a:spcBef>
              <a:spcAft>
                <a:spcPts val="0"/>
              </a:spcAft>
              <a:buClr>
                <a:schemeClr val="dk1"/>
              </a:buClr>
              <a:buSzPts val="1400"/>
              <a:buChar char="■"/>
              <a:defRPr/>
            </a:lvl6pPr>
            <a:lvl7pPr indent="-317500" lvl="6" marL="3200400" algn="l">
              <a:lnSpc>
                <a:spcPct val="115000"/>
              </a:lnSpc>
              <a:spcBef>
                <a:spcPts val="2133"/>
              </a:spcBef>
              <a:spcAft>
                <a:spcPts val="0"/>
              </a:spcAft>
              <a:buClr>
                <a:schemeClr val="dk1"/>
              </a:buClr>
              <a:buSzPts val="1400"/>
              <a:buChar char="●"/>
              <a:defRPr/>
            </a:lvl7pPr>
            <a:lvl8pPr indent="-317500" lvl="7" marL="3657600" algn="l">
              <a:lnSpc>
                <a:spcPct val="115000"/>
              </a:lnSpc>
              <a:spcBef>
                <a:spcPts val="2133"/>
              </a:spcBef>
              <a:spcAft>
                <a:spcPts val="0"/>
              </a:spcAft>
              <a:buClr>
                <a:schemeClr val="dk1"/>
              </a:buClr>
              <a:buSzPts val="1400"/>
              <a:buChar char="○"/>
              <a:defRPr/>
            </a:lvl8pPr>
            <a:lvl9pPr indent="-317500" lvl="8" marL="4114800" algn="l">
              <a:lnSpc>
                <a:spcPct val="115000"/>
              </a:lnSpc>
              <a:spcBef>
                <a:spcPts val="2133"/>
              </a:spcBef>
              <a:spcAft>
                <a:spcPts val="2133"/>
              </a:spcAft>
              <a:buClr>
                <a:schemeClr val="dk1"/>
              </a:buClr>
              <a:buSzPts val="1400"/>
              <a:buChar char="■"/>
              <a:defRPr/>
            </a:lvl9pPr>
          </a:lstStyle>
          <a:p/>
        </p:txBody>
      </p:sp>
      <p:sp>
        <p:nvSpPr>
          <p:cNvPr id="37" name="Google Shape;37;p56"/>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ill Image">
  <p:cSld name="1_Fill Image">
    <p:spTree>
      <p:nvGrpSpPr>
        <p:cNvPr id="38" name="Shape 38"/>
        <p:cNvGrpSpPr/>
        <p:nvPr/>
      </p:nvGrpSpPr>
      <p:grpSpPr>
        <a:xfrm>
          <a:off x="0" y="0"/>
          <a:ext cx="0" cy="0"/>
          <a:chOff x="0" y="0"/>
          <a:chExt cx="0" cy="0"/>
        </a:xfrm>
      </p:grpSpPr>
      <p:sp>
        <p:nvSpPr>
          <p:cNvPr id="39" name="Google Shape;39;p100"/>
          <p:cNvSpPr/>
          <p:nvPr>
            <p:ph idx="2" type="pic"/>
          </p:nvPr>
        </p:nvSpPr>
        <p:spPr>
          <a:xfrm>
            <a:off x="-155614" y="892242"/>
            <a:ext cx="12503230" cy="6109449"/>
          </a:xfrm>
          <a:prstGeom prst="rect">
            <a:avLst/>
          </a:prstGeom>
          <a:solidFill>
            <a:srgbClr val="F2F2F2"/>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0" name="Shape 40"/>
        <p:cNvGrpSpPr/>
        <p:nvPr/>
      </p:nvGrpSpPr>
      <p:grpSpPr>
        <a:xfrm>
          <a:off x="0" y="0"/>
          <a:ext cx="0" cy="0"/>
          <a:chOff x="0" y="0"/>
          <a:chExt cx="0" cy="0"/>
        </a:xfrm>
      </p:grpSpPr>
      <p:sp>
        <p:nvSpPr>
          <p:cNvPr id="41" name="Google Shape;41;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6" name="Shape 46"/>
        <p:cNvGrpSpPr/>
        <p:nvPr/>
      </p:nvGrpSpPr>
      <p:grpSpPr>
        <a:xfrm>
          <a:off x="0" y="0"/>
          <a:ext cx="0" cy="0"/>
          <a:chOff x="0" y="0"/>
          <a:chExt cx="0" cy="0"/>
        </a:xfrm>
      </p:grpSpPr>
      <p:sp>
        <p:nvSpPr>
          <p:cNvPr id="47" name="Google Shape;47;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50" name="Shape 50"/>
        <p:cNvGrpSpPr/>
        <p:nvPr/>
      </p:nvGrpSpPr>
      <p:grpSpPr>
        <a:xfrm>
          <a:off x="0" y="0"/>
          <a:ext cx="0" cy="0"/>
          <a:chOff x="0" y="0"/>
          <a:chExt cx="0" cy="0"/>
        </a:xfrm>
      </p:grpSpPr>
      <p:sp>
        <p:nvSpPr>
          <p:cNvPr id="51" name="Google Shape;51;p5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5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3" name="Google Shape;53;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5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40.jp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20.png"/><Relationship Id="rId4" Type="http://schemas.openxmlformats.org/officeDocument/2006/relationships/image" Target="../media/image13.png"/><Relationship Id="rId5" Type="http://schemas.openxmlformats.org/officeDocument/2006/relationships/image" Target="../media/image3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5.pn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 Id="rId3" Type="http://schemas.openxmlformats.org/officeDocument/2006/relationships/image" Target="../media/image38.png"/><Relationship Id="rId4" Type="http://schemas.openxmlformats.org/officeDocument/2006/relationships/image" Target="../media/image28.png"/><Relationship Id="rId5"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1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image" Target="../media/image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11.png"/><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11.png"/><Relationship Id="rId4" Type="http://schemas.openxmlformats.org/officeDocument/2006/relationships/image" Target="../media/image39.png"/><Relationship Id="rId5" Type="http://schemas.openxmlformats.org/officeDocument/2006/relationships/image" Target="../media/image33.png"/><Relationship Id="rId6" Type="http://schemas.openxmlformats.org/officeDocument/2006/relationships/image" Target="../media/image37.png"/><Relationship Id="rId7" Type="http://schemas.openxmlformats.org/officeDocument/2006/relationships/image" Target="../media/image2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8.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 Id="rId3" Type="http://schemas.openxmlformats.org/officeDocument/2006/relationships/image" Target="../media/image40.jp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4D79"/>
        </a:solidFill>
      </p:bgPr>
    </p:bg>
    <p:spTree>
      <p:nvGrpSpPr>
        <p:cNvPr id="101" name="Shape 101"/>
        <p:cNvGrpSpPr/>
        <p:nvPr/>
      </p:nvGrpSpPr>
      <p:grpSpPr>
        <a:xfrm>
          <a:off x="0" y="0"/>
          <a:ext cx="0" cy="0"/>
          <a:chOff x="0" y="0"/>
          <a:chExt cx="0" cy="0"/>
        </a:xfrm>
      </p:grpSpPr>
      <p:pic>
        <p:nvPicPr>
          <p:cNvPr id="102" name="Google Shape;102;p20"/>
          <p:cNvPicPr preferRelativeResize="0"/>
          <p:nvPr/>
        </p:nvPicPr>
        <p:blipFill rotWithShape="1">
          <a:blip r:embed="rId3">
            <a:alphaModFix amt="10000"/>
          </a:blip>
          <a:srcRect b="0" l="0" r="0" t="0"/>
          <a:stretch/>
        </p:blipFill>
        <p:spPr>
          <a:xfrm>
            <a:off x="6045233" y="424733"/>
            <a:ext cx="5923600" cy="5923600"/>
          </a:xfrm>
          <a:prstGeom prst="rect">
            <a:avLst/>
          </a:prstGeom>
          <a:noFill/>
          <a:ln>
            <a:noFill/>
          </a:ln>
        </p:spPr>
      </p:pic>
      <p:sp>
        <p:nvSpPr>
          <p:cNvPr id="103" name="Google Shape;103;p20"/>
          <p:cNvSpPr txBox="1"/>
          <p:nvPr/>
        </p:nvSpPr>
        <p:spPr>
          <a:xfrm>
            <a:off x="468217" y="4807620"/>
            <a:ext cx="3401491" cy="700800"/>
          </a:xfrm>
          <a:prstGeom prst="rect">
            <a:avLst/>
          </a:prstGeom>
          <a:noFill/>
          <a:ln cap="flat" cmpd="sng" w="2857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3733"/>
              <a:buFont typeface="Arial"/>
              <a:buNone/>
            </a:pPr>
            <a:r>
              <a:rPr b="1" i="0" lang="en" sz="3733" u="none" cap="none" strike="noStrike">
                <a:solidFill>
                  <a:srgbClr val="FFFFFF"/>
                </a:solidFill>
                <a:latin typeface="Tahoma"/>
                <a:ea typeface="Tahoma"/>
                <a:cs typeface="Tahoma"/>
                <a:sym typeface="Tahoma"/>
              </a:rPr>
              <a:t>MODULE 2</a:t>
            </a:r>
            <a:endParaRPr b="1" i="0" sz="3733" u="none" cap="none" strike="noStrike">
              <a:solidFill>
                <a:srgbClr val="FFFFFF"/>
              </a:solidFill>
              <a:latin typeface="Tahoma"/>
              <a:ea typeface="Tahoma"/>
              <a:cs typeface="Tahoma"/>
              <a:sym typeface="Tahoma"/>
            </a:endParaRPr>
          </a:p>
        </p:txBody>
      </p:sp>
      <p:sp>
        <p:nvSpPr>
          <p:cNvPr id="104" name="Google Shape;104;p20"/>
          <p:cNvSpPr txBox="1"/>
          <p:nvPr/>
        </p:nvSpPr>
        <p:spPr>
          <a:xfrm>
            <a:off x="340203" y="2596553"/>
            <a:ext cx="11406397" cy="2118000"/>
          </a:xfrm>
          <a:prstGeom prst="rect">
            <a:avLst/>
          </a:prstGeom>
          <a:noFill/>
          <a:ln>
            <a:noFill/>
          </a:ln>
        </p:spPr>
        <p:txBody>
          <a:bodyPr anchorCtr="0" anchor="b"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7333"/>
              <a:buFont typeface="Arial"/>
              <a:buNone/>
            </a:pPr>
            <a:r>
              <a:rPr b="1" i="0" lang="en" sz="7333" u="none" cap="none" strike="noStrike">
                <a:solidFill>
                  <a:schemeClr val="lt1"/>
                </a:solidFill>
                <a:latin typeface="Helvetica Neue"/>
                <a:ea typeface="Helvetica Neue"/>
                <a:cs typeface="Helvetica Neue"/>
                <a:sym typeface="Helvetica Neue"/>
              </a:rPr>
              <a:t>Elements of Gender Transformative Programming</a:t>
            </a:r>
            <a:endParaRPr b="0" i="0" sz="1867" u="none" cap="none" strike="noStrike">
              <a:solidFill>
                <a:srgbClr val="000000"/>
              </a:solidFill>
              <a:latin typeface="Arial"/>
              <a:ea typeface="Arial"/>
              <a:cs typeface="Arial"/>
              <a:sym typeface="Arial"/>
            </a:endParaRPr>
          </a:p>
        </p:txBody>
      </p:sp>
      <p:cxnSp>
        <p:nvCxnSpPr>
          <p:cNvPr id="105" name="Google Shape;105;p20"/>
          <p:cNvCxnSpPr/>
          <p:nvPr/>
        </p:nvCxnSpPr>
        <p:spPr>
          <a:xfrm>
            <a:off x="340200" y="4594087"/>
            <a:ext cx="11066000" cy="18000"/>
          </a:xfrm>
          <a:prstGeom prst="straightConnector1">
            <a:avLst/>
          </a:prstGeom>
          <a:noFill/>
          <a:ln cap="flat" cmpd="sng" w="38100">
            <a:solidFill>
              <a:srgbClr val="F9D380"/>
            </a:solidFill>
            <a:prstDash val="solid"/>
            <a:round/>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72"/>
          <p:cNvPicPr preferRelativeResize="0"/>
          <p:nvPr/>
        </p:nvPicPr>
        <p:blipFill rotWithShape="1">
          <a:blip r:embed="rId3">
            <a:alphaModFix/>
          </a:blip>
          <a:srcRect b="0" l="0" r="0" t="0"/>
          <a:stretch/>
        </p:blipFill>
        <p:spPr>
          <a:xfrm>
            <a:off x="3219201" y="143267"/>
            <a:ext cx="6459433" cy="6714733"/>
          </a:xfrm>
          <a:prstGeom prst="rect">
            <a:avLst/>
          </a:prstGeom>
          <a:noFill/>
          <a:ln>
            <a:noFill/>
          </a:ln>
        </p:spPr>
      </p:pic>
      <p:sp>
        <p:nvSpPr>
          <p:cNvPr id="203" name="Google Shape;203;p72"/>
          <p:cNvSpPr/>
          <p:nvPr/>
        </p:nvSpPr>
        <p:spPr>
          <a:xfrm>
            <a:off x="5153833" y="4158233"/>
            <a:ext cx="2597600" cy="533600"/>
          </a:xfrm>
          <a:prstGeom prst="roundRect">
            <a:avLst>
              <a:gd fmla="val 16667" name="adj"/>
            </a:avLst>
          </a:prstGeom>
          <a:solidFill>
            <a:srgbClr val="993365"/>
          </a:solidFill>
          <a:ln cap="flat" cmpd="sng" w="9525">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04" name="Google Shape;204;p72"/>
          <p:cNvSpPr txBox="1"/>
          <p:nvPr/>
        </p:nvSpPr>
        <p:spPr>
          <a:xfrm>
            <a:off x="5075833" y="4158234"/>
            <a:ext cx="2675600" cy="533504"/>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867"/>
              <a:buFont typeface="Arial"/>
              <a:buNone/>
            </a:pPr>
            <a:r>
              <a:rPr b="1" i="0" lang="en" sz="1867" u="none" cap="none" strike="noStrike">
                <a:solidFill>
                  <a:schemeClr val="lt1"/>
                </a:solidFill>
                <a:latin typeface="Tahoma"/>
                <a:ea typeface="Tahoma"/>
                <a:cs typeface="Tahoma"/>
                <a:sym typeface="Tahoma"/>
              </a:rPr>
              <a:t>CORE PROBLEM</a:t>
            </a:r>
            <a:endParaRPr b="1" i="0" sz="1867" u="none" cap="none" strike="noStrike">
              <a:solidFill>
                <a:schemeClr val="lt1"/>
              </a:solidFill>
              <a:latin typeface="Tahoma"/>
              <a:ea typeface="Tahoma"/>
              <a:cs typeface="Tahoma"/>
              <a:sym typeface="Tahom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73"/>
          <p:cNvSpPr/>
          <p:nvPr/>
        </p:nvSpPr>
        <p:spPr>
          <a:xfrm>
            <a:off x="1587" y="0"/>
            <a:ext cx="12188826" cy="892242"/>
          </a:xfrm>
          <a:prstGeom prst="rect">
            <a:avLst/>
          </a:prstGeom>
          <a:solidFill>
            <a:srgbClr val="741B4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10" name="Google Shape;210;p73"/>
          <p:cNvSpPr txBox="1"/>
          <p:nvPr/>
        </p:nvSpPr>
        <p:spPr>
          <a:xfrm>
            <a:off x="368300" y="153733"/>
            <a:ext cx="11175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 sz="3200" u="none" cap="none" strike="noStrike">
                <a:solidFill>
                  <a:schemeClr val="lt1"/>
                </a:solidFill>
                <a:latin typeface="Tahoma"/>
                <a:ea typeface="Tahoma"/>
                <a:cs typeface="Tahoma"/>
                <a:sym typeface="Tahoma"/>
              </a:rPr>
              <a:t>A Problem Statement should be…</a:t>
            </a:r>
            <a:endParaRPr b="0" i="0" sz="1400" u="none" cap="none" strike="noStrike">
              <a:solidFill>
                <a:srgbClr val="000000"/>
              </a:solidFill>
              <a:latin typeface="Tahoma"/>
              <a:ea typeface="Tahoma"/>
              <a:cs typeface="Tahoma"/>
              <a:sym typeface="Tahoma"/>
            </a:endParaRPr>
          </a:p>
        </p:txBody>
      </p:sp>
      <p:sp>
        <p:nvSpPr>
          <p:cNvPr id="211" name="Google Shape;211;p73"/>
          <p:cNvSpPr txBox="1"/>
          <p:nvPr/>
        </p:nvSpPr>
        <p:spPr>
          <a:xfrm>
            <a:off x="2197099" y="1439733"/>
            <a:ext cx="9347201"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rgbClr val="741B47"/>
                </a:solidFill>
                <a:latin typeface="Arial"/>
                <a:ea typeface="Arial"/>
                <a:cs typeface="Arial"/>
                <a:sym typeface="Arial"/>
              </a:rPr>
              <a:t>High stakes</a:t>
            </a:r>
            <a:r>
              <a:rPr b="0" i="0" lang="en" sz="2400" u="none" cap="none" strike="noStrike">
                <a:solidFill>
                  <a:srgbClr val="741B47"/>
                </a:solidFill>
                <a:latin typeface="Arial"/>
                <a:ea typeface="Arial"/>
                <a:cs typeface="Arial"/>
                <a:sym typeface="Arial"/>
              </a:rPr>
              <a:t>.</a:t>
            </a:r>
            <a:r>
              <a:rPr b="0" i="0" lang="en" sz="2400" u="none" cap="none" strike="noStrike">
                <a:solidFill>
                  <a:srgbClr val="ECEBEB"/>
                </a:solidFill>
                <a:latin typeface="Arial"/>
                <a:ea typeface="Arial"/>
                <a:cs typeface="Arial"/>
                <a:sym typeface="Arial"/>
              </a:rPr>
              <a:t> </a:t>
            </a:r>
            <a:r>
              <a:rPr b="0" i="0" lang="en" sz="2400" u="none" cap="none" strike="noStrike">
                <a:solidFill>
                  <a:srgbClr val="000000"/>
                </a:solidFill>
                <a:latin typeface="Arial"/>
                <a:ea typeface="Arial"/>
                <a:cs typeface="Arial"/>
                <a:sym typeface="Arial"/>
              </a:rPr>
              <a:t>Describe the thing that you want to change: a must have, not a ‘nice to have’.</a:t>
            </a:r>
            <a:endParaRPr b="0" i="0" sz="1400" u="none" cap="none" strike="noStrike">
              <a:solidFill>
                <a:srgbClr val="000000"/>
              </a:solidFill>
              <a:latin typeface="Arial"/>
              <a:ea typeface="Arial"/>
              <a:cs typeface="Arial"/>
              <a:sym typeface="Arial"/>
            </a:endParaRPr>
          </a:p>
        </p:txBody>
      </p:sp>
      <p:sp>
        <p:nvSpPr>
          <p:cNvPr id="212" name="Google Shape;212;p73"/>
          <p:cNvSpPr txBox="1"/>
          <p:nvPr/>
        </p:nvSpPr>
        <p:spPr>
          <a:xfrm>
            <a:off x="2197099" y="2785922"/>
            <a:ext cx="847090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rgbClr val="C00000"/>
                </a:solidFill>
                <a:latin typeface="Arial"/>
                <a:ea typeface="Arial"/>
                <a:cs typeface="Arial"/>
                <a:sym typeface="Arial"/>
              </a:rPr>
              <a:t>High level </a:t>
            </a:r>
            <a:r>
              <a:rPr b="0" i="0" lang="en" sz="2400" u="none" cap="none" strike="noStrike">
                <a:solidFill>
                  <a:srgbClr val="000000"/>
                </a:solidFill>
                <a:latin typeface="Arial"/>
                <a:ea typeface="Arial"/>
                <a:cs typeface="Arial"/>
                <a:sym typeface="Arial"/>
              </a:rPr>
              <a:t>– not a factor or driver of the problem.</a:t>
            </a:r>
            <a:endParaRPr b="0" i="0" sz="1400" u="none" cap="none" strike="noStrike">
              <a:solidFill>
                <a:srgbClr val="000000"/>
              </a:solidFill>
              <a:latin typeface="Arial"/>
              <a:ea typeface="Arial"/>
              <a:cs typeface="Arial"/>
              <a:sym typeface="Arial"/>
            </a:endParaRPr>
          </a:p>
        </p:txBody>
      </p:sp>
      <p:sp>
        <p:nvSpPr>
          <p:cNvPr id="213" name="Google Shape;213;p73"/>
          <p:cNvSpPr txBox="1"/>
          <p:nvPr/>
        </p:nvSpPr>
        <p:spPr>
          <a:xfrm>
            <a:off x="2197099" y="3855112"/>
            <a:ext cx="8750301"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rgbClr val="2E75B5"/>
                </a:solidFill>
                <a:latin typeface="Arial"/>
                <a:ea typeface="Arial"/>
                <a:cs typeface="Arial"/>
                <a:sym typeface="Arial"/>
              </a:rPr>
              <a:t>Specific</a:t>
            </a:r>
            <a:r>
              <a:rPr b="0" i="0" lang="en" sz="2400" u="none" cap="none" strike="noStrike">
                <a:solidFill>
                  <a:srgbClr val="2E75B5"/>
                </a:solidFill>
                <a:latin typeface="Arial"/>
                <a:ea typeface="Arial"/>
                <a:cs typeface="Arial"/>
                <a:sym typeface="Arial"/>
              </a:rPr>
              <a:t>.  </a:t>
            </a:r>
            <a:r>
              <a:rPr b="0" i="0" lang="en" sz="2400" u="none" cap="none" strike="noStrike">
                <a:solidFill>
                  <a:srgbClr val="000000"/>
                </a:solidFill>
                <a:latin typeface="Arial"/>
                <a:ea typeface="Arial"/>
                <a:cs typeface="Arial"/>
                <a:sym typeface="Arial"/>
              </a:rPr>
              <a:t>Who is the problem about?  Where is it occurring?  What is the Scope of the problem?</a:t>
            </a:r>
            <a:endParaRPr b="0" i="0" sz="1400" u="none" cap="none" strike="noStrike">
              <a:solidFill>
                <a:srgbClr val="000000"/>
              </a:solidFill>
              <a:latin typeface="Arial"/>
              <a:ea typeface="Arial"/>
              <a:cs typeface="Arial"/>
              <a:sym typeface="Arial"/>
            </a:endParaRPr>
          </a:p>
        </p:txBody>
      </p:sp>
      <p:sp>
        <p:nvSpPr>
          <p:cNvPr id="214" name="Google Shape;214;p73"/>
          <p:cNvSpPr txBox="1"/>
          <p:nvPr/>
        </p:nvSpPr>
        <p:spPr>
          <a:xfrm>
            <a:off x="2197100" y="5201301"/>
            <a:ext cx="9546338"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rgbClr val="7B7B7B"/>
                </a:solidFill>
                <a:latin typeface="Arial"/>
                <a:ea typeface="Arial"/>
                <a:cs typeface="Arial"/>
                <a:sym typeface="Arial"/>
              </a:rPr>
              <a:t>Relevant</a:t>
            </a:r>
            <a:r>
              <a:rPr b="0" i="0" lang="en" sz="2400" u="none" cap="none" strike="noStrike">
                <a:solidFill>
                  <a:srgbClr val="7B7B7B"/>
                </a:solidFill>
                <a:latin typeface="Arial"/>
                <a:ea typeface="Arial"/>
                <a:cs typeface="Arial"/>
                <a:sym typeface="Arial"/>
              </a:rPr>
              <a:t>. </a:t>
            </a:r>
            <a:r>
              <a:rPr b="0" i="0" lang="en" sz="2400" u="none" cap="none" strike="noStrike">
                <a:solidFill>
                  <a:srgbClr val="000000"/>
                </a:solidFill>
                <a:latin typeface="Arial"/>
                <a:ea typeface="Arial"/>
                <a:cs typeface="Arial"/>
                <a:sym typeface="Arial"/>
              </a:rPr>
              <a:t>It should focus on a problem that lies at least partly within your area of responsibility or impact.</a:t>
            </a:r>
            <a:endParaRPr b="0" i="0" sz="1400" u="none" cap="none" strike="noStrike">
              <a:solidFill>
                <a:srgbClr val="000000"/>
              </a:solidFill>
              <a:latin typeface="Arial"/>
              <a:ea typeface="Arial"/>
              <a:cs typeface="Arial"/>
              <a:sym typeface="Arial"/>
            </a:endParaRPr>
          </a:p>
        </p:txBody>
      </p:sp>
      <p:pic>
        <p:nvPicPr>
          <p:cNvPr descr="Priorities with solid fill" id="215" name="Google Shape;215;p73"/>
          <p:cNvPicPr preferRelativeResize="0"/>
          <p:nvPr/>
        </p:nvPicPr>
        <p:blipFill rotWithShape="1">
          <a:blip r:embed="rId3">
            <a:alphaModFix/>
          </a:blip>
          <a:srcRect b="0" l="0" r="0" t="0"/>
          <a:stretch/>
        </p:blipFill>
        <p:spPr>
          <a:xfrm>
            <a:off x="1181100" y="2603540"/>
            <a:ext cx="914400" cy="914400"/>
          </a:xfrm>
          <a:prstGeom prst="rect">
            <a:avLst/>
          </a:prstGeom>
          <a:noFill/>
          <a:ln>
            <a:noFill/>
          </a:ln>
        </p:spPr>
      </p:pic>
      <p:pic>
        <p:nvPicPr>
          <p:cNvPr descr="Badge New with solid fill" id="216" name="Google Shape;216;p73"/>
          <p:cNvPicPr preferRelativeResize="0"/>
          <p:nvPr/>
        </p:nvPicPr>
        <p:blipFill rotWithShape="1">
          <a:blip r:embed="rId4">
            <a:alphaModFix/>
          </a:blip>
          <a:srcRect b="0" l="0" r="0" t="0"/>
          <a:stretch/>
        </p:blipFill>
        <p:spPr>
          <a:xfrm>
            <a:off x="1181100" y="1381882"/>
            <a:ext cx="914400" cy="914400"/>
          </a:xfrm>
          <a:prstGeom prst="rect">
            <a:avLst/>
          </a:prstGeom>
          <a:noFill/>
          <a:ln>
            <a:noFill/>
          </a:ln>
        </p:spPr>
      </p:pic>
      <p:pic>
        <p:nvPicPr>
          <p:cNvPr descr="Bullseye with solid fill" id="217" name="Google Shape;217;p73"/>
          <p:cNvPicPr preferRelativeResize="0"/>
          <p:nvPr/>
        </p:nvPicPr>
        <p:blipFill rotWithShape="1">
          <a:blip r:embed="rId5">
            <a:alphaModFix/>
          </a:blip>
          <a:srcRect b="0" l="0" r="0" t="0"/>
          <a:stretch/>
        </p:blipFill>
        <p:spPr>
          <a:xfrm>
            <a:off x="1181100" y="3797260"/>
            <a:ext cx="914400" cy="914400"/>
          </a:xfrm>
          <a:prstGeom prst="rect">
            <a:avLst/>
          </a:prstGeom>
          <a:noFill/>
          <a:ln>
            <a:noFill/>
          </a:ln>
        </p:spPr>
      </p:pic>
      <p:pic>
        <p:nvPicPr>
          <p:cNvPr descr="Aspiration with solid fill" id="218" name="Google Shape;218;p73"/>
          <p:cNvPicPr preferRelativeResize="0"/>
          <p:nvPr/>
        </p:nvPicPr>
        <p:blipFill rotWithShape="1">
          <a:blip r:embed="rId6">
            <a:alphaModFix/>
          </a:blip>
          <a:srcRect b="0" l="0" r="0" t="0"/>
          <a:stretch/>
        </p:blipFill>
        <p:spPr>
          <a:xfrm>
            <a:off x="1181100" y="5018918"/>
            <a:ext cx="914400" cy="91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par>
                                <p:cTn fill="hold" nodeType="with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par>
                                <p:cTn fill="hold" nodeType="with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par>
                                <p:cTn fill="hold" nodeType="with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75"/>
          <p:cNvPicPr preferRelativeResize="0"/>
          <p:nvPr/>
        </p:nvPicPr>
        <p:blipFill rotWithShape="1">
          <a:blip r:embed="rId3">
            <a:alphaModFix/>
          </a:blip>
          <a:srcRect b="38536" l="0" r="0" t="0"/>
          <a:stretch/>
        </p:blipFill>
        <p:spPr>
          <a:xfrm>
            <a:off x="4441371" y="1239470"/>
            <a:ext cx="3853137" cy="3144674"/>
          </a:xfrm>
          <a:prstGeom prst="rect">
            <a:avLst/>
          </a:prstGeom>
          <a:noFill/>
          <a:ln>
            <a:noFill/>
          </a:ln>
        </p:spPr>
      </p:pic>
      <p:cxnSp>
        <p:nvCxnSpPr>
          <p:cNvPr id="225" name="Google Shape;225;p75"/>
          <p:cNvCxnSpPr/>
          <p:nvPr/>
        </p:nvCxnSpPr>
        <p:spPr>
          <a:xfrm rot="10800000">
            <a:off x="584779" y="5159829"/>
            <a:ext cx="3570514" cy="0"/>
          </a:xfrm>
          <a:prstGeom prst="straightConnector1">
            <a:avLst/>
          </a:prstGeom>
          <a:noFill/>
          <a:ln cap="flat" cmpd="sng" w="9525">
            <a:solidFill>
              <a:srgbClr val="8D1815"/>
            </a:solidFill>
            <a:prstDash val="solid"/>
            <a:round/>
            <a:headEnd len="sm" w="sm" type="none"/>
            <a:tailEnd len="sm" w="sm" type="none"/>
          </a:ln>
        </p:spPr>
      </p:cxnSp>
      <p:sp>
        <p:nvSpPr>
          <p:cNvPr id="226" name="Google Shape;226;p75"/>
          <p:cNvSpPr txBox="1"/>
          <p:nvPr/>
        </p:nvSpPr>
        <p:spPr>
          <a:xfrm>
            <a:off x="584779" y="4688897"/>
            <a:ext cx="16674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8D1815"/>
              </a:buClr>
              <a:buSzPts val="1800"/>
              <a:buFont typeface="Arial"/>
              <a:buNone/>
            </a:pPr>
            <a:r>
              <a:rPr b="0" i="0" lang="en" sz="1800" u="none" cap="none" strike="noStrike">
                <a:solidFill>
                  <a:srgbClr val="8D1815"/>
                </a:solidFill>
                <a:latin typeface="Fjord One"/>
                <a:ea typeface="Fjord One"/>
                <a:cs typeface="Fjord One"/>
                <a:sym typeface="Fjord One"/>
              </a:rPr>
              <a:t>Social barriers</a:t>
            </a:r>
            <a:endParaRPr b="0" i="0" sz="1400" u="none" cap="none" strike="noStrike">
              <a:solidFill>
                <a:srgbClr val="000000"/>
              </a:solidFill>
              <a:latin typeface="Arial"/>
              <a:ea typeface="Arial"/>
              <a:cs typeface="Arial"/>
              <a:sym typeface="Arial"/>
            </a:endParaRPr>
          </a:p>
        </p:txBody>
      </p:sp>
      <p:cxnSp>
        <p:nvCxnSpPr>
          <p:cNvPr id="227" name="Google Shape;227;p75"/>
          <p:cNvCxnSpPr/>
          <p:nvPr/>
        </p:nvCxnSpPr>
        <p:spPr>
          <a:xfrm rot="10800000">
            <a:off x="584779" y="5907315"/>
            <a:ext cx="4034971" cy="0"/>
          </a:xfrm>
          <a:prstGeom prst="straightConnector1">
            <a:avLst/>
          </a:prstGeom>
          <a:noFill/>
          <a:ln cap="flat" cmpd="sng" w="9525">
            <a:solidFill>
              <a:srgbClr val="8D1815"/>
            </a:solidFill>
            <a:prstDash val="solid"/>
            <a:round/>
            <a:headEnd len="sm" w="sm" type="none"/>
            <a:tailEnd len="sm" w="sm" type="none"/>
          </a:ln>
        </p:spPr>
      </p:cxnSp>
      <p:sp>
        <p:nvSpPr>
          <p:cNvPr id="228" name="Google Shape;228;p75"/>
          <p:cNvSpPr txBox="1"/>
          <p:nvPr/>
        </p:nvSpPr>
        <p:spPr>
          <a:xfrm>
            <a:off x="584779" y="5436383"/>
            <a:ext cx="24978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8D1815"/>
              </a:buClr>
              <a:buSzPts val="1800"/>
              <a:buFont typeface="Arial"/>
              <a:buNone/>
            </a:pPr>
            <a:r>
              <a:rPr b="0" i="0" lang="en" sz="1800" u="none" cap="none" strike="noStrike">
                <a:solidFill>
                  <a:srgbClr val="8D1815"/>
                </a:solidFill>
                <a:latin typeface="Fjord One"/>
                <a:ea typeface="Fjord One"/>
                <a:cs typeface="Fjord One"/>
                <a:sym typeface="Fjord One"/>
              </a:rPr>
              <a:t>Women’s time poverty</a:t>
            </a:r>
            <a:endParaRPr b="0" i="0" sz="1400" u="none" cap="none" strike="noStrike">
              <a:solidFill>
                <a:srgbClr val="000000"/>
              </a:solidFill>
              <a:latin typeface="Arial"/>
              <a:ea typeface="Arial"/>
              <a:cs typeface="Arial"/>
              <a:sym typeface="Arial"/>
            </a:endParaRPr>
          </a:p>
        </p:txBody>
      </p:sp>
      <p:sp>
        <p:nvSpPr>
          <p:cNvPr id="229" name="Google Shape;229;p75"/>
          <p:cNvSpPr txBox="1"/>
          <p:nvPr/>
        </p:nvSpPr>
        <p:spPr>
          <a:xfrm>
            <a:off x="584779" y="6154904"/>
            <a:ext cx="282320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8D1815"/>
              </a:buClr>
              <a:buSzPts val="1800"/>
              <a:buFont typeface="Arial"/>
              <a:buNone/>
            </a:pPr>
            <a:r>
              <a:rPr b="0" i="0" lang="en" sz="1800" u="none" cap="none" strike="noStrike">
                <a:solidFill>
                  <a:srgbClr val="8D1815"/>
                </a:solidFill>
                <a:latin typeface="Fjord One"/>
                <a:ea typeface="Fjord One"/>
                <a:cs typeface="Fjord One"/>
                <a:sym typeface="Fjord One"/>
              </a:rPr>
              <a:t>Policy/legislative barriers</a:t>
            </a:r>
            <a:endParaRPr b="0" i="0" sz="1400" u="none" cap="none" strike="noStrike">
              <a:solidFill>
                <a:srgbClr val="000000"/>
              </a:solidFill>
              <a:latin typeface="Arial"/>
              <a:ea typeface="Arial"/>
              <a:cs typeface="Arial"/>
              <a:sym typeface="Arial"/>
            </a:endParaRPr>
          </a:p>
        </p:txBody>
      </p:sp>
      <p:cxnSp>
        <p:nvCxnSpPr>
          <p:cNvPr id="230" name="Google Shape;230;p75"/>
          <p:cNvCxnSpPr/>
          <p:nvPr/>
        </p:nvCxnSpPr>
        <p:spPr>
          <a:xfrm rot="10800000">
            <a:off x="159798" y="4455885"/>
            <a:ext cx="6027938" cy="0"/>
          </a:xfrm>
          <a:prstGeom prst="straightConnector1">
            <a:avLst/>
          </a:prstGeom>
          <a:noFill/>
          <a:ln cap="flat" cmpd="sng" w="28575">
            <a:solidFill>
              <a:srgbClr val="3E6EC2"/>
            </a:solidFill>
            <a:prstDash val="solid"/>
            <a:round/>
            <a:headEnd len="sm" w="sm" type="none"/>
            <a:tailEnd len="sm" w="sm" type="none"/>
          </a:ln>
        </p:spPr>
      </p:cxnSp>
      <p:sp>
        <p:nvSpPr>
          <p:cNvPr id="231" name="Google Shape;231;p75"/>
          <p:cNvSpPr txBox="1"/>
          <p:nvPr/>
        </p:nvSpPr>
        <p:spPr>
          <a:xfrm>
            <a:off x="291161" y="3922486"/>
            <a:ext cx="185499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2400"/>
              <a:buFont typeface="Arial"/>
              <a:buNone/>
            </a:pPr>
            <a:r>
              <a:rPr b="0" i="0" lang="en" sz="2400" u="none" cap="none" strike="noStrike">
                <a:solidFill>
                  <a:srgbClr val="0070C0"/>
                </a:solidFill>
                <a:latin typeface="Fjord One"/>
                <a:ea typeface="Fjord One"/>
                <a:cs typeface="Fjord One"/>
                <a:sym typeface="Fjord One"/>
              </a:rPr>
              <a:t>Root Causes</a:t>
            </a:r>
            <a:endParaRPr b="0" i="0" sz="1400" u="none" cap="none" strike="noStrike">
              <a:solidFill>
                <a:srgbClr val="000000"/>
              </a:solidFill>
              <a:latin typeface="Arial"/>
              <a:ea typeface="Arial"/>
              <a:cs typeface="Arial"/>
              <a:sym typeface="Arial"/>
            </a:endParaRPr>
          </a:p>
        </p:txBody>
      </p:sp>
      <p:cxnSp>
        <p:nvCxnSpPr>
          <p:cNvPr id="232" name="Google Shape;232;p75"/>
          <p:cNvCxnSpPr/>
          <p:nvPr/>
        </p:nvCxnSpPr>
        <p:spPr>
          <a:xfrm rot="10800000">
            <a:off x="159798" y="2206171"/>
            <a:ext cx="4281573" cy="0"/>
          </a:xfrm>
          <a:prstGeom prst="straightConnector1">
            <a:avLst/>
          </a:prstGeom>
          <a:noFill/>
          <a:ln cap="flat" cmpd="sng" w="28575">
            <a:solidFill>
              <a:srgbClr val="3E6EC2"/>
            </a:solidFill>
            <a:prstDash val="solid"/>
            <a:round/>
            <a:headEnd len="sm" w="sm" type="none"/>
            <a:tailEnd len="sm" w="sm" type="none"/>
          </a:ln>
        </p:spPr>
      </p:cxnSp>
      <p:sp>
        <p:nvSpPr>
          <p:cNvPr id="233" name="Google Shape;233;p75"/>
          <p:cNvSpPr txBox="1"/>
          <p:nvPr/>
        </p:nvSpPr>
        <p:spPr>
          <a:xfrm>
            <a:off x="353947" y="1670563"/>
            <a:ext cx="167385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2400"/>
              <a:buFont typeface="Arial"/>
              <a:buNone/>
            </a:pPr>
            <a:r>
              <a:rPr b="0" i="0" lang="en" sz="2400" u="none" cap="none" strike="noStrike">
                <a:solidFill>
                  <a:srgbClr val="0070C0"/>
                </a:solidFill>
                <a:latin typeface="Fjord One"/>
                <a:ea typeface="Fjord One"/>
                <a:cs typeface="Fjord One"/>
                <a:sym typeface="Fjord One"/>
              </a:rPr>
              <a:t>Symptoms</a:t>
            </a:r>
            <a:endParaRPr b="0" i="0" sz="1400" u="none" cap="none" strike="noStrike">
              <a:solidFill>
                <a:srgbClr val="000000"/>
              </a:solidFill>
              <a:latin typeface="Arial"/>
              <a:ea typeface="Arial"/>
              <a:cs typeface="Arial"/>
              <a:sym typeface="Arial"/>
            </a:endParaRPr>
          </a:p>
        </p:txBody>
      </p:sp>
      <p:cxnSp>
        <p:nvCxnSpPr>
          <p:cNvPr id="234" name="Google Shape;234;p75"/>
          <p:cNvCxnSpPr/>
          <p:nvPr/>
        </p:nvCxnSpPr>
        <p:spPr>
          <a:xfrm rot="10800000">
            <a:off x="584779" y="6560456"/>
            <a:ext cx="4034971" cy="0"/>
          </a:xfrm>
          <a:prstGeom prst="straightConnector1">
            <a:avLst/>
          </a:prstGeom>
          <a:noFill/>
          <a:ln cap="flat" cmpd="sng" w="9525">
            <a:solidFill>
              <a:srgbClr val="8D1815"/>
            </a:solidFill>
            <a:prstDash val="solid"/>
            <a:round/>
            <a:headEnd len="sm" w="sm" type="none"/>
            <a:tailEnd len="sm" w="sm" type="none"/>
          </a:ln>
        </p:spPr>
      </p:cxnSp>
      <p:sp>
        <p:nvSpPr>
          <p:cNvPr id="235" name="Google Shape;235;p75"/>
          <p:cNvSpPr txBox="1"/>
          <p:nvPr/>
        </p:nvSpPr>
        <p:spPr>
          <a:xfrm>
            <a:off x="8747386" y="1162732"/>
            <a:ext cx="30906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Arial"/>
                <a:ea typeface="Arial"/>
                <a:cs typeface="Arial"/>
                <a:sym typeface="Arial"/>
              </a:rPr>
              <a:t>Gender gaps in relation to a particular sector focus </a:t>
            </a:r>
            <a:r>
              <a:rPr b="1" i="0" lang="en" sz="2000" u="none" cap="none" strike="noStrike">
                <a:solidFill>
                  <a:srgbClr val="000000"/>
                </a:solidFill>
                <a:latin typeface="Arial"/>
                <a:ea typeface="Arial"/>
                <a:cs typeface="Arial"/>
                <a:sym typeface="Arial"/>
              </a:rPr>
              <a:t>on addressing the symptoms with little attention given to the root causes</a:t>
            </a:r>
            <a:r>
              <a:rPr b="0" i="0" lang="en" sz="2000" u="none" cap="none" strike="noStrike">
                <a:solidFill>
                  <a:srgbClr val="000000"/>
                </a:solidFill>
                <a:latin typeface="Arial"/>
                <a:ea typeface="Arial"/>
                <a:cs typeface="Arial"/>
                <a:sym typeface="Arial"/>
              </a:rPr>
              <a:t>.</a:t>
            </a:r>
            <a:r>
              <a:rPr b="1" i="0" lang="en" sz="2000" u="none" cap="none" strike="noStrike">
                <a:solidFill>
                  <a:srgbClr val="000000"/>
                </a:solidFill>
                <a:latin typeface="Fjord One"/>
                <a:ea typeface="Fjord One"/>
                <a:cs typeface="Fjord One"/>
                <a:sym typeface="Fjord One"/>
              </a:rPr>
              <a:t> </a:t>
            </a:r>
            <a:endParaRPr b="0" i="0" sz="2000" u="none" cap="none" strike="noStrike">
              <a:solidFill>
                <a:srgbClr val="000000"/>
              </a:solidFill>
              <a:latin typeface="Fjord One"/>
              <a:ea typeface="Fjord One"/>
              <a:cs typeface="Fjord One"/>
              <a:sym typeface="Fjord One"/>
            </a:endParaRPr>
          </a:p>
        </p:txBody>
      </p:sp>
      <p:pic>
        <p:nvPicPr>
          <p:cNvPr id="236" name="Google Shape;236;p75"/>
          <p:cNvPicPr preferRelativeResize="0"/>
          <p:nvPr/>
        </p:nvPicPr>
        <p:blipFill rotWithShape="1">
          <a:blip r:embed="rId4">
            <a:alphaModFix/>
          </a:blip>
          <a:srcRect b="0" l="0" r="0" t="0"/>
          <a:stretch/>
        </p:blipFill>
        <p:spPr>
          <a:xfrm>
            <a:off x="4441371" y="1239470"/>
            <a:ext cx="3853137" cy="5116286"/>
          </a:xfrm>
          <a:prstGeom prst="rect">
            <a:avLst/>
          </a:prstGeom>
          <a:noFill/>
          <a:ln>
            <a:noFill/>
          </a:ln>
        </p:spPr>
      </p:pic>
      <p:sp>
        <p:nvSpPr>
          <p:cNvPr id="237" name="Google Shape;237;p75"/>
          <p:cNvSpPr txBox="1"/>
          <p:nvPr/>
        </p:nvSpPr>
        <p:spPr>
          <a:xfrm>
            <a:off x="8783427" y="4668542"/>
            <a:ext cx="283443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8D1815"/>
              </a:buClr>
              <a:buSzPts val="1800"/>
              <a:buFont typeface="Arial"/>
              <a:buNone/>
            </a:pPr>
            <a:r>
              <a:rPr b="0" i="0" lang="en" sz="1800" u="none" cap="none" strike="noStrike">
                <a:solidFill>
                  <a:srgbClr val="8D1815"/>
                </a:solidFill>
                <a:latin typeface="Fjord One"/>
                <a:ea typeface="Fjord One"/>
                <a:cs typeface="Fjord One"/>
                <a:sym typeface="Fjord One"/>
              </a:rPr>
              <a:t>Unequal decision-making</a:t>
            </a:r>
            <a:endParaRPr b="0" i="0" sz="1400" u="none" cap="none" strike="noStrike">
              <a:solidFill>
                <a:srgbClr val="000000"/>
              </a:solidFill>
              <a:latin typeface="Arial"/>
              <a:ea typeface="Arial"/>
              <a:cs typeface="Arial"/>
              <a:sym typeface="Arial"/>
            </a:endParaRPr>
          </a:p>
        </p:txBody>
      </p:sp>
      <p:sp>
        <p:nvSpPr>
          <p:cNvPr id="238" name="Google Shape;238;p75"/>
          <p:cNvSpPr txBox="1"/>
          <p:nvPr/>
        </p:nvSpPr>
        <p:spPr>
          <a:xfrm>
            <a:off x="8476342" y="5629847"/>
            <a:ext cx="300915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8D1815"/>
              </a:buClr>
              <a:buSzPts val="1400"/>
              <a:buFont typeface="Arial"/>
              <a:buNone/>
            </a:pPr>
            <a:r>
              <a:rPr b="0" i="0" lang="en" sz="1400" u="none" cap="none" strike="noStrike">
                <a:solidFill>
                  <a:srgbClr val="8D1815"/>
                </a:solidFill>
                <a:latin typeface="Fjord One"/>
                <a:ea typeface="Fjord One"/>
                <a:cs typeface="Fjord One"/>
                <a:sym typeface="Fjord One"/>
              </a:rPr>
              <a:t>Lack of resource ownership</a:t>
            </a:r>
            <a:endParaRPr b="0" i="0" sz="1800" u="none" cap="none" strike="noStrike">
              <a:solidFill>
                <a:srgbClr val="8D1815"/>
              </a:solidFill>
              <a:latin typeface="Fjord One"/>
              <a:ea typeface="Fjord One"/>
              <a:cs typeface="Fjord One"/>
              <a:sym typeface="Fjord One"/>
            </a:endParaRPr>
          </a:p>
        </p:txBody>
      </p:sp>
      <p:cxnSp>
        <p:nvCxnSpPr>
          <p:cNvPr id="239" name="Google Shape;239;p75"/>
          <p:cNvCxnSpPr/>
          <p:nvPr/>
        </p:nvCxnSpPr>
        <p:spPr>
          <a:xfrm rot="10800000">
            <a:off x="8415385" y="5184225"/>
            <a:ext cx="3570514" cy="0"/>
          </a:xfrm>
          <a:prstGeom prst="straightConnector1">
            <a:avLst/>
          </a:prstGeom>
          <a:noFill/>
          <a:ln cap="flat" cmpd="sng" w="9525">
            <a:solidFill>
              <a:srgbClr val="8D1815"/>
            </a:solidFill>
            <a:prstDash val="solid"/>
            <a:round/>
            <a:headEnd len="sm" w="sm" type="none"/>
            <a:tailEnd len="sm" w="sm" type="none"/>
          </a:ln>
        </p:spPr>
      </p:cxnSp>
      <p:cxnSp>
        <p:nvCxnSpPr>
          <p:cNvPr id="240" name="Google Shape;240;p75"/>
          <p:cNvCxnSpPr/>
          <p:nvPr/>
        </p:nvCxnSpPr>
        <p:spPr>
          <a:xfrm rot="10800000">
            <a:off x="7582886" y="6169874"/>
            <a:ext cx="4034971" cy="0"/>
          </a:xfrm>
          <a:prstGeom prst="straightConnector1">
            <a:avLst/>
          </a:prstGeom>
          <a:noFill/>
          <a:ln cap="flat" cmpd="sng" w="9525">
            <a:solidFill>
              <a:srgbClr val="8D1815"/>
            </a:solidFill>
            <a:prstDash val="solid"/>
            <a:round/>
            <a:headEnd len="sm" w="sm" type="none"/>
            <a:tailEnd len="sm" w="sm" type="none"/>
          </a:ln>
        </p:spPr>
      </p:cxnSp>
      <p:sp>
        <p:nvSpPr>
          <p:cNvPr id="241" name="Google Shape;241;p75"/>
          <p:cNvSpPr/>
          <p:nvPr/>
        </p:nvSpPr>
        <p:spPr>
          <a:xfrm>
            <a:off x="0" y="0"/>
            <a:ext cx="12188826" cy="892242"/>
          </a:xfrm>
          <a:prstGeom prst="rect">
            <a:avLst/>
          </a:prstGeom>
          <a:solidFill>
            <a:srgbClr val="741B4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242" name="Google Shape;242;p75"/>
          <p:cNvSpPr txBox="1"/>
          <p:nvPr/>
        </p:nvSpPr>
        <p:spPr>
          <a:xfrm>
            <a:off x="291161" y="92178"/>
            <a:ext cx="5782352"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000"/>
              <a:buFont typeface="Arial"/>
              <a:buNone/>
            </a:pPr>
            <a:r>
              <a:rPr b="0" i="0" lang="en" sz="4000" u="none" cap="none" strike="noStrike">
                <a:solidFill>
                  <a:schemeClr val="lt1"/>
                </a:solidFill>
                <a:latin typeface="Tahoma"/>
                <a:ea typeface="Tahoma"/>
                <a:cs typeface="Tahoma"/>
                <a:sym typeface="Tahoma"/>
              </a:rPr>
              <a:t>Identifying Root Causes</a:t>
            </a:r>
            <a:r>
              <a:rPr b="0" i="0" lang="en" sz="4000" u="none" cap="none" strike="noStrike">
                <a:solidFill>
                  <a:schemeClr val="lt1"/>
                </a:solidFill>
                <a:latin typeface="Fjord One"/>
                <a:ea typeface="Fjord One"/>
                <a:cs typeface="Fjord One"/>
                <a:sym typeface="Fjord One"/>
              </a:rPr>
              <a:t>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2000"/>
                                        <p:tgtEl>
                                          <p:spTgt spid="231"/>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par>
                                <p:cTn fill="hold" nodeType="with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500"/>
                                        <p:tgtEl>
                                          <p:spTgt spid="230"/>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500"/>
                                        <p:tgtEl>
                                          <p:spTgt spid="227"/>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500"/>
                                        <p:tgtEl>
                                          <p:spTgt spid="237"/>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par>
                                <p:cTn fill="hold" nodeType="with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descr="A screenshot of a cell phone&#10;&#10;Description automatically generated" id="247" name="Google Shape;247;p76"/>
          <p:cNvPicPr preferRelativeResize="0"/>
          <p:nvPr/>
        </p:nvPicPr>
        <p:blipFill rotWithShape="1">
          <a:blip r:embed="rId3">
            <a:alphaModFix/>
          </a:blip>
          <a:srcRect b="0" l="0" r="0" t="0"/>
          <a:stretch/>
        </p:blipFill>
        <p:spPr>
          <a:xfrm>
            <a:off x="1562833" y="375308"/>
            <a:ext cx="9194267" cy="6274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77"/>
          <p:cNvSpPr txBox="1"/>
          <p:nvPr>
            <p:ph type="title"/>
          </p:nvPr>
        </p:nvSpPr>
        <p:spPr>
          <a:xfrm>
            <a:off x="-95533" y="393300"/>
            <a:ext cx="7261600" cy="763600"/>
          </a:xfrm>
          <a:prstGeom prst="rect">
            <a:avLst/>
          </a:prstGeom>
          <a:solidFill>
            <a:srgbClr val="63763E"/>
          </a:solidFill>
          <a:ln cap="flat" cmpd="sng" w="9525">
            <a:solidFill>
              <a:srgbClr val="FFFFFF"/>
            </a:solidFill>
            <a:prstDash val="solid"/>
            <a:round/>
            <a:headEnd len="sm" w="sm" type="none"/>
            <a:tailEnd len="sm" w="sm" type="none"/>
          </a:ln>
          <a:effectLst>
            <a:outerShdw blurRad="57150" rotWithShape="0" algn="bl" dir="5400000" dist="19050">
              <a:srgbClr val="000000">
                <a:alpha val="46666"/>
              </a:srgbClr>
            </a:outerShdw>
          </a:effectLst>
        </p:spPr>
        <p:txBody>
          <a:bodyPr anchorCtr="0" anchor="ctr" bIns="121900" lIns="121900" spcFirstLastPara="1" rIns="121900" wrap="square" tIns="121900">
            <a:noAutofit/>
          </a:bodyPr>
          <a:lstStyle/>
          <a:p>
            <a:pPr indent="0" lvl="0" marL="0" rtl="0" algn="r">
              <a:lnSpc>
                <a:spcPct val="100000"/>
              </a:lnSpc>
              <a:spcBef>
                <a:spcPts val="0"/>
              </a:spcBef>
              <a:spcAft>
                <a:spcPts val="0"/>
              </a:spcAft>
              <a:buSzPts val="2800"/>
              <a:buNone/>
            </a:pPr>
            <a:r>
              <a:rPr lang="en" sz="5200">
                <a:solidFill>
                  <a:schemeClr val="lt1"/>
                </a:solidFill>
                <a:latin typeface="Roboto"/>
                <a:ea typeface="Roboto"/>
                <a:cs typeface="Roboto"/>
                <a:sym typeface="Roboto"/>
              </a:rPr>
              <a:t>DIG IN!</a:t>
            </a:r>
            <a:endParaRPr>
              <a:solidFill>
                <a:schemeClr val="lt1"/>
              </a:solidFill>
              <a:latin typeface="Roboto"/>
              <a:ea typeface="Roboto"/>
              <a:cs typeface="Roboto"/>
              <a:sym typeface="Roboto"/>
            </a:endParaRPr>
          </a:p>
        </p:txBody>
      </p:sp>
      <p:sp>
        <p:nvSpPr>
          <p:cNvPr id="253" name="Google Shape;253;p77"/>
          <p:cNvSpPr/>
          <p:nvPr/>
        </p:nvSpPr>
        <p:spPr>
          <a:xfrm>
            <a:off x="2891200" y="2072640"/>
            <a:ext cx="8683600" cy="3821600"/>
          </a:xfrm>
          <a:prstGeom prst="rect">
            <a:avLst/>
          </a:prstGeom>
          <a:noFill/>
          <a:ln cap="flat" cmpd="sng" w="19050">
            <a:solidFill>
              <a:srgbClr val="511537"/>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54" name="Google Shape;254;p77"/>
          <p:cNvSpPr txBox="1"/>
          <p:nvPr/>
        </p:nvSpPr>
        <p:spPr>
          <a:xfrm>
            <a:off x="641433" y="2072233"/>
            <a:ext cx="2219200" cy="3828400"/>
          </a:xfrm>
          <a:prstGeom prst="rect">
            <a:avLst/>
          </a:prstGeom>
          <a:solidFill>
            <a:srgbClr val="63763E"/>
          </a:solidFill>
          <a:ln cap="flat" cmpd="sng" w="19050">
            <a:solidFill>
              <a:srgbClr val="272324"/>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rgbClr val="FFFFFF"/>
                </a:solidFill>
                <a:latin typeface="Tahoma"/>
                <a:ea typeface="Tahoma"/>
                <a:cs typeface="Tahoma"/>
                <a:sym typeface="Tahoma"/>
              </a:rPr>
              <a:t>To explore the gendered aspects of each problem, ask yourselves:</a:t>
            </a:r>
            <a:endParaRPr b="0" i="0" sz="2000" u="none" cap="none" strike="noStrike">
              <a:solidFill>
                <a:srgbClr val="FFFFFF"/>
              </a:solidFill>
              <a:latin typeface="Tahoma"/>
              <a:ea typeface="Tahoma"/>
              <a:cs typeface="Tahoma"/>
              <a:sym typeface="Tahoma"/>
            </a:endParaRPr>
          </a:p>
        </p:txBody>
      </p:sp>
      <p:sp>
        <p:nvSpPr>
          <p:cNvPr id="255" name="Google Shape;255;p77"/>
          <p:cNvSpPr txBox="1"/>
          <p:nvPr/>
        </p:nvSpPr>
        <p:spPr>
          <a:xfrm>
            <a:off x="3667167" y="2275433"/>
            <a:ext cx="7406400" cy="10064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133"/>
              <a:buFont typeface="Arial"/>
              <a:buNone/>
            </a:pPr>
            <a:r>
              <a:rPr b="0" i="0" lang="en" sz="2133" u="none" cap="none" strike="noStrike">
                <a:solidFill>
                  <a:srgbClr val="000000"/>
                </a:solidFill>
                <a:latin typeface="Roboto"/>
                <a:ea typeface="Roboto"/>
                <a:cs typeface="Roboto"/>
                <a:sym typeface="Roboto"/>
              </a:rPr>
              <a:t>Does the </a:t>
            </a:r>
            <a:r>
              <a:rPr b="1" i="1" lang="en" sz="2133" u="none" cap="none" strike="noStrike">
                <a:solidFill>
                  <a:srgbClr val="000000"/>
                </a:solidFill>
                <a:latin typeface="Roboto"/>
                <a:ea typeface="Roboto"/>
                <a:cs typeface="Roboto"/>
                <a:sym typeface="Roboto"/>
              </a:rPr>
              <a:t>position</a:t>
            </a:r>
            <a:r>
              <a:rPr b="0" i="0" lang="en" sz="2133" u="none" cap="none" strike="noStrike">
                <a:solidFill>
                  <a:srgbClr val="000000"/>
                </a:solidFill>
                <a:latin typeface="Roboto"/>
                <a:ea typeface="Roboto"/>
                <a:cs typeface="Roboto"/>
                <a:sym typeface="Roboto"/>
              </a:rPr>
              <a:t> of women and girls influence this problem?</a:t>
            </a:r>
            <a:endParaRPr b="0" i="0" sz="1733" u="none" cap="none" strike="noStrike">
              <a:solidFill>
                <a:srgbClr val="000000"/>
              </a:solidFill>
              <a:latin typeface="Roboto"/>
              <a:ea typeface="Roboto"/>
              <a:cs typeface="Roboto"/>
              <a:sym typeface="Roboto"/>
            </a:endParaRPr>
          </a:p>
        </p:txBody>
      </p:sp>
      <p:sp>
        <p:nvSpPr>
          <p:cNvPr id="256" name="Google Shape;256;p77"/>
          <p:cNvSpPr txBox="1"/>
          <p:nvPr/>
        </p:nvSpPr>
        <p:spPr>
          <a:xfrm>
            <a:off x="3667167" y="3424300"/>
            <a:ext cx="7804400" cy="10064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133"/>
              <a:buFont typeface="Arial"/>
              <a:buNone/>
            </a:pPr>
            <a:r>
              <a:rPr b="0" i="0" lang="en" sz="2133" u="none" cap="none" strike="noStrike">
                <a:solidFill>
                  <a:srgbClr val="000000"/>
                </a:solidFill>
                <a:latin typeface="Roboto"/>
                <a:ea typeface="Roboto"/>
                <a:cs typeface="Roboto"/>
                <a:sym typeface="Roboto"/>
              </a:rPr>
              <a:t>What </a:t>
            </a:r>
            <a:r>
              <a:rPr b="1" i="1" lang="en" sz="2133" u="none" cap="none" strike="noStrike">
                <a:solidFill>
                  <a:srgbClr val="000000"/>
                </a:solidFill>
                <a:latin typeface="Roboto"/>
                <a:ea typeface="Roboto"/>
                <a:cs typeface="Roboto"/>
                <a:sym typeface="Roboto"/>
              </a:rPr>
              <a:t>strategic</a:t>
            </a:r>
            <a:r>
              <a:rPr b="0" i="0" lang="en" sz="2133" u="none" cap="none" strike="noStrike">
                <a:solidFill>
                  <a:srgbClr val="000000"/>
                </a:solidFill>
                <a:latin typeface="Roboto"/>
                <a:ea typeface="Roboto"/>
                <a:cs typeface="Roboto"/>
                <a:sym typeface="Roboto"/>
              </a:rPr>
              <a:t> or </a:t>
            </a:r>
            <a:r>
              <a:rPr b="1" i="1" lang="en" sz="2133" u="none" cap="none" strike="noStrike">
                <a:solidFill>
                  <a:srgbClr val="000000"/>
                </a:solidFill>
                <a:latin typeface="Roboto"/>
                <a:ea typeface="Roboto"/>
                <a:cs typeface="Roboto"/>
                <a:sym typeface="Roboto"/>
              </a:rPr>
              <a:t>practical</a:t>
            </a:r>
            <a:r>
              <a:rPr b="0" i="0" lang="en" sz="2133" u="none" cap="none" strike="noStrike">
                <a:solidFill>
                  <a:srgbClr val="000000"/>
                </a:solidFill>
                <a:latin typeface="Roboto"/>
                <a:ea typeface="Roboto"/>
                <a:cs typeface="Roboto"/>
                <a:sym typeface="Roboto"/>
              </a:rPr>
              <a:t> needs are absent and contributing to this problem?</a:t>
            </a:r>
            <a:endParaRPr b="0" i="0" sz="1733" u="none" cap="none" strike="noStrike">
              <a:solidFill>
                <a:srgbClr val="000000"/>
              </a:solidFill>
              <a:latin typeface="Roboto"/>
              <a:ea typeface="Roboto"/>
              <a:cs typeface="Roboto"/>
              <a:sym typeface="Roboto"/>
            </a:endParaRPr>
          </a:p>
        </p:txBody>
      </p:sp>
      <p:sp>
        <p:nvSpPr>
          <p:cNvPr id="257" name="Google Shape;257;p77"/>
          <p:cNvSpPr txBox="1"/>
          <p:nvPr/>
        </p:nvSpPr>
        <p:spPr>
          <a:xfrm>
            <a:off x="3667167" y="4547435"/>
            <a:ext cx="7648800" cy="10064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133"/>
              <a:buFont typeface="Arial"/>
              <a:buNone/>
            </a:pPr>
            <a:r>
              <a:rPr b="0" i="0" lang="en" sz="2133" u="none" cap="none" strike="noStrike">
                <a:solidFill>
                  <a:srgbClr val="000000"/>
                </a:solidFill>
                <a:latin typeface="Roboto"/>
                <a:ea typeface="Roboto"/>
                <a:cs typeface="Roboto"/>
                <a:sym typeface="Roboto"/>
              </a:rPr>
              <a:t>How is </a:t>
            </a:r>
            <a:r>
              <a:rPr b="1" i="1" lang="en" sz="2133" u="none" cap="none" strike="noStrike">
                <a:solidFill>
                  <a:srgbClr val="000000"/>
                </a:solidFill>
                <a:latin typeface="Roboto"/>
                <a:ea typeface="Roboto"/>
                <a:cs typeface="Roboto"/>
                <a:sym typeface="Roboto"/>
              </a:rPr>
              <a:t>intersectionality</a:t>
            </a:r>
            <a:r>
              <a:rPr b="0" i="0" lang="en" sz="2133" u="none" cap="none" strike="noStrike">
                <a:solidFill>
                  <a:srgbClr val="000000"/>
                </a:solidFill>
                <a:latin typeface="Roboto"/>
                <a:ea typeface="Roboto"/>
                <a:cs typeface="Roboto"/>
                <a:sym typeface="Roboto"/>
              </a:rPr>
              <a:t> contributing these causes and to the problem?</a:t>
            </a:r>
            <a:endParaRPr b="0" i="0" sz="1733" u="none" cap="none" strike="noStrike">
              <a:solidFill>
                <a:srgbClr val="000000"/>
              </a:solidFill>
              <a:latin typeface="Roboto"/>
              <a:ea typeface="Roboto"/>
              <a:cs typeface="Roboto"/>
              <a:sym typeface="Roboto"/>
            </a:endParaRPr>
          </a:p>
        </p:txBody>
      </p:sp>
      <p:pic>
        <p:nvPicPr>
          <p:cNvPr descr="Badge Question Mark" id="258" name="Google Shape;258;p77"/>
          <p:cNvPicPr preferRelativeResize="0"/>
          <p:nvPr/>
        </p:nvPicPr>
        <p:blipFill rotWithShape="1">
          <a:blip r:embed="rId3">
            <a:alphaModFix/>
          </a:blip>
          <a:srcRect b="0" l="0" r="0" t="0"/>
          <a:stretch/>
        </p:blipFill>
        <p:spPr>
          <a:xfrm>
            <a:off x="3001940" y="2418668"/>
            <a:ext cx="665227" cy="665227"/>
          </a:xfrm>
          <a:prstGeom prst="rect">
            <a:avLst/>
          </a:prstGeom>
          <a:noFill/>
          <a:ln>
            <a:noFill/>
          </a:ln>
        </p:spPr>
      </p:pic>
      <p:pic>
        <p:nvPicPr>
          <p:cNvPr descr="Badge Question Mark" id="259" name="Google Shape;259;p77"/>
          <p:cNvPicPr preferRelativeResize="0"/>
          <p:nvPr/>
        </p:nvPicPr>
        <p:blipFill rotWithShape="1">
          <a:blip r:embed="rId3">
            <a:alphaModFix/>
          </a:blip>
          <a:srcRect b="0" l="0" r="0" t="0"/>
          <a:stretch/>
        </p:blipFill>
        <p:spPr>
          <a:xfrm>
            <a:off x="3007444" y="3549577"/>
            <a:ext cx="665227" cy="665227"/>
          </a:xfrm>
          <a:prstGeom prst="rect">
            <a:avLst/>
          </a:prstGeom>
          <a:noFill/>
          <a:ln>
            <a:noFill/>
          </a:ln>
        </p:spPr>
      </p:pic>
      <p:pic>
        <p:nvPicPr>
          <p:cNvPr descr="Badge Question Mark" id="260" name="Google Shape;260;p77"/>
          <p:cNvPicPr preferRelativeResize="0"/>
          <p:nvPr/>
        </p:nvPicPr>
        <p:blipFill rotWithShape="1">
          <a:blip r:embed="rId3">
            <a:alphaModFix/>
          </a:blip>
          <a:srcRect b="0" l="0" r="0" t="0"/>
          <a:stretch/>
        </p:blipFill>
        <p:spPr>
          <a:xfrm>
            <a:off x="3016229" y="4633493"/>
            <a:ext cx="665227" cy="66522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78"/>
          <p:cNvSpPr/>
          <p:nvPr/>
        </p:nvSpPr>
        <p:spPr>
          <a:xfrm>
            <a:off x="363200" y="398200"/>
            <a:ext cx="11465600" cy="6061600"/>
          </a:xfrm>
          <a:prstGeom prst="rect">
            <a:avLst/>
          </a:prstGeom>
          <a:noFill/>
          <a:ln cap="flat" cmpd="sng" w="28575">
            <a:solidFill>
              <a:srgbClr val="3A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66" name="Google Shape;266;p78"/>
          <p:cNvSpPr txBox="1"/>
          <p:nvPr/>
        </p:nvSpPr>
        <p:spPr>
          <a:xfrm>
            <a:off x="1618300" y="2713600"/>
            <a:ext cx="296000" cy="108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67" name="Google Shape;267;p78"/>
          <p:cNvSpPr txBox="1"/>
          <p:nvPr/>
        </p:nvSpPr>
        <p:spPr>
          <a:xfrm>
            <a:off x="793233" y="227100"/>
            <a:ext cx="5587200" cy="962000"/>
          </a:xfrm>
          <a:prstGeom prst="rect">
            <a:avLst/>
          </a:prstGeom>
          <a:solidFill>
            <a:srgbClr val="3A4888"/>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rgbClr val="FFFFFF"/>
                </a:solidFill>
                <a:latin typeface="Helvetica Neue"/>
                <a:ea typeface="Helvetica Neue"/>
                <a:cs typeface="Helvetica Neue"/>
                <a:sym typeface="Helvetica Neue"/>
              </a:rPr>
              <a:t>Key Takeaways</a:t>
            </a:r>
            <a:endParaRPr b="0" i="0" sz="4800" u="none" cap="none" strike="noStrike">
              <a:solidFill>
                <a:srgbClr val="FFFFFF"/>
              </a:solidFill>
              <a:latin typeface="Helvetica Neue"/>
              <a:ea typeface="Helvetica Neue"/>
              <a:cs typeface="Helvetica Neue"/>
              <a:sym typeface="Helvetica Neue"/>
            </a:endParaRPr>
          </a:p>
        </p:txBody>
      </p:sp>
      <p:cxnSp>
        <p:nvCxnSpPr>
          <p:cNvPr id="268" name="Google Shape;268;p78"/>
          <p:cNvCxnSpPr/>
          <p:nvPr/>
        </p:nvCxnSpPr>
        <p:spPr>
          <a:xfrm>
            <a:off x="1785484" y="3781307"/>
            <a:ext cx="4119200" cy="0"/>
          </a:xfrm>
          <a:prstGeom prst="straightConnector1">
            <a:avLst/>
          </a:prstGeom>
          <a:noFill/>
          <a:ln cap="flat" cmpd="sng" w="9525">
            <a:solidFill>
              <a:srgbClr val="993365"/>
            </a:solidFill>
            <a:prstDash val="solid"/>
            <a:round/>
            <a:headEnd len="sm" w="sm" type="none"/>
            <a:tailEnd len="sm" w="sm" type="none"/>
          </a:ln>
        </p:spPr>
      </p:cxnSp>
      <p:pic>
        <p:nvPicPr>
          <p:cNvPr descr="Circle with left arrow" id="269" name="Google Shape;269;p78"/>
          <p:cNvPicPr preferRelativeResize="0"/>
          <p:nvPr/>
        </p:nvPicPr>
        <p:blipFill rotWithShape="1">
          <a:blip r:embed="rId3">
            <a:alphaModFix/>
          </a:blip>
          <a:srcRect b="0" l="0" r="0" t="0"/>
          <a:stretch/>
        </p:blipFill>
        <p:spPr>
          <a:xfrm rot="10800000">
            <a:off x="777623" y="2283323"/>
            <a:ext cx="1007861" cy="1007861"/>
          </a:xfrm>
          <a:prstGeom prst="rect">
            <a:avLst/>
          </a:prstGeom>
          <a:noFill/>
          <a:ln>
            <a:noFill/>
          </a:ln>
        </p:spPr>
      </p:pic>
      <p:grpSp>
        <p:nvGrpSpPr>
          <p:cNvPr id="270" name="Google Shape;270;p78"/>
          <p:cNvGrpSpPr/>
          <p:nvPr/>
        </p:nvGrpSpPr>
        <p:grpSpPr>
          <a:xfrm>
            <a:off x="9555709" y="146306"/>
            <a:ext cx="2362380" cy="1971269"/>
            <a:chOff x="2573332" y="600903"/>
            <a:chExt cx="4314062" cy="3713070"/>
          </a:xfrm>
        </p:grpSpPr>
        <p:grpSp>
          <p:nvGrpSpPr>
            <p:cNvPr id="271" name="Google Shape;271;p78"/>
            <p:cNvGrpSpPr/>
            <p:nvPr/>
          </p:nvGrpSpPr>
          <p:grpSpPr>
            <a:xfrm>
              <a:off x="2573332" y="600903"/>
              <a:ext cx="3719824" cy="3713070"/>
              <a:chOff x="2573332" y="677103"/>
              <a:chExt cx="3719824" cy="3713070"/>
            </a:xfrm>
          </p:grpSpPr>
          <p:sp>
            <p:nvSpPr>
              <p:cNvPr id="272" name="Google Shape;272;p78"/>
              <p:cNvSpPr/>
              <p:nvPr/>
            </p:nvSpPr>
            <p:spPr>
              <a:xfrm rot="-6596588">
                <a:off x="3726388" y="3510395"/>
                <a:ext cx="771357" cy="771357"/>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78"/>
              <p:cNvSpPr/>
              <p:nvPr/>
            </p:nvSpPr>
            <p:spPr>
              <a:xfrm rot="-6598839">
                <a:off x="2887641" y="2346984"/>
                <a:ext cx="1199287" cy="1199287"/>
              </a:xfrm>
              <a:prstGeom prst="ellipse">
                <a:avLst/>
              </a:prstGeom>
              <a:gradFill>
                <a:gsLst>
                  <a:gs pos="0">
                    <a:srgbClr val="A64D79"/>
                  </a:gs>
                  <a:gs pos="100000">
                    <a:srgbClr val="737373"/>
                  </a:gs>
                </a:gsLst>
                <a:lin ang="5400012" scaled="0"/>
              </a:gra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78"/>
              <p:cNvSpPr/>
              <p:nvPr/>
            </p:nvSpPr>
            <p:spPr>
              <a:xfrm rot="-6598620">
                <a:off x="4374916" y="913763"/>
                <a:ext cx="1681581" cy="1681581"/>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78"/>
              <p:cNvSpPr/>
              <p:nvPr/>
            </p:nvSpPr>
            <p:spPr>
              <a:xfrm rot="-6597866">
                <a:off x="2661829" y="2208216"/>
                <a:ext cx="629106" cy="629106"/>
              </a:xfrm>
              <a:prstGeom prst="ellipse">
                <a:avLst/>
              </a:prstGeom>
              <a:solidFill>
                <a:srgbClr val="3D3D3D"/>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78"/>
              <p:cNvSpPr/>
              <p:nvPr/>
            </p:nvSpPr>
            <p:spPr>
              <a:xfrm rot="-6597701">
                <a:off x="3267625" y="1113818"/>
                <a:ext cx="274172" cy="274172"/>
              </a:xfrm>
              <a:prstGeom prst="ellipse">
                <a:avLst/>
              </a:prstGeom>
              <a:gradFill>
                <a:gsLst>
                  <a:gs pos="0">
                    <a:srgbClr val="FFC982"/>
                  </a:gs>
                  <a:gs pos="100000">
                    <a:srgbClr val="F58F09"/>
                  </a:gs>
                </a:gsLst>
                <a:path path="circle">
                  <a:fillToRect b="50%" l="50%" r="50%" t="50%"/>
                </a:path>
                <a:tileRect/>
              </a:gra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7" name="Google Shape;277;p78"/>
            <p:cNvSpPr/>
            <p:nvPr/>
          </p:nvSpPr>
          <p:spPr>
            <a:xfrm>
              <a:off x="4447194" y="1739566"/>
              <a:ext cx="2440200" cy="2440200"/>
            </a:xfrm>
            <a:prstGeom prst="ellipse">
              <a:avLst/>
            </a:prstGeom>
            <a:gradFill>
              <a:gsLst>
                <a:gs pos="0">
                  <a:srgbClr val="F9D380"/>
                </a:gs>
                <a:gs pos="100000">
                  <a:srgbClr val="F58F09"/>
                </a:gs>
              </a:gsLst>
              <a:path path="circle">
                <a:fillToRect b="50%" l="50%" r="50%" t="50%"/>
              </a:path>
              <a:tileRect/>
            </a:gradFill>
            <a:ln>
              <a:noFill/>
            </a:ln>
            <a:effectLst>
              <a:outerShdw blurRad="228600" rotWithShape="0" algn="tl" dir="5400000" dist="50800">
                <a:srgbClr val="000000">
                  <a:alpha val="51372"/>
                </a:srgbClr>
              </a:outerShdw>
            </a:effectLst>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78"/>
            <p:cNvSpPr/>
            <p:nvPr/>
          </p:nvSpPr>
          <p:spPr>
            <a:xfrm>
              <a:off x="3566937" y="1297853"/>
              <a:ext cx="1423800" cy="1423800"/>
            </a:xfrm>
            <a:prstGeom prst="ellipse">
              <a:avLst/>
            </a:prstGeom>
            <a:gradFill>
              <a:gsLst>
                <a:gs pos="0">
                  <a:srgbClr val="63763E"/>
                </a:gs>
                <a:gs pos="100000">
                  <a:srgbClr val="616D73"/>
                </a:gs>
              </a:gsLst>
              <a:path path="circle">
                <a:fillToRect b="50%" l="50%" r="50%" t="50%"/>
              </a:path>
              <a:tileRect/>
            </a:gradFill>
            <a:ln>
              <a:noFill/>
            </a:ln>
            <a:effectLst>
              <a:outerShdw blurRad="228600" rotWithShape="0" algn="tl" dir="5400000" dist="50800">
                <a:srgbClr val="000000">
                  <a:alpha val="51372"/>
                </a:srgbClr>
              </a:outerShdw>
            </a:effectLst>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9" name="Google Shape;279;p78"/>
          <p:cNvSpPr txBox="1"/>
          <p:nvPr/>
        </p:nvSpPr>
        <p:spPr>
          <a:xfrm>
            <a:off x="1749479" y="2157641"/>
            <a:ext cx="9130000" cy="1372465"/>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267"/>
              <a:buFont typeface="Arial"/>
              <a:buNone/>
            </a:pPr>
            <a:r>
              <a:rPr b="0" i="0" lang="en" sz="2267" u="none" cap="none" strike="noStrike">
                <a:solidFill>
                  <a:schemeClr val="dk1"/>
                </a:solidFill>
                <a:latin typeface="Tahoma"/>
                <a:ea typeface="Tahoma"/>
                <a:cs typeface="Tahoma"/>
                <a:sym typeface="Tahoma"/>
              </a:rPr>
              <a:t>In order to design gender transformative programming, we need to have a deep understanding of the gendered nature of the problem, right down to the root causes.</a:t>
            </a:r>
            <a:endParaRPr b="0" i="0" sz="2267"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80" name="Google Shape;280;p78"/>
          <p:cNvSpPr txBox="1"/>
          <p:nvPr/>
        </p:nvSpPr>
        <p:spPr>
          <a:xfrm>
            <a:off x="1749479" y="3979502"/>
            <a:ext cx="8724091" cy="1233209"/>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267"/>
              <a:buFont typeface="Arial"/>
              <a:buNone/>
            </a:pPr>
            <a:r>
              <a:rPr b="0" i="0" lang="en" sz="2267" u="none" cap="none" strike="noStrike">
                <a:solidFill>
                  <a:schemeClr val="dk1"/>
                </a:solidFill>
                <a:latin typeface="Tahoma"/>
                <a:ea typeface="Tahoma"/>
                <a:cs typeface="Tahoma"/>
                <a:sym typeface="Tahoma"/>
              </a:rPr>
              <a:t>Revising our conceptual understanding of gender inequality can help us to explore these root causes.</a:t>
            </a:r>
            <a:endParaRPr b="0" i="0" sz="1867" u="none" cap="none" strike="noStrike">
              <a:solidFill>
                <a:srgbClr val="000000"/>
              </a:solidFill>
              <a:latin typeface="Tahoma"/>
              <a:ea typeface="Tahoma"/>
              <a:cs typeface="Tahoma"/>
              <a:sym typeface="Tahoma"/>
            </a:endParaRPr>
          </a:p>
        </p:txBody>
      </p:sp>
      <p:cxnSp>
        <p:nvCxnSpPr>
          <p:cNvPr id="281" name="Google Shape;281;p78"/>
          <p:cNvCxnSpPr/>
          <p:nvPr/>
        </p:nvCxnSpPr>
        <p:spPr>
          <a:xfrm>
            <a:off x="1749479" y="5212711"/>
            <a:ext cx="4119200" cy="0"/>
          </a:xfrm>
          <a:prstGeom prst="straightConnector1">
            <a:avLst/>
          </a:prstGeom>
          <a:noFill/>
          <a:ln cap="flat" cmpd="sng" w="9525">
            <a:solidFill>
              <a:srgbClr val="993365"/>
            </a:solidFill>
            <a:prstDash val="solid"/>
            <a:round/>
            <a:headEnd len="sm" w="sm" type="none"/>
            <a:tailEnd len="sm" w="sm" type="none"/>
          </a:ln>
        </p:spPr>
      </p:cxnSp>
      <p:pic>
        <p:nvPicPr>
          <p:cNvPr descr="Circle with left arrow" id="282" name="Google Shape;282;p78"/>
          <p:cNvPicPr preferRelativeResize="0"/>
          <p:nvPr/>
        </p:nvPicPr>
        <p:blipFill rotWithShape="1">
          <a:blip r:embed="rId3">
            <a:alphaModFix/>
          </a:blip>
          <a:srcRect b="0" l="0" r="0" t="0"/>
          <a:stretch/>
        </p:blipFill>
        <p:spPr>
          <a:xfrm rot="10800000">
            <a:off x="741618" y="3925158"/>
            <a:ext cx="1007861" cy="100786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79"/>
          <p:cNvSpPr/>
          <p:nvPr/>
        </p:nvSpPr>
        <p:spPr>
          <a:xfrm>
            <a:off x="-525633" y="4349500"/>
            <a:ext cx="3045200" cy="3128800"/>
          </a:xfrm>
          <a:prstGeom prst="ellipse">
            <a:avLst/>
          </a:prstGeom>
          <a:gradFill>
            <a:gsLst>
              <a:gs pos="0">
                <a:srgbClr val="F9D380"/>
              </a:gs>
              <a:gs pos="100000">
                <a:srgbClr val="F58F09"/>
              </a:gs>
            </a:gsLst>
            <a:path path="circle">
              <a:fillToRect b="50%" l="50%" r="50%" t="50%"/>
            </a:path>
            <a:tileRect/>
          </a:gra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88" name="Google Shape;288;p79"/>
          <p:cNvSpPr/>
          <p:nvPr/>
        </p:nvSpPr>
        <p:spPr>
          <a:xfrm>
            <a:off x="9364933" y="-687100"/>
            <a:ext cx="3045200" cy="3128800"/>
          </a:xfrm>
          <a:prstGeom prst="ellipse">
            <a:avLst/>
          </a:prstGeom>
          <a:gradFill>
            <a:gsLst>
              <a:gs pos="0">
                <a:srgbClr val="272324"/>
              </a:gs>
              <a:gs pos="100000">
                <a:srgbClr val="737373"/>
              </a:gs>
            </a:gsLst>
            <a:lin ang="5400012" scaled="0"/>
          </a:gra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89" name="Google Shape;289;p79"/>
          <p:cNvSpPr/>
          <p:nvPr/>
        </p:nvSpPr>
        <p:spPr>
          <a:xfrm>
            <a:off x="506000" y="449000"/>
            <a:ext cx="11180000" cy="5960000"/>
          </a:xfrm>
          <a:prstGeom prst="rect">
            <a:avLst/>
          </a:prstGeom>
          <a:noFill/>
          <a:ln cap="flat" cmpd="sng" w="19050">
            <a:solidFill>
              <a:srgbClr val="4C113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90" name="Google Shape;290;p79"/>
          <p:cNvSpPr txBox="1"/>
          <p:nvPr>
            <p:ph type="title"/>
          </p:nvPr>
        </p:nvSpPr>
        <p:spPr>
          <a:xfrm>
            <a:off x="415600" y="2664600"/>
            <a:ext cx="11360800" cy="11224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Clr>
                <a:schemeClr val="dk1"/>
              </a:buClr>
              <a:buSzPts val="3600"/>
              <a:buFont typeface="Calibri"/>
              <a:buNone/>
            </a:pPr>
            <a:r>
              <a:rPr lang="en">
                <a:solidFill>
                  <a:srgbClr val="993365"/>
                </a:solidFill>
                <a:latin typeface="Helvetica Neue"/>
                <a:ea typeface="Helvetica Neue"/>
                <a:cs typeface="Helvetica Neue"/>
                <a:sym typeface="Helvetica Neue"/>
              </a:rPr>
              <a:t>Session 8: </a:t>
            </a:r>
            <a:endParaRPr/>
          </a:p>
          <a:p>
            <a:pPr indent="0" lvl="0" marL="0" rtl="0" algn="ctr">
              <a:lnSpc>
                <a:spcPct val="100000"/>
              </a:lnSpc>
              <a:spcBef>
                <a:spcPts val="0"/>
              </a:spcBef>
              <a:spcAft>
                <a:spcPts val="0"/>
              </a:spcAft>
              <a:buClr>
                <a:schemeClr val="dk1"/>
              </a:buClr>
              <a:buSzPts val="3600"/>
              <a:buFont typeface="Calibri"/>
              <a:buNone/>
            </a:pPr>
            <a:r>
              <a:t/>
            </a:r>
            <a:endParaRPr b="1">
              <a:solidFill>
                <a:srgbClr val="FFFFFF"/>
              </a:solidFill>
              <a:highlight>
                <a:srgbClr val="4C1130"/>
              </a:highlight>
              <a:latin typeface="Open Sans"/>
              <a:ea typeface="Open Sans"/>
              <a:cs typeface="Open Sans"/>
              <a:sym typeface="Open Sans"/>
            </a:endParaRPr>
          </a:p>
        </p:txBody>
      </p:sp>
      <p:sp>
        <p:nvSpPr>
          <p:cNvPr id="291" name="Google Shape;291;p79"/>
          <p:cNvSpPr txBox="1"/>
          <p:nvPr/>
        </p:nvSpPr>
        <p:spPr>
          <a:xfrm>
            <a:off x="883400" y="3225800"/>
            <a:ext cx="10425200" cy="662000"/>
          </a:xfrm>
          <a:prstGeom prst="rect">
            <a:avLst/>
          </a:prstGeom>
          <a:solidFill>
            <a:srgbClr val="993365"/>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800"/>
              <a:buFont typeface="Arial"/>
              <a:buNone/>
            </a:pPr>
            <a:r>
              <a:rPr b="0" i="0" lang="en" sz="2800" u="none" cap="none" strike="noStrike">
                <a:solidFill>
                  <a:schemeClr val="lt1"/>
                </a:solidFill>
                <a:latin typeface="Helvetica Neue"/>
                <a:ea typeface="Helvetica Neue"/>
                <a:cs typeface="Helvetica Neue"/>
                <a:sym typeface="Helvetica Neue"/>
              </a:rPr>
              <a:t>Understanding a Rights-Based Approach to Gender Equality</a:t>
            </a:r>
            <a:endParaRPr b="0" i="0" sz="8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80"/>
          <p:cNvSpPr/>
          <p:nvPr/>
        </p:nvSpPr>
        <p:spPr>
          <a:xfrm>
            <a:off x="0" y="0"/>
            <a:ext cx="4084400" cy="6852000"/>
          </a:xfrm>
          <a:prstGeom prst="rect">
            <a:avLst/>
          </a:prstGeom>
          <a:solidFill>
            <a:srgbClr val="63763E"/>
          </a:solidFill>
          <a:ln cap="flat" cmpd="sng" w="9525">
            <a:solidFill>
              <a:srgbClr val="B5CB8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highlight>
                <a:srgbClr val="9E0B0F"/>
              </a:highlight>
              <a:latin typeface="Arial"/>
              <a:ea typeface="Arial"/>
              <a:cs typeface="Arial"/>
              <a:sym typeface="Arial"/>
            </a:endParaRPr>
          </a:p>
        </p:txBody>
      </p:sp>
      <p:pic>
        <p:nvPicPr>
          <p:cNvPr id="297" name="Google Shape;297;p80"/>
          <p:cNvPicPr preferRelativeResize="0"/>
          <p:nvPr/>
        </p:nvPicPr>
        <p:blipFill rotWithShape="1">
          <a:blip r:embed="rId3">
            <a:alphaModFix/>
          </a:blip>
          <a:srcRect b="0" l="0" r="0" t="0"/>
          <a:stretch/>
        </p:blipFill>
        <p:spPr>
          <a:xfrm>
            <a:off x="2503254" y="3325241"/>
            <a:ext cx="1325748" cy="1325751"/>
          </a:xfrm>
          <a:prstGeom prst="rect">
            <a:avLst/>
          </a:prstGeom>
          <a:noFill/>
          <a:ln>
            <a:noFill/>
          </a:ln>
        </p:spPr>
      </p:pic>
      <p:sp>
        <p:nvSpPr>
          <p:cNvPr id="298" name="Google Shape;298;p80"/>
          <p:cNvSpPr txBox="1"/>
          <p:nvPr>
            <p:ph type="title"/>
          </p:nvPr>
        </p:nvSpPr>
        <p:spPr>
          <a:xfrm>
            <a:off x="519235" y="461354"/>
            <a:ext cx="7588368" cy="1325751"/>
          </a:xfrm>
          <a:prstGeom prst="rect">
            <a:avLst/>
          </a:prstGeom>
          <a:noFill/>
          <a:ln cap="flat" cmpd="sng" w="28575">
            <a:solidFill>
              <a:srgbClr val="B5CB82"/>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2800"/>
              <a:buNone/>
            </a:pPr>
            <a:r>
              <a:rPr lang="en" sz="5333">
                <a:solidFill>
                  <a:schemeClr val="lt1"/>
                </a:solidFill>
                <a:latin typeface="Helvetica Neue"/>
                <a:ea typeface="Helvetica Neue"/>
                <a:cs typeface="Helvetica Neue"/>
                <a:sym typeface="Helvetica Neue"/>
              </a:rPr>
              <a:t>Learning</a:t>
            </a:r>
            <a:r>
              <a:rPr lang="en" sz="5333">
                <a:solidFill>
                  <a:srgbClr val="272324"/>
                </a:solidFill>
                <a:latin typeface="Helvetica Neue"/>
                <a:ea typeface="Helvetica Neue"/>
                <a:cs typeface="Helvetica Neue"/>
                <a:sym typeface="Helvetica Neue"/>
              </a:rPr>
              <a:t> </a:t>
            </a:r>
            <a:r>
              <a:rPr lang="en" sz="5333">
                <a:solidFill>
                  <a:srgbClr val="63763E"/>
                </a:solidFill>
                <a:latin typeface="Helvetica Neue"/>
                <a:ea typeface="Helvetica Neue"/>
                <a:cs typeface="Helvetica Neue"/>
                <a:sym typeface="Helvetica Neue"/>
              </a:rPr>
              <a:t>Objectives</a:t>
            </a:r>
            <a:endParaRPr/>
          </a:p>
        </p:txBody>
      </p:sp>
      <p:sp>
        <p:nvSpPr>
          <p:cNvPr id="299" name="Google Shape;299;p80"/>
          <p:cNvSpPr txBox="1"/>
          <p:nvPr/>
        </p:nvSpPr>
        <p:spPr>
          <a:xfrm>
            <a:off x="4453222" y="3325241"/>
            <a:ext cx="6612924" cy="1478415"/>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Tahoma"/>
                <a:ea typeface="Tahoma"/>
                <a:cs typeface="Tahoma"/>
                <a:sym typeface="Tahoma"/>
              </a:rPr>
              <a:t>To have a strong understanding of what is meant by a ‘rights-based approach’ and an ‘instrumentalist approach’.</a:t>
            </a:r>
            <a:endParaRPr b="0" i="0" sz="1867"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81"/>
          <p:cNvSpPr/>
          <p:nvPr/>
        </p:nvSpPr>
        <p:spPr>
          <a:xfrm>
            <a:off x="9263333" y="-687100"/>
            <a:ext cx="3045200" cy="3128800"/>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05" name="Google Shape;305;p81"/>
          <p:cNvSpPr txBox="1"/>
          <p:nvPr>
            <p:ph type="title"/>
          </p:nvPr>
        </p:nvSpPr>
        <p:spPr>
          <a:xfrm>
            <a:off x="8110500" y="593367"/>
            <a:ext cx="3599200" cy="763600"/>
          </a:xfrm>
          <a:prstGeom prst="rect">
            <a:avLst/>
          </a:prstGeom>
          <a:noFill/>
          <a:ln cap="flat" cmpd="sng" w="19050">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rtl="0" algn="r">
              <a:lnSpc>
                <a:spcPct val="100000"/>
              </a:lnSpc>
              <a:spcBef>
                <a:spcPts val="0"/>
              </a:spcBef>
              <a:spcAft>
                <a:spcPts val="0"/>
              </a:spcAft>
              <a:buSzPts val="2800"/>
              <a:buNone/>
            </a:pPr>
            <a:r>
              <a:rPr lang="en" sz="4000">
                <a:solidFill>
                  <a:srgbClr val="3A4888"/>
                </a:solidFill>
                <a:latin typeface="Proxima Nova"/>
                <a:ea typeface="Proxima Nova"/>
                <a:cs typeface="Proxima Nova"/>
                <a:sym typeface="Proxima Nova"/>
              </a:rPr>
              <a:t>Key</a:t>
            </a:r>
            <a:r>
              <a:rPr lang="en" sz="4000">
                <a:latin typeface="Proxima Nova"/>
                <a:ea typeface="Proxima Nova"/>
                <a:cs typeface="Proxima Nova"/>
                <a:sym typeface="Proxima Nova"/>
              </a:rPr>
              <a:t> </a:t>
            </a:r>
            <a:r>
              <a:rPr lang="en" sz="4000">
                <a:solidFill>
                  <a:srgbClr val="FFFFFF"/>
                </a:solidFill>
                <a:latin typeface="Proxima Nova"/>
                <a:ea typeface="Proxima Nova"/>
                <a:cs typeface="Proxima Nova"/>
                <a:sym typeface="Proxima Nova"/>
              </a:rPr>
              <a:t>Messages</a:t>
            </a:r>
            <a:endParaRPr sz="4000">
              <a:solidFill>
                <a:srgbClr val="FFFFFF"/>
              </a:solidFill>
              <a:latin typeface="Proxima Nova"/>
              <a:ea typeface="Proxima Nova"/>
              <a:cs typeface="Proxima Nova"/>
              <a:sym typeface="Proxima Nova"/>
            </a:endParaRPr>
          </a:p>
        </p:txBody>
      </p:sp>
      <p:cxnSp>
        <p:nvCxnSpPr>
          <p:cNvPr id="306" name="Google Shape;306;p81"/>
          <p:cNvCxnSpPr/>
          <p:nvPr/>
        </p:nvCxnSpPr>
        <p:spPr>
          <a:xfrm flipH="1" rot="10800000">
            <a:off x="0" y="1029667"/>
            <a:ext cx="8058800" cy="9200"/>
          </a:xfrm>
          <a:prstGeom prst="straightConnector1">
            <a:avLst/>
          </a:prstGeom>
          <a:noFill/>
          <a:ln cap="flat" cmpd="sng" w="38100">
            <a:solidFill>
              <a:srgbClr val="993365"/>
            </a:solidFill>
            <a:prstDash val="solid"/>
            <a:round/>
            <a:headEnd len="sm" w="sm" type="none"/>
            <a:tailEnd len="sm" w="sm" type="none"/>
          </a:ln>
        </p:spPr>
      </p:cxnSp>
      <p:pic>
        <p:nvPicPr>
          <p:cNvPr descr="Badge Tick1" id="307" name="Google Shape;307;p81"/>
          <p:cNvPicPr preferRelativeResize="0"/>
          <p:nvPr/>
        </p:nvPicPr>
        <p:blipFill rotWithShape="1">
          <a:blip r:embed="rId3">
            <a:alphaModFix/>
          </a:blip>
          <a:srcRect b="0" l="0" r="0" t="0"/>
          <a:stretch/>
        </p:blipFill>
        <p:spPr>
          <a:xfrm>
            <a:off x="574245" y="2410762"/>
            <a:ext cx="1018239" cy="1018239"/>
          </a:xfrm>
          <a:prstGeom prst="rect">
            <a:avLst/>
          </a:prstGeom>
          <a:noFill/>
          <a:ln>
            <a:noFill/>
          </a:ln>
        </p:spPr>
      </p:pic>
      <p:pic>
        <p:nvPicPr>
          <p:cNvPr descr="Badge Tick1" id="308" name="Google Shape;308;p81"/>
          <p:cNvPicPr preferRelativeResize="0"/>
          <p:nvPr/>
        </p:nvPicPr>
        <p:blipFill rotWithShape="1">
          <a:blip r:embed="rId3">
            <a:alphaModFix/>
          </a:blip>
          <a:srcRect b="0" l="0" r="0" t="0"/>
          <a:stretch/>
        </p:blipFill>
        <p:spPr>
          <a:xfrm>
            <a:off x="574243" y="4087953"/>
            <a:ext cx="1018239" cy="1018239"/>
          </a:xfrm>
          <a:prstGeom prst="rect">
            <a:avLst/>
          </a:prstGeom>
          <a:noFill/>
          <a:ln>
            <a:noFill/>
          </a:ln>
        </p:spPr>
      </p:pic>
      <p:graphicFrame>
        <p:nvGraphicFramePr>
          <p:cNvPr id="309" name="Google Shape;309;p81"/>
          <p:cNvGraphicFramePr/>
          <p:nvPr/>
        </p:nvGraphicFramePr>
        <p:xfrm>
          <a:off x="601907" y="2157793"/>
          <a:ext cx="3000000" cy="3000000"/>
        </p:xfrm>
        <a:graphic>
          <a:graphicData uri="http://schemas.openxmlformats.org/drawingml/2006/table">
            <a:tbl>
              <a:tblPr>
                <a:noFill/>
                <a:tableStyleId>{F177CB8C-4939-4223-A19F-76BBF207C9AD}</a:tableStyleId>
              </a:tblPr>
              <a:tblGrid>
                <a:gridCol w="997325"/>
                <a:gridCol w="8654675"/>
              </a:tblGrid>
              <a:tr h="1706250">
                <a:tc>
                  <a:txBody>
                    <a:bodyPr/>
                    <a:lstStyle/>
                    <a:p>
                      <a:pPr indent="0" lvl="0" marL="0" marR="0" rtl="0" algn="l">
                        <a:lnSpc>
                          <a:spcPct val="100000"/>
                        </a:lnSpc>
                        <a:spcBef>
                          <a:spcPts val="0"/>
                        </a:spcBef>
                        <a:spcAft>
                          <a:spcPts val="0"/>
                        </a:spcAft>
                        <a:buClr>
                          <a:schemeClr val="dk1"/>
                        </a:buClr>
                        <a:buSzPts val="1100"/>
                        <a:buFont typeface="Arial"/>
                        <a:buNone/>
                      </a:pPr>
                      <a:r>
                        <a:t/>
                      </a:r>
                      <a:endParaRPr sz="1900" u="none" cap="none" strike="noStrike">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Arial"/>
                        <a:buNone/>
                      </a:pPr>
                      <a:r>
                        <a:t/>
                      </a:r>
                      <a:endParaRPr sz="11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chemeClr val="dk1"/>
                        </a:buClr>
                        <a:buSzPts val="1100"/>
                        <a:buFont typeface="Arial"/>
                        <a:buNone/>
                      </a:pPr>
                      <a:r>
                        <a:rPr lang="en" sz="1900" u="none" cap="none" strike="noStrike">
                          <a:solidFill>
                            <a:schemeClr val="dk1"/>
                          </a:solidFill>
                          <a:latin typeface="Tahoma"/>
                          <a:ea typeface="Tahoma"/>
                          <a:cs typeface="Tahoma"/>
                          <a:sym typeface="Tahoma"/>
                        </a:rPr>
                        <a:t>Gender transformative programming should always reflect a rights-based approach; but we must also understand the instrumentalist rationale for gender equality programming.</a:t>
                      </a:r>
                      <a:endParaRPr sz="19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400"/>
                        <a:buFont typeface="Arial"/>
                        <a:buNone/>
                      </a:pPr>
                      <a:r>
                        <a:t/>
                      </a:r>
                      <a:endParaRPr sz="1900" u="none" cap="none" strike="noStrike">
                        <a:solidFill>
                          <a:schemeClr val="dk1"/>
                        </a:solidFill>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C1130"/>
                      </a:solidFill>
                      <a:prstDash val="solid"/>
                      <a:round/>
                      <a:headEnd len="sm" w="sm" type="none"/>
                      <a:tailEnd len="sm" w="sm" type="none"/>
                    </a:lnB>
                  </a:tcPr>
                </a:tc>
              </a:tr>
              <a:tr h="1706250">
                <a:tc>
                  <a:txBody>
                    <a:bodyPr/>
                    <a:lstStyle/>
                    <a:p>
                      <a:pPr indent="0" lvl="0" marL="0" marR="0" rtl="0" algn="l">
                        <a:lnSpc>
                          <a:spcPct val="100000"/>
                        </a:lnSpc>
                        <a:spcBef>
                          <a:spcPts val="0"/>
                        </a:spcBef>
                        <a:spcAft>
                          <a:spcPts val="0"/>
                        </a:spcAft>
                        <a:buClr>
                          <a:schemeClr val="dk1"/>
                        </a:buClr>
                        <a:buSzPts val="1100"/>
                        <a:buFont typeface="Arial"/>
                        <a:buNone/>
                      </a:pPr>
                      <a:r>
                        <a:t/>
                      </a:r>
                      <a:endParaRPr sz="1900" u="none" cap="none" strike="noStrike">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Arial"/>
                        <a:buNone/>
                      </a:pPr>
                      <a:r>
                        <a:t/>
                      </a:r>
                      <a:endParaRPr sz="11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chemeClr val="dk1"/>
                        </a:buClr>
                        <a:buSzPts val="1100"/>
                        <a:buFont typeface="Arial"/>
                        <a:buNone/>
                      </a:pPr>
                      <a:r>
                        <a:rPr lang="en" sz="1900" u="none" cap="none" strike="noStrike">
                          <a:solidFill>
                            <a:schemeClr val="dk1"/>
                          </a:solidFill>
                          <a:latin typeface="Tahoma"/>
                          <a:ea typeface="Tahoma"/>
                          <a:cs typeface="Tahoma"/>
                          <a:sym typeface="Tahoma"/>
                        </a:rPr>
                        <a:t>A human rights based approach to programming demands that human rights are the core rationale for any intervention, but it also demands that human rights principles guide all stages of implementation.</a:t>
                      </a:r>
                      <a:endParaRPr sz="19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400"/>
                        <a:buFont typeface="Arial"/>
                        <a:buNone/>
                      </a:pPr>
                      <a:r>
                        <a:t/>
                      </a:r>
                      <a:endParaRPr sz="1900" u="none" cap="none" strike="noStrike">
                        <a:solidFill>
                          <a:schemeClr val="dk1"/>
                        </a:solidFill>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C1130"/>
                      </a:solidFill>
                      <a:prstDash val="solid"/>
                      <a:round/>
                      <a:headEnd len="sm" w="sm" type="none"/>
                      <a:tailEnd len="sm" w="sm" type="none"/>
                    </a:lnT>
                    <a:lnB cap="flat" cmpd="sng" w="9525">
                      <a:solidFill>
                        <a:srgbClr val="4C1130"/>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82"/>
          <p:cNvSpPr/>
          <p:nvPr/>
        </p:nvSpPr>
        <p:spPr>
          <a:xfrm>
            <a:off x="-3905200" y="-533400"/>
            <a:ext cx="7924800" cy="7924800"/>
          </a:xfrm>
          <a:prstGeom prst="ellipse">
            <a:avLst/>
          </a:prstGeom>
          <a:solidFill>
            <a:srgbClr val="3A4888"/>
          </a:solidFill>
          <a:ln cap="flat" cmpd="sng" w="19050">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15" name="Google Shape;315;p82"/>
          <p:cNvSpPr txBox="1"/>
          <p:nvPr/>
        </p:nvSpPr>
        <p:spPr>
          <a:xfrm>
            <a:off x="4320110" y="440756"/>
            <a:ext cx="7372857" cy="2209200"/>
          </a:xfrm>
          <a:prstGeom prst="rect">
            <a:avLst/>
          </a:prstGeom>
          <a:noFill/>
          <a:ln>
            <a:noFill/>
          </a:ln>
        </p:spPr>
        <p:txBody>
          <a:bodyPr anchorCtr="0" anchor="t" bIns="121900" lIns="121900" spcFirstLastPara="1" rIns="121900" wrap="square" tIns="121900">
            <a:noAutofit/>
          </a:bodyPr>
          <a:lstStyle/>
          <a:p>
            <a:pPr indent="0" lvl="0" marL="0" marR="0" rtl="0" algn="l">
              <a:lnSpc>
                <a:spcPct val="114000"/>
              </a:lnSpc>
              <a:spcBef>
                <a:spcPts val="1600"/>
              </a:spcBef>
              <a:spcAft>
                <a:spcPts val="0"/>
              </a:spcAft>
              <a:buClr>
                <a:srgbClr val="000000"/>
              </a:buClr>
              <a:buSzPts val="2000"/>
              <a:buFont typeface="Arial"/>
              <a:buNone/>
            </a:pPr>
            <a:r>
              <a:rPr b="0" i="0" lang="en" sz="2000" u="none" cap="none" strike="noStrike">
                <a:solidFill>
                  <a:schemeClr val="dk1"/>
                </a:solidFill>
                <a:latin typeface="Tahoma"/>
                <a:ea typeface="Tahoma"/>
                <a:cs typeface="Tahoma"/>
                <a:sym typeface="Tahoma"/>
              </a:rPr>
              <a:t>Rights are legal, social, or ethical principles of freedom or entitlement; that is, rights are the fundamental normative rules about what is allowed of people or owed to people according to some legal system, social convention, or ethical theory. </a:t>
            </a:r>
            <a:endParaRPr b="0" i="0" sz="2000" u="none" cap="none" strike="noStrike">
              <a:solidFill>
                <a:schemeClr val="dk1"/>
              </a:solidFill>
              <a:latin typeface="Tahoma"/>
              <a:ea typeface="Tahoma"/>
              <a:cs typeface="Tahoma"/>
              <a:sym typeface="Tahoma"/>
            </a:endParaRPr>
          </a:p>
          <a:p>
            <a:pPr indent="0" lvl="0" marL="0" marR="0" rtl="0" algn="l">
              <a:lnSpc>
                <a:spcPct val="114000"/>
              </a:lnSpc>
              <a:spcBef>
                <a:spcPts val="1600"/>
              </a:spcBef>
              <a:spcAft>
                <a:spcPts val="0"/>
              </a:spcAft>
              <a:buClr>
                <a:srgbClr val="000000"/>
              </a:buClr>
              <a:buSzPts val="933"/>
              <a:buFont typeface="Arial"/>
              <a:buNone/>
            </a:pPr>
            <a:r>
              <a:rPr b="0" i="0" lang="en" sz="933" u="none" cap="none" strike="noStrike">
                <a:solidFill>
                  <a:schemeClr val="dk1"/>
                </a:solidFill>
                <a:latin typeface="Open Sans"/>
                <a:ea typeface="Open Sans"/>
                <a:cs typeface="Open Sans"/>
                <a:sym typeface="Open Sans"/>
              </a:rPr>
              <a:t>(Stanford Encyclopedia of Philosophy)</a:t>
            </a:r>
            <a:endParaRPr b="0" i="0" sz="933" u="none" cap="none" strike="noStrike">
              <a:solidFill>
                <a:schemeClr val="dk1"/>
              </a:solidFill>
              <a:latin typeface="Roboto"/>
              <a:ea typeface="Roboto"/>
              <a:cs typeface="Roboto"/>
              <a:sym typeface="Roboto"/>
            </a:endParaRPr>
          </a:p>
          <a:p>
            <a:pPr indent="0" lvl="0" marL="0" marR="0" rtl="0" algn="l">
              <a:lnSpc>
                <a:spcPct val="100000"/>
              </a:lnSpc>
              <a:spcBef>
                <a:spcPts val="1600"/>
              </a:spcBef>
              <a:spcAft>
                <a:spcPts val="1600"/>
              </a:spcAft>
              <a:buClr>
                <a:srgbClr val="000000"/>
              </a:buClr>
              <a:buSzPts val="1200"/>
              <a:buFont typeface="Arial"/>
              <a:buNone/>
            </a:pPr>
            <a:r>
              <a:t/>
            </a:r>
            <a:endParaRPr b="0" i="1" sz="1200" u="none" cap="none" strike="noStrike">
              <a:solidFill>
                <a:schemeClr val="dk1"/>
              </a:solidFill>
              <a:latin typeface="Open Sans"/>
              <a:ea typeface="Open Sans"/>
              <a:cs typeface="Open Sans"/>
              <a:sym typeface="Open Sans"/>
            </a:endParaRPr>
          </a:p>
        </p:txBody>
      </p:sp>
      <p:sp>
        <p:nvSpPr>
          <p:cNvPr id="316" name="Google Shape;316;p82"/>
          <p:cNvSpPr txBox="1"/>
          <p:nvPr/>
        </p:nvSpPr>
        <p:spPr>
          <a:xfrm>
            <a:off x="526867" y="2352800"/>
            <a:ext cx="3243200" cy="1580400"/>
          </a:xfrm>
          <a:prstGeom prst="rect">
            <a:avLst/>
          </a:prstGeom>
          <a:noFill/>
          <a:ln>
            <a:noFill/>
          </a:ln>
        </p:spPr>
        <p:txBody>
          <a:bodyPr anchorCtr="0" anchor="t" bIns="121900" lIns="121900" spcFirstLastPara="1" rIns="121900" wrap="square" tIns="121900">
            <a:noAutofit/>
          </a:bodyPr>
          <a:lstStyle/>
          <a:p>
            <a:pPr indent="0" lvl="0" marL="0" marR="0" rtl="0" algn="r">
              <a:lnSpc>
                <a:spcPct val="100000"/>
              </a:lnSpc>
              <a:spcBef>
                <a:spcPts val="0"/>
              </a:spcBef>
              <a:spcAft>
                <a:spcPts val="0"/>
              </a:spcAft>
              <a:buClr>
                <a:srgbClr val="000000"/>
              </a:buClr>
              <a:buSzPts val="6400"/>
              <a:buFont typeface="Arial"/>
              <a:buNone/>
            </a:pPr>
            <a:r>
              <a:rPr b="0" i="0" lang="en" sz="6400" u="none" cap="none" strike="noStrike">
                <a:solidFill>
                  <a:srgbClr val="FFFFFF"/>
                </a:solidFill>
                <a:latin typeface="Helvetica Neue"/>
                <a:ea typeface="Helvetica Neue"/>
                <a:cs typeface="Helvetica Neue"/>
                <a:sym typeface="Helvetica Neue"/>
              </a:rPr>
              <a:t>Human Rights</a:t>
            </a:r>
            <a:endParaRPr b="0" i="0" sz="6400" u="none" cap="none" strike="noStrike">
              <a:solidFill>
                <a:srgbClr val="FFFFFF"/>
              </a:solidFill>
              <a:latin typeface="Helvetica Neue"/>
              <a:ea typeface="Helvetica Neue"/>
              <a:cs typeface="Helvetica Neue"/>
              <a:sym typeface="Helvetica Neue"/>
            </a:endParaRPr>
          </a:p>
        </p:txBody>
      </p:sp>
      <p:sp>
        <p:nvSpPr>
          <p:cNvPr id="317" name="Google Shape;317;p82"/>
          <p:cNvSpPr txBox="1"/>
          <p:nvPr/>
        </p:nvSpPr>
        <p:spPr>
          <a:xfrm>
            <a:off x="4347943" y="2702412"/>
            <a:ext cx="6969600" cy="271200"/>
          </a:xfrm>
          <a:prstGeom prst="rect">
            <a:avLst/>
          </a:prstGeom>
          <a:solidFill>
            <a:srgbClr val="993365"/>
          </a:solidFill>
          <a:ln cap="flat" cmpd="sng" w="9525">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1600"/>
              </a:spcBef>
              <a:spcAft>
                <a:spcPts val="1600"/>
              </a:spcAft>
              <a:buClr>
                <a:srgbClr val="000000"/>
              </a:buClr>
              <a:buSzPts val="1333"/>
              <a:buFont typeface="Arial"/>
              <a:buNone/>
            </a:pPr>
            <a:r>
              <a:rPr b="0" i="0" lang="en" sz="1333" u="none" cap="none" strike="noStrike">
                <a:solidFill>
                  <a:srgbClr val="FFFFFF"/>
                </a:solidFill>
                <a:latin typeface="Roboto"/>
                <a:ea typeface="Roboto"/>
                <a:cs typeface="Roboto"/>
                <a:sym typeface="Roboto"/>
              </a:rPr>
              <a:t>Negative rights:</a:t>
            </a:r>
            <a:endParaRPr b="0" i="0" sz="1867" u="none" cap="none" strike="noStrike">
              <a:solidFill>
                <a:srgbClr val="FFFFFF"/>
              </a:solidFill>
              <a:latin typeface="Arial"/>
              <a:ea typeface="Arial"/>
              <a:cs typeface="Arial"/>
              <a:sym typeface="Arial"/>
            </a:endParaRPr>
          </a:p>
        </p:txBody>
      </p:sp>
      <p:sp>
        <p:nvSpPr>
          <p:cNvPr id="318" name="Google Shape;318;p82"/>
          <p:cNvSpPr txBox="1"/>
          <p:nvPr/>
        </p:nvSpPr>
        <p:spPr>
          <a:xfrm>
            <a:off x="4320109" y="3053845"/>
            <a:ext cx="6969600" cy="5596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1600"/>
              </a:spcBef>
              <a:spcAft>
                <a:spcPts val="1600"/>
              </a:spcAft>
              <a:buClr>
                <a:srgbClr val="000000"/>
              </a:buClr>
              <a:buSzPts val="1333"/>
              <a:buFont typeface="Arial"/>
              <a:buNone/>
            </a:pPr>
            <a:r>
              <a:rPr b="1" i="0" lang="en" sz="1333" u="none" cap="none" strike="noStrike">
                <a:solidFill>
                  <a:srgbClr val="993365"/>
                </a:solidFill>
                <a:latin typeface="Tahoma"/>
                <a:ea typeface="Tahoma"/>
                <a:cs typeface="Tahoma"/>
                <a:sym typeface="Tahoma"/>
              </a:rPr>
              <a:t>Article 4:</a:t>
            </a:r>
            <a:r>
              <a:rPr b="0" i="0" lang="en" sz="1333" u="none" cap="none" strike="noStrike">
                <a:solidFill>
                  <a:srgbClr val="993365"/>
                </a:solidFill>
                <a:latin typeface="Tahoma"/>
                <a:ea typeface="Tahoma"/>
                <a:cs typeface="Tahoma"/>
                <a:sym typeface="Tahoma"/>
              </a:rPr>
              <a:t> </a:t>
            </a:r>
            <a:r>
              <a:rPr b="0" i="0" lang="en" sz="1333" u="none" cap="none" strike="noStrike">
                <a:solidFill>
                  <a:schemeClr val="dk1"/>
                </a:solidFill>
                <a:latin typeface="Tahoma"/>
                <a:ea typeface="Tahoma"/>
                <a:cs typeface="Tahoma"/>
                <a:sym typeface="Tahoma"/>
              </a:rPr>
              <a:t>No one shall be held in slavery or servitude; slavery and the slave trade shall be prohibited in all their forms.</a:t>
            </a:r>
            <a:endParaRPr b="0" i="0" sz="1867" u="none" cap="none" strike="noStrike">
              <a:solidFill>
                <a:srgbClr val="000000"/>
              </a:solidFill>
              <a:latin typeface="Tahoma"/>
              <a:ea typeface="Tahoma"/>
              <a:cs typeface="Tahoma"/>
              <a:sym typeface="Tahoma"/>
            </a:endParaRPr>
          </a:p>
        </p:txBody>
      </p:sp>
      <p:sp>
        <p:nvSpPr>
          <p:cNvPr id="319" name="Google Shape;319;p82"/>
          <p:cNvSpPr txBox="1"/>
          <p:nvPr/>
        </p:nvSpPr>
        <p:spPr>
          <a:xfrm>
            <a:off x="4320109" y="3735999"/>
            <a:ext cx="6882400" cy="5192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1600"/>
              </a:spcBef>
              <a:spcAft>
                <a:spcPts val="1600"/>
              </a:spcAft>
              <a:buClr>
                <a:srgbClr val="000000"/>
              </a:buClr>
              <a:buSzPts val="1333"/>
              <a:buFont typeface="Arial"/>
              <a:buNone/>
            </a:pPr>
            <a:r>
              <a:rPr b="1" i="0" lang="en" sz="1333" u="none" cap="none" strike="noStrike">
                <a:solidFill>
                  <a:srgbClr val="993365"/>
                </a:solidFill>
                <a:latin typeface="Tahoma"/>
                <a:ea typeface="Tahoma"/>
                <a:cs typeface="Tahoma"/>
                <a:sym typeface="Tahoma"/>
              </a:rPr>
              <a:t>Article 13 (1,3)</a:t>
            </a:r>
            <a:r>
              <a:rPr b="0" i="0" lang="en" sz="1333" u="none" cap="none" strike="noStrike">
                <a:solidFill>
                  <a:srgbClr val="993365"/>
                </a:solidFill>
                <a:latin typeface="Tahoma"/>
                <a:ea typeface="Tahoma"/>
                <a:cs typeface="Tahoma"/>
                <a:sym typeface="Tahoma"/>
              </a:rPr>
              <a:t>: </a:t>
            </a:r>
            <a:r>
              <a:rPr b="0" i="0" lang="en" sz="1333" u="none" cap="none" strike="noStrike">
                <a:solidFill>
                  <a:schemeClr val="dk1"/>
                </a:solidFill>
                <a:latin typeface="Tahoma"/>
                <a:ea typeface="Tahoma"/>
                <a:cs typeface="Tahoma"/>
                <a:sym typeface="Tahoma"/>
              </a:rPr>
              <a:t>Everyone has the right to freedom of movement and residence within the borders of each State. Everyone has the right to leave any country, including his own, and to return to his country.</a:t>
            </a:r>
            <a:endParaRPr b="0" i="0" sz="1867" u="none" cap="none" strike="noStrike">
              <a:solidFill>
                <a:srgbClr val="000000"/>
              </a:solidFill>
              <a:latin typeface="Tahoma"/>
              <a:ea typeface="Tahoma"/>
              <a:cs typeface="Tahoma"/>
              <a:sym typeface="Tahoma"/>
            </a:endParaRPr>
          </a:p>
        </p:txBody>
      </p:sp>
      <p:sp>
        <p:nvSpPr>
          <p:cNvPr id="320" name="Google Shape;320;p82"/>
          <p:cNvSpPr txBox="1"/>
          <p:nvPr/>
        </p:nvSpPr>
        <p:spPr>
          <a:xfrm>
            <a:off x="4347943" y="4537563"/>
            <a:ext cx="6969600" cy="271200"/>
          </a:xfrm>
          <a:prstGeom prst="rect">
            <a:avLst/>
          </a:prstGeom>
          <a:solidFill>
            <a:srgbClr val="993365"/>
          </a:solidFill>
          <a:ln cap="flat" cmpd="sng" w="9525">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1600"/>
              </a:spcBef>
              <a:spcAft>
                <a:spcPts val="1600"/>
              </a:spcAft>
              <a:buClr>
                <a:srgbClr val="000000"/>
              </a:buClr>
              <a:buSzPts val="1333"/>
              <a:buFont typeface="Arial"/>
              <a:buNone/>
            </a:pPr>
            <a:r>
              <a:rPr b="1" i="0" lang="en" sz="1333" u="none" cap="none" strike="noStrike">
                <a:solidFill>
                  <a:srgbClr val="FFFFFF"/>
                </a:solidFill>
                <a:latin typeface="Roboto"/>
                <a:ea typeface="Roboto"/>
                <a:cs typeface="Roboto"/>
                <a:sym typeface="Roboto"/>
              </a:rPr>
              <a:t>Positive rights:</a:t>
            </a:r>
            <a:endParaRPr b="0" i="0" sz="1867" u="none" cap="none" strike="noStrike">
              <a:solidFill>
                <a:srgbClr val="FFFFFF"/>
              </a:solidFill>
              <a:latin typeface="Arial"/>
              <a:ea typeface="Arial"/>
              <a:cs typeface="Arial"/>
              <a:sym typeface="Arial"/>
            </a:endParaRPr>
          </a:p>
        </p:txBody>
      </p:sp>
      <p:sp>
        <p:nvSpPr>
          <p:cNvPr id="321" name="Google Shape;321;p82"/>
          <p:cNvSpPr txBox="1"/>
          <p:nvPr/>
        </p:nvSpPr>
        <p:spPr>
          <a:xfrm>
            <a:off x="4347943" y="4990563"/>
            <a:ext cx="6969600" cy="5596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1600"/>
              </a:spcBef>
              <a:spcAft>
                <a:spcPts val="1600"/>
              </a:spcAft>
              <a:buClr>
                <a:srgbClr val="000000"/>
              </a:buClr>
              <a:buSzPts val="1333"/>
              <a:buFont typeface="Arial"/>
              <a:buNone/>
            </a:pPr>
            <a:r>
              <a:rPr b="1" i="0" lang="en" sz="1333" u="none" cap="none" strike="noStrike">
                <a:solidFill>
                  <a:srgbClr val="993365"/>
                </a:solidFill>
                <a:latin typeface="Tahoma"/>
                <a:ea typeface="Tahoma"/>
                <a:cs typeface="Tahoma"/>
                <a:sym typeface="Tahoma"/>
              </a:rPr>
              <a:t>Article 8</a:t>
            </a:r>
            <a:r>
              <a:rPr b="0" i="0" lang="en" sz="1333" u="none" cap="none" strike="noStrike">
                <a:solidFill>
                  <a:srgbClr val="993365"/>
                </a:solidFill>
                <a:latin typeface="Tahoma"/>
                <a:ea typeface="Tahoma"/>
                <a:cs typeface="Tahoma"/>
                <a:sym typeface="Tahoma"/>
              </a:rPr>
              <a:t>: </a:t>
            </a:r>
            <a:r>
              <a:rPr b="0" i="0" lang="en" sz="1333" u="none" cap="none" strike="noStrike">
                <a:solidFill>
                  <a:schemeClr val="dk1"/>
                </a:solidFill>
                <a:latin typeface="Tahoma"/>
                <a:ea typeface="Tahoma"/>
                <a:cs typeface="Tahoma"/>
                <a:sym typeface="Tahoma"/>
              </a:rPr>
              <a:t>Everyone has the right to an effective remedy by the competent national tribunals for acts violating the fundamental rights granted him by the constitution or by law.</a:t>
            </a:r>
            <a:endParaRPr b="0" i="0" sz="1333" u="none" cap="none" strike="noStrike">
              <a:solidFill>
                <a:schemeClr val="dk1"/>
              </a:solidFill>
              <a:latin typeface="Tahoma"/>
              <a:ea typeface="Tahoma"/>
              <a:cs typeface="Tahoma"/>
              <a:sym typeface="Tahoma"/>
            </a:endParaRPr>
          </a:p>
        </p:txBody>
      </p:sp>
      <p:sp>
        <p:nvSpPr>
          <p:cNvPr id="322" name="Google Shape;322;p82"/>
          <p:cNvSpPr txBox="1"/>
          <p:nvPr/>
        </p:nvSpPr>
        <p:spPr>
          <a:xfrm>
            <a:off x="4347943" y="5653513"/>
            <a:ext cx="6969600" cy="5596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1600"/>
              </a:spcBef>
              <a:spcAft>
                <a:spcPts val="1600"/>
              </a:spcAft>
              <a:buClr>
                <a:srgbClr val="000000"/>
              </a:buClr>
              <a:buSzPts val="1333"/>
              <a:buFont typeface="Arial"/>
              <a:buNone/>
            </a:pPr>
            <a:r>
              <a:rPr b="1" i="0" lang="en" sz="1333" u="none" cap="none" strike="noStrike">
                <a:solidFill>
                  <a:srgbClr val="993365"/>
                </a:solidFill>
                <a:latin typeface="Tahoma"/>
                <a:ea typeface="Tahoma"/>
                <a:cs typeface="Tahoma"/>
                <a:sym typeface="Tahoma"/>
              </a:rPr>
              <a:t>Article 21(1):</a:t>
            </a:r>
            <a:r>
              <a:rPr b="0" i="0" lang="en" sz="1333" u="none" cap="none" strike="noStrike">
                <a:solidFill>
                  <a:srgbClr val="993365"/>
                </a:solidFill>
                <a:latin typeface="Tahoma"/>
                <a:ea typeface="Tahoma"/>
                <a:cs typeface="Tahoma"/>
                <a:sym typeface="Tahoma"/>
              </a:rPr>
              <a:t> </a:t>
            </a:r>
            <a:r>
              <a:rPr b="0" i="0" lang="en" sz="1333" u="none" cap="none" strike="noStrike">
                <a:solidFill>
                  <a:schemeClr val="dk1"/>
                </a:solidFill>
                <a:latin typeface="Tahoma"/>
                <a:ea typeface="Tahoma"/>
                <a:cs typeface="Tahoma"/>
                <a:sym typeface="Tahoma"/>
              </a:rPr>
              <a:t>Everyone has the right to take part in the government of his country, directly or through freely chosen representatives.</a:t>
            </a:r>
            <a:endParaRPr b="0" i="0" sz="1333" u="none" cap="none" strike="noStrike">
              <a:solidFill>
                <a:schemeClr val="dk1"/>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p:nvPr/>
        </p:nvSpPr>
        <p:spPr>
          <a:xfrm>
            <a:off x="-525633" y="4349500"/>
            <a:ext cx="3045200" cy="3128800"/>
          </a:xfrm>
          <a:prstGeom prst="ellipse">
            <a:avLst/>
          </a:prstGeom>
          <a:gradFill>
            <a:gsLst>
              <a:gs pos="0">
                <a:srgbClr val="F9D380"/>
              </a:gs>
              <a:gs pos="100000">
                <a:srgbClr val="F58F09"/>
              </a:gs>
            </a:gsLst>
            <a:path path="circle">
              <a:fillToRect b="50%" l="50%" r="50%" t="50%"/>
            </a:path>
            <a:tileRect/>
          </a:gra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1" name="Google Shape;111;p21"/>
          <p:cNvSpPr/>
          <p:nvPr/>
        </p:nvSpPr>
        <p:spPr>
          <a:xfrm>
            <a:off x="9364933" y="-687100"/>
            <a:ext cx="3045200" cy="3128800"/>
          </a:xfrm>
          <a:prstGeom prst="ellipse">
            <a:avLst/>
          </a:prstGeom>
          <a:gradFill>
            <a:gsLst>
              <a:gs pos="0">
                <a:srgbClr val="272324"/>
              </a:gs>
              <a:gs pos="100000">
                <a:srgbClr val="737373"/>
              </a:gs>
            </a:gsLst>
            <a:lin ang="5400012" scaled="0"/>
          </a:gra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2" name="Google Shape;112;p21"/>
          <p:cNvSpPr/>
          <p:nvPr/>
        </p:nvSpPr>
        <p:spPr>
          <a:xfrm>
            <a:off x="506000" y="449000"/>
            <a:ext cx="11180000" cy="5960000"/>
          </a:xfrm>
          <a:prstGeom prst="rect">
            <a:avLst/>
          </a:prstGeom>
          <a:noFill/>
          <a:ln cap="flat" cmpd="sng" w="19050">
            <a:solidFill>
              <a:srgbClr val="4C113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13" name="Google Shape;113;p21"/>
          <p:cNvSpPr txBox="1"/>
          <p:nvPr>
            <p:ph type="title"/>
          </p:nvPr>
        </p:nvSpPr>
        <p:spPr>
          <a:xfrm>
            <a:off x="415600" y="2867800"/>
            <a:ext cx="11360800" cy="11224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Clr>
                <a:schemeClr val="dk1"/>
              </a:buClr>
              <a:buSzPts val="3600"/>
              <a:buFont typeface="Calibri"/>
              <a:buNone/>
            </a:pPr>
            <a:r>
              <a:rPr lang="en">
                <a:solidFill>
                  <a:srgbClr val="993365"/>
                </a:solidFill>
                <a:latin typeface="Helvetica Neue"/>
                <a:ea typeface="Helvetica Neue"/>
                <a:cs typeface="Helvetica Neue"/>
                <a:sym typeface="Helvetica Neue"/>
              </a:rPr>
              <a:t>Session 6: </a:t>
            </a:r>
            <a:endParaRPr/>
          </a:p>
          <a:p>
            <a:pPr indent="0" lvl="0" marL="0" rtl="0" algn="ctr">
              <a:lnSpc>
                <a:spcPct val="100000"/>
              </a:lnSpc>
              <a:spcBef>
                <a:spcPts val="0"/>
              </a:spcBef>
              <a:spcAft>
                <a:spcPts val="0"/>
              </a:spcAft>
              <a:buClr>
                <a:schemeClr val="dk1"/>
              </a:buClr>
              <a:buSzPts val="3600"/>
              <a:buFont typeface="Calibri"/>
              <a:buNone/>
            </a:pPr>
            <a:r>
              <a:t/>
            </a:r>
            <a:endParaRPr b="1">
              <a:solidFill>
                <a:srgbClr val="FFFFFF"/>
              </a:solidFill>
              <a:highlight>
                <a:srgbClr val="4C1130"/>
              </a:highlight>
              <a:latin typeface="Open Sans"/>
              <a:ea typeface="Open Sans"/>
              <a:cs typeface="Open Sans"/>
              <a:sym typeface="Open Sans"/>
            </a:endParaRPr>
          </a:p>
        </p:txBody>
      </p:sp>
      <p:sp>
        <p:nvSpPr>
          <p:cNvPr id="114" name="Google Shape;114;p21"/>
          <p:cNvSpPr txBox="1"/>
          <p:nvPr/>
        </p:nvSpPr>
        <p:spPr>
          <a:xfrm>
            <a:off x="1817800" y="3503000"/>
            <a:ext cx="8556400" cy="730000"/>
          </a:xfrm>
          <a:prstGeom prst="rect">
            <a:avLst/>
          </a:prstGeom>
          <a:solidFill>
            <a:srgbClr val="993365"/>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chemeClr val="lt1"/>
                </a:solidFill>
                <a:latin typeface="Helvetica Neue"/>
                <a:ea typeface="Helvetica Neue"/>
                <a:cs typeface="Helvetica Neue"/>
                <a:sym typeface="Helvetica Neue"/>
              </a:rPr>
              <a:t>Gender in the Project Cycle</a:t>
            </a:r>
            <a:endParaRPr b="0" i="0" sz="1867"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83"/>
          <p:cNvSpPr/>
          <p:nvPr/>
        </p:nvSpPr>
        <p:spPr>
          <a:xfrm>
            <a:off x="0" y="13252"/>
            <a:ext cx="5605200" cy="6858000"/>
          </a:xfrm>
          <a:prstGeom prst="rect">
            <a:avLst/>
          </a:prstGeom>
          <a:solidFill>
            <a:srgbClr val="993365"/>
          </a:solidFill>
          <a:ln cap="flat" cmpd="sng" w="9525">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highlight>
                <a:srgbClr val="9E0B0F"/>
              </a:highlight>
              <a:latin typeface="Arial"/>
              <a:ea typeface="Arial"/>
              <a:cs typeface="Arial"/>
              <a:sym typeface="Arial"/>
            </a:endParaRPr>
          </a:p>
        </p:txBody>
      </p:sp>
      <p:sp>
        <p:nvSpPr>
          <p:cNvPr id="328" name="Google Shape;328;p83"/>
          <p:cNvSpPr txBox="1"/>
          <p:nvPr>
            <p:ph type="title"/>
          </p:nvPr>
        </p:nvSpPr>
        <p:spPr>
          <a:xfrm>
            <a:off x="180400" y="2845433"/>
            <a:ext cx="5244400" cy="2044619"/>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2800"/>
              <a:buNone/>
            </a:pPr>
            <a:r>
              <a:rPr lang="en" sz="4933">
                <a:solidFill>
                  <a:srgbClr val="FFFFFF"/>
                </a:solidFill>
                <a:latin typeface="Helvetica Neue"/>
                <a:ea typeface="Helvetica Neue"/>
                <a:cs typeface="Helvetica Neue"/>
                <a:sym typeface="Helvetica Neue"/>
              </a:rPr>
              <a:t>A Human Rights-Based Approach</a:t>
            </a:r>
            <a:endParaRPr/>
          </a:p>
        </p:txBody>
      </p:sp>
      <p:sp>
        <p:nvSpPr>
          <p:cNvPr id="329" name="Google Shape;329;p83"/>
          <p:cNvSpPr/>
          <p:nvPr/>
        </p:nvSpPr>
        <p:spPr>
          <a:xfrm>
            <a:off x="5891967" y="403400"/>
            <a:ext cx="5817600" cy="5371600"/>
          </a:xfrm>
          <a:prstGeom prst="ellipse">
            <a:avLst/>
          </a:prstGeom>
          <a:noFill/>
          <a:ln cap="flat" cmpd="sng" w="28575">
            <a:solidFill>
              <a:srgbClr val="3A4888"/>
            </a:solidFill>
            <a:prstDash val="solid"/>
            <a:round/>
            <a:headEnd len="sm" w="sm" type="none"/>
            <a:tailEnd len="sm" w="sm" type="none"/>
          </a:ln>
          <a:effectLst>
            <a:outerShdw blurRad="57150" rotWithShape="0" algn="bl" dir="5400000" dist="19050">
              <a:srgbClr val="000000">
                <a:alpha val="46666"/>
              </a:srgbClr>
            </a:outerShdw>
          </a:effectLst>
        </p:spPr>
        <p:txBody>
          <a:bodyPr anchorCtr="0" anchor="ctr" bIns="121900" lIns="121900" spcFirstLastPara="1" rIns="121900" wrap="square" tIns="121900">
            <a:noAutofit/>
          </a:bodyPr>
          <a:lstStyle/>
          <a:p>
            <a:pPr indent="0" lvl="0" marL="0" marR="0" rtl="0" algn="l">
              <a:lnSpc>
                <a:spcPct val="114000"/>
              </a:lnSpc>
              <a:spcBef>
                <a:spcPts val="1600"/>
              </a:spcBef>
              <a:spcAft>
                <a:spcPts val="1600"/>
              </a:spcAft>
              <a:buClr>
                <a:srgbClr val="000000"/>
              </a:buClr>
              <a:buSzPts val="2533"/>
              <a:buFont typeface="Arial"/>
              <a:buNone/>
            </a:pPr>
            <a:r>
              <a:t/>
            </a:r>
            <a:endParaRPr b="0" i="0" sz="2533" u="none" cap="none" strike="noStrike">
              <a:solidFill>
                <a:schemeClr val="dk1"/>
              </a:solidFill>
              <a:latin typeface="Open Sans"/>
              <a:ea typeface="Open Sans"/>
              <a:cs typeface="Open Sans"/>
              <a:sym typeface="Open Sans"/>
            </a:endParaRPr>
          </a:p>
        </p:txBody>
      </p:sp>
      <p:sp>
        <p:nvSpPr>
          <p:cNvPr id="330" name="Google Shape;330;p83"/>
          <p:cNvSpPr/>
          <p:nvPr/>
        </p:nvSpPr>
        <p:spPr>
          <a:xfrm>
            <a:off x="8038633" y="5010767"/>
            <a:ext cx="1609200" cy="1609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31" name="Google Shape;331;p83"/>
          <p:cNvSpPr txBox="1"/>
          <p:nvPr/>
        </p:nvSpPr>
        <p:spPr>
          <a:xfrm>
            <a:off x="6466695" y="1455033"/>
            <a:ext cx="5107600" cy="35444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1600"/>
              </a:spcBef>
              <a:spcAft>
                <a:spcPts val="1600"/>
              </a:spcAft>
              <a:buClr>
                <a:srgbClr val="000000"/>
              </a:buClr>
              <a:buSzPts val="1600"/>
              <a:buFont typeface="Arial"/>
              <a:buNone/>
            </a:pPr>
            <a:r>
              <a:rPr b="0" i="0" lang="en" sz="1600" u="none" cap="none" strike="noStrike">
                <a:solidFill>
                  <a:schemeClr val="dk1"/>
                </a:solidFill>
                <a:latin typeface="Tahoma"/>
                <a:ea typeface="Tahoma"/>
                <a:cs typeface="Tahoma"/>
                <a:sym typeface="Tahoma"/>
              </a:rPr>
              <a:t>“</a:t>
            </a:r>
            <a:r>
              <a:rPr b="0" i="1" lang="en" sz="1600" u="none" cap="none" strike="noStrike">
                <a:solidFill>
                  <a:schemeClr val="dk1"/>
                </a:solidFill>
                <a:latin typeface="Tahoma"/>
                <a:ea typeface="Tahoma"/>
                <a:cs typeface="Tahoma"/>
                <a:sym typeface="Tahoma"/>
              </a:rPr>
              <a:t>A human rights-based approach is a conceptual framework for the process of human development that is normatively based on international human rights standards and operationally directed to promoting and protecting human rights. It seeks to </a:t>
            </a:r>
            <a:r>
              <a:rPr b="1" i="1" lang="en" sz="1600" u="none" cap="none" strike="noStrike">
                <a:solidFill>
                  <a:schemeClr val="dk1"/>
                </a:solidFill>
                <a:latin typeface="Tahoma"/>
                <a:ea typeface="Tahoma"/>
                <a:cs typeface="Tahoma"/>
                <a:sym typeface="Tahoma"/>
              </a:rPr>
              <a:t>analyse inequalities which lie at the heart of development problems and redress discriminatory practices and unjust distributions of power </a:t>
            </a:r>
            <a:r>
              <a:rPr b="0" i="1" lang="en" sz="1600" u="none" cap="none" strike="noStrike">
                <a:solidFill>
                  <a:schemeClr val="dk1"/>
                </a:solidFill>
                <a:latin typeface="Tahoma"/>
                <a:ea typeface="Tahoma"/>
                <a:cs typeface="Tahoma"/>
                <a:sym typeface="Tahoma"/>
              </a:rPr>
              <a:t>that impede development progress</a:t>
            </a:r>
            <a:r>
              <a:rPr b="0" i="0" lang="en" sz="1600" u="none" cap="none" strike="noStrike">
                <a:solidFill>
                  <a:schemeClr val="dk1"/>
                </a:solidFill>
                <a:latin typeface="Tahoma"/>
                <a:ea typeface="Tahoma"/>
                <a:cs typeface="Tahoma"/>
                <a:sym typeface="Tahoma"/>
              </a:rPr>
              <a:t>.” – </a:t>
            </a:r>
            <a:r>
              <a:rPr b="0" i="0" lang="en" sz="1400" u="none" cap="none" strike="noStrike">
                <a:solidFill>
                  <a:schemeClr val="dk1"/>
                </a:solidFill>
                <a:latin typeface="Tahoma"/>
                <a:ea typeface="Tahoma"/>
                <a:cs typeface="Tahoma"/>
                <a:sym typeface="Tahoma"/>
              </a:rPr>
              <a:t>FAQ on HRBA, OHCHR, pg 16</a:t>
            </a:r>
            <a:endParaRPr b="0" i="0" sz="1067" u="none" cap="none" strike="noStrike">
              <a:solidFill>
                <a:srgbClr val="000000"/>
              </a:solidFill>
              <a:latin typeface="Tahoma"/>
              <a:ea typeface="Tahoma"/>
              <a:cs typeface="Tahoma"/>
              <a:sym typeface="Tahoma"/>
            </a:endParaRPr>
          </a:p>
        </p:txBody>
      </p:sp>
      <p:pic>
        <p:nvPicPr>
          <p:cNvPr descr="Open quotation mark" id="332" name="Google Shape;332;p83"/>
          <p:cNvPicPr preferRelativeResize="0"/>
          <p:nvPr/>
        </p:nvPicPr>
        <p:blipFill rotWithShape="1">
          <a:blip r:embed="rId3">
            <a:alphaModFix/>
          </a:blip>
          <a:srcRect b="0" l="0" r="0" t="0"/>
          <a:stretch/>
        </p:blipFill>
        <p:spPr>
          <a:xfrm rot="10800000">
            <a:off x="7519127" y="4450927"/>
            <a:ext cx="2648212" cy="2648212"/>
          </a:xfrm>
          <a:prstGeom prst="rect">
            <a:avLst/>
          </a:prstGeom>
          <a:noFill/>
          <a:ln>
            <a:noFill/>
          </a:ln>
        </p:spPr>
      </p:pic>
      <p:pic>
        <p:nvPicPr>
          <p:cNvPr descr="Open book" id="333" name="Google Shape;333;p83"/>
          <p:cNvPicPr preferRelativeResize="0"/>
          <p:nvPr/>
        </p:nvPicPr>
        <p:blipFill rotWithShape="1">
          <a:blip r:embed="rId4">
            <a:alphaModFix/>
          </a:blip>
          <a:srcRect b="0" l="0" r="0" t="0"/>
          <a:stretch/>
        </p:blipFill>
        <p:spPr>
          <a:xfrm>
            <a:off x="1464694" y="636873"/>
            <a:ext cx="2490281" cy="249028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1000"/>
                                        <p:tgtEl>
                                          <p:spTgt spid="3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84"/>
          <p:cNvSpPr/>
          <p:nvPr/>
        </p:nvSpPr>
        <p:spPr>
          <a:xfrm>
            <a:off x="-3538336" y="-533400"/>
            <a:ext cx="7924800" cy="7924800"/>
          </a:xfrm>
          <a:prstGeom prst="ellipse">
            <a:avLst/>
          </a:prstGeom>
          <a:solidFill>
            <a:srgbClr val="3A4888"/>
          </a:solidFill>
          <a:ln cap="flat" cmpd="sng" w="19050">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39" name="Google Shape;339;p84"/>
          <p:cNvSpPr txBox="1"/>
          <p:nvPr/>
        </p:nvSpPr>
        <p:spPr>
          <a:xfrm>
            <a:off x="4156019" y="163035"/>
            <a:ext cx="7563981" cy="2092116"/>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1600"/>
              </a:spcBef>
              <a:spcAft>
                <a:spcPts val="1600"/>
              </a:spcAft>
              <a:buClr>
                <a:srgbClr val="000000"/>
              </a:buClr>
              <a:buSzPts val="1467"/>
              <a:buFont typeface="Arial"/>
              <a:buNone/>
            </a:pPr>
            <a:r>
              <a:rPr b="0" i="0" lang="en" sz="1467" u="none" cap="none" strike="noStrike">
                <a:solidFill>
                  <a:srgbClr val="000000"/>
                </a:solidFill>
                <a:latin typeface="Tahoma"/>
                <a:ea typeface="Tahoma"/>
                <a:cs typeface="Tahoma"/>
                <a:sym typeface="Tahoma"/>
              </a:rPr>
              <a:t>An </a:t>
            </a:r>
            <a:r>
              <a:rPr b="1" i="0" lang="en" sz="1467" u="none" cap="none" strike="noStrike">
                <a:solidFill>
                  <a:srgbClr val="993365"/>
                </a:solidFill>
                <a:latin typeface="Tahoma"/>
                <a:ea typeface="Tahoma"/>
                <a:cs typeface="Tahoma"/>
                <a:sym typeface="Tahoma"/>
              </a:rPr>
              <a:t>instrumentalist approach</a:t>
            </a:r>
            <a:r>
              <a:rPr b="0" i="0" lang="en" sz="1467" u="none" cap="none" strike="noStrike">
                <a:solidFill>
                  <a:srgbClr val="993365"/>
                </a:solidFill>
                <a:latin typeface="Tahoma"/>
                <a:ea typeface="Tahoma"/>
                <a:cs typeface="Tahoma"/>
                <a:sym typeface="Tahoma"/>
              </a:rPr>
              <a:t> </a:t>
            </a:r>
            <a:r>
              <a:rPr b="0" i="0" lang="en" sz="1467" u="none" cap="none" strike="noStrike">
                <a:solidFill>
                  <a:srgbClr val="000000"/>
                </a:solidFill>
                <a:latin typeface="Tahoma"/>
                <a:ea typeface="Tahoma"/>
                <a:cs typeface="Tahoma"/>
                <a:sym typeface="Tahoma"/>
              </a:rPr>
              <a:t>can be understood by asking: “</a:t>
            </a:r>
            <a:r>
              <a:rPr b="0" i="1" lang="en" sz="1467" u="none" cap="none" strike="noStrike">
                <a:solidFill>
                  <a:srgbClr val="000000"/>
                </a:solidFill>
                <a:latin typeface="Tahoma"/>
                <a:ea typeface="Tahoma"/>
                <a:cs typeface="Tahoma"/>
                <a:sym typeface="Tahoma"/>
              </a:rPr>
              <a:t>if this problem is solved, what additional external benefits will be seen by others (ie, community, economy, etc</a:t>
            </a:r>
            <a:r>
              <a:rPr b="0" i="0" lang="en" sz="1467" u="none" cap="none" strike="noStrike">
                <a:solidFill>
                  <a:srgbClr val="000000"/>
                </a:solidFill>
                <a:latin typeface="Tahoma"/>
                <a:ea typeface="Tahoma"/>
                <a:cs typeface="Tahoma"/>
                <a:sym typeface="Tahoma"/>
              </a:rPr>
              <a:t>)”? An instrumentalist approach to gender equality sees it as a </a:t>
            </a:r>
            <a:r>
              <a:rPr b="0" i="1" lang="en" sz="1467" u="none" cap="none" strike="noStrike">
                <a:solidFill>
                  <a:srgbClr val="000000"/>
                </a:solidFill>
                <a:latin typeface="Tahoma"/>
                <a:ea typeface="Tahoma"/>
                <a:cs typeface="Tahoma"/>
                <a:sym typeface="Tahoma"/>
              </a:rPr>
              <a:t>means</a:t>
            </a:r>
            <a:r>
              <a:rPr b="0" i="0" lang="en" sz="1467" u="none" cap="none" strike="noStrike">
                <a:solidFill>
                  <a:srgbClr val="000000"/>
                </a:solidFill>
                <a:latin typeface="Tahoma"/>
                <a:ea typeface="Tahoma"/>
                <a:cs typeface="Tahoma"/>
                <a:sym typeface="Tahoma"/>
              </a:rPr>
              <a:t> to the achievement of other goals, such as economic development or sustainable peace and security. An instrumentalist approach to gender equality has often been used to gain support from a wider constituency.</a:t>
            </a:r>
            <a:endParaRPr b="0" i="1" sz="1467" u="none" cap="none" strike="noStrike">
              <a:solidFill>
                <a:schemeClr val="dk1"/>
              </a:solidFill>
              <a:latin typeface="Tahoma"/>
              <a:ea typeface="Tahoma"/>
              <a:cs typeface="Tahoma"/>
              <a:sym typeface="Tahoma"/>
            </a:endParaRPr>
          </a:p>
        </p:txBody>
      </p:sp>
      <p:sp>
        <p:nvSpPr>
          <p:cNvPr id="340" name="Google Shape;340;p84"/>
          <p:cNvSpPr txBox="1"/>
          <p:nvPr/>
        </p:nvSpPr>
        <p:spPr>
          <a:xfrm>
            <a:off x="-569849" y="2571000"/>
            <a:ext cx="4824327" cy="1716000"/>
          </a:xfrm>
          <a:prstGeom prst="rect">
            <a:avLst/>
          </a:prstGeom>
          <a:noFill/>
          <a:ln>
            <a:noFill/>
          </a:ln>
        </p:spPr>
        <p:txBody>
          <a:bodyPr anchorCtr="0" anchor="t" bIns="121900" lIns="121900" spcFirstLastPara="1" rIns="121900" wrap="square" tIns="121900">
            <a:noAutofit/>
          </a:bodyPr>
          <a:lstStyle/>
          <a:p>
            <a:pPr indent="0" lvl="0" marL="0" marR="0" rtl="0" algn="r">
              <a:lnSpc>
                <a:spcPct val="100000"/>
              </a:lnSpc>
              <a:spcBef>
                <a:spcPts val="0"/>
              </a:spcBef>
              <a:spcAft>
                <a:spcPts val="0"/>
              </a:spcAft>
              <a:buClr>
                <a:srgbClr val="000000"/>
              </a:buClr>
              <a:buSzPts val="4800"/>
              <a:buFont typeface="Arial"/>
              <a:buNone/>
            </a:pPr>
            <a:r>
              <a:rPr b="0" i="0" lang="en" sz="4800" u="none" cap="none" strike="noStrike">
                <a:solidFill>
                  <a:srgbClr val="FFFFFF"/>
                </a:solidFill>
                <a:latin typeface="Helvetica Neue"/>
                <a:ea typeface="Helvetica Neue"/>
                <a:cs typeface="Helvetica Neue"/>
                <a:sym typeface="Helvetica Neue"/>
              </a:rPr>
              <a:t>Instrumentalist Approach</a:t>
            </a:r>
            <a:endParaRPr b="0" i="0" sz="1867" u="none" cap="none" strike="noStrike">
              <a:solidFill>
                <a:srgbClr val="000000"/>
              </a:solidFill>
              <a:latin typeface="Arial"/>
              <a:ea typeface="Arial"/>
              <a:cs typeface="Arial"/>
              <a:sym typeface="Arial"/>
            </a:endParaRPr>
          </a:p>
        </p:txBody>
      </p:sp>
      <p:sp>
        <p:nvSpPr>
          <p:cNvPr id="341" name="Google Shape;341;p84"/>
          <p:cNvSpPr txBox="1"/>
          <p:nvPr/>
        </p:nvSpPr>
        <p:spPr>
          <a:xfrm>
            <a:off x="4634500" y="2094397"/>
            <a:ext cx="6969600" cy="271200"/>
          </a:xfrm>
          <a:prstGeom prst="rect">
            <a:avLst/>
          </a:prstGeom>
          <a:solidFill>
            <a:srgbClr val="993365"/>
          </a:solidFill>
          <a:ln>
            <a:noFill/>
          </a:ln>
        </p:spPr>
        <p:txBody>
          <a:bodyPr anchorCtr="0" anchor="ctr" bIns="121900" lIns="121900" spcFirstLastPara="1" rIns="121900" wrap="square" tIns="121900">
            <a:noAutofit/>
          </a:bodyPr>
          <a:lstStyle/>
          <a:p>
            <a:pPr indent="0" lvl="0" marL="0" marR="0" rtl="0" algn="l">
              <a:lnSpc>
                <a:spcPct val="100000"/>
              </a:lnSpc>
              <a:spcBef>
                <a:spcPts val="1600"/>
              </a:spcBef>
              <a:spcAft>
                <a:spcPts val="1600"/>
              </a:spcAft>
              <a:buClr>
                <a:srgbClr val="000000"/>
              </a:buClr>
              <a:buSzPts val="1333"/>
              <a:buFont typeface="Arial"/>
              <a:buNone/>
            </a:pPr>
            <a:r>
              <a:rPr b="0" i="0" lang="en" sz="1333" u="none" cap="none" strike="noStrike">
                <a:solidFill>
                  <a:srgbClr val="FFFFFF"/>
                </a:solidFill>
                <a:latin typeface="Tahoma"/>
                <a:ea typeface="Tahoma"/>
                <a:cs typeface="Tahoma"/>
                <a:sym typeface="Tahoma"/>
              </a:rPr>
              <a:t>Examples:</a:t>
            </a:r>
            <a:endParaRPr b="0" i="0" sz="1867" u="none" cap="none" strike="noStrike">
              <a:solidFill>
                <a:srgbClr val="FFFFFF"/>
              </a:solidFill>
              <a:latin typeface="Tahoma"/>
              <a:ea typeface="Tahoma"/>
              <a:cs typeface="Tahoma"/>
              <a:sym typeface="Tahoma"/>
            </a:endParaRPr>
          </a:p>
        </p:txBody>
      </p:sp>
      <p:sp>
        <p:nvSpPr>
          <p:cNvPr id="342" name="Google Shape;342;p84"/>
          <p:cNvSpPr txBox="1"/>
          <p:nvPr/>
        </p:nvSpPr>
        <p:spPr>
          <a:xfrm>
            <a:off x="4634500" y="2366684"/>
            <a:ext cx="6994800" cy="546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333"/>
              <a:buFont typeface="Arial"/>
              <a:buNone/>
            </a:pPr>
            <a:r>
              <a:rPr b="0" i="0" lang="en" sz="1333" u="none" cap="none" strike="noStrike">
                <a:solidFill>
                  <a:schemeClr val="dk1"/>
                </a:solidFill>
                <a:latin typeface="Tahoma"/>
                <a:ea typeface="Tahoma"/>
                <a:cs typeface="Tahoma"/>
                <a:sym typeface="Tahoma"/>
              </a:rPr>
              <a:t>“When you educate a girl, national GDP increases by XX %”</a:t>
            </a:r>
            <a:endParaRPr b="0" i="0" sz="1333" u="none" cap="none" strike="noStrike">
              <a:solidFill>
                <a:srgbClr val="000000"/>
              </a:solidFill>
              <a:latin typeface="Tahoma"/>
              <a:ea typeface="Tahoma"/>
              <a:cs typeface="Tahoma"/>
              <a:sym typeface="Tahoma"/>
            </a:endParaRPr>
          </a:p>
        </p:txBody>
      </p:sp>
      <p:sp>
        <p:nvSpPr>
          <p:cNvPr id="343" name="Google Shape;343;p84"/>
          <p:cNvSpPr txBox="1"/>
          <p:nvPr/>
        </p:nvSpPr>
        <p:spPr>
          <a:xfrm>
            <a:off x="4634500" y="3689333"/>
            <a:ext cx="6994800" cy="5464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1600"/>
              </a:spcBef>
              <a:spcAft>
                <a:spcPts val="1600"/>
              </a:spcAft>
              <a:buClr>
                <a:srgbClr val="000000"/>
              </a:buClr>
              <a:buSzPts val="1333"/>
              <a:buFont typeface="Arial"/>
              <a:buNone/>
            </a:pPr>
            <a:r>
              <a:rPr b="0" i="0" lang="en" sz="1333" u="none" cap="none" strike="noStrike">
                <a:solidFill>
                  <a:schemeClr val="dk1"/>
                </a:solidFill>
                <a:latin typeface="Tahoma"/>
                <a:ea typeface="Tahoma"/>
                <a:cs typeface="Tahoma"/>
                <a:sym typeface="Tahoma"/>
              </a:rPr>
              <a:t>“Maternal and infant mortality rates decrease when women have agency to make health-related decisions.”</a:t>
            </a:r>
            <a:endParaRPr b="0" i="0" sz="1333" u="none" cap="none" strike="noStrike">
              <a:solidFill>
                <a:srgbClr val="000000"/>
              </a:solidFill>
              <a:latin typeface="Tahoma"/>
              <a:ea typeface="Tahoma"/>
              <a:cs typeface="Tahoma"/>
              <a:sym typeface="Tahoma"/>
            </a:endParaRPr>
          </a:p>
        </p:txBody>
      </p:sp>
      <p:sp>
        <p:nvSpPr>
          <p:cNvPr id="344" name="Google Shape;344;p84"/>
          <p:cNvSpPr txBox="1"/>
          <p:nvPr/>
        </p:nvSpPr>
        <p:spPr>
          <a:xfrm>
            <a:off x="4634500" y="5011983"/>
            <a:ext cx="6994800" cy="3256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1600"/>
              </a:spcBef>
              <a:spcAft>
                <a:spcPts val="1600"/>
              </a:spcAft>
              <a:buClr>
                <a:srgbClr val="000000"/>
              </a:buClr>
              <a:buSzPts val="1333"/>
              <a:buFont typeface="Arial"/>
              <a:buNone/>
            </a:pPr>
            <a:r>
              <a:rPr b="0" i="0" lang="en" sz="1333" u="none" cap="none" strike="noStrike">
                <a:solidFill>
                  <a:schemeClr val="dk1"/>
                </a:solidFill>
                <a:latin typeface="Tahoma"/>
                <a:ea typeface="Tahoma"/>
                <a:cs typeface="Tahoma"/>
                <a:sym typeface="Tahoma"/>
              </a:rPr>
              <a:t>“When women can own and run businesses, the whole economy grows”</a:t>
            </a:r>
            <a:endParaRPr b="0" i="0" sz="1333" u="none" cap="none" strike="noStrike">
              <a:solidFill>
                <a:srgbClr val="000000"/>
              </a:solidFill>
              <a:latin typeface="Tahoma"/>
              <a:ea typeface="Tahoma"/>
              <a:cs typeface="Tahoma"/>
              <a:sym typeface="Tahoma"/>
            </a:endParaRPr>
          </a:p>
        </p:txBody>
      </p:sp>
      <p:sp>
        <p:nvSpPr>
          <p:cNvPr id="345" name="Google Shape;345;p84"/>
          <p:cNvSpPr txBox="1"/>
          <p:nvPr/>
        </p:nvSpPr>
        <p:spPr>
          <a:xfrm>
            <a:off x="4634500" y="5520100"/>
            <a:ext cx="6994800" cy="732800"/>
          </a:xfrm>
          <a:prstGeom prst="rect">
            <a:avLst/>
          </a:prstGeom>
          <a:noFill/>
          <a:ln>
            <a:noFill/>
          </a:ln>
        </p:spPr>
        <p:txBody>
          <a:bodyPr anchorCtr="0" anchor="ctr" bIns="121900" lIns="121900" spcFirstLastPara="1" rIns="121900" wrap="square" tIns="121900">
            <a:noAutofit/>
          </a:bodyPr>
          <a:lstStyle/>
          <a:p>
            <a:pPr indent="0" lvl="0" marL="0" marR="0" rtl="0" algn="l">
              <a:lnSpc>
                <a:spcPct val="115000"/>
              </a:lnSpc>
              <a:spcBef>
                <a:spcPts val="1600"/>
              </a:spcBef>
              <a:spcAft>
                <a:spcPts val="1600"/>
              </a:spcAft>
              <a:buClr>
                <a:srgbClr val="000000"/>
              </a:buClr>
              <a:buSzPts val="1333"/>
              <a:buFont typeface="Arial"/>
              <a:buNone/>
            </a:pPr>
            <a:r>
              <a:rPr b="0" i="0" lang="en" sz="1333" u="none" cap="none" strike="noStrike">
                <a:solidFill>
                  <a:schemeClr val="dk1"/>
                </a:solidFill>
                <a:latin typeface="Tahoma"/>
                <a:ea typeface="Tahoma"/>
                <a:cs typeface="Tahoma"/>
                <a:sym typeface="Tahoma"/>
              </a:rPr>
              <a:t>“Sustainable peace is more achievable when women are active participants in discussions”</a:t>
            </a:r>
            <a:endParaRPr b="0" i="0" sz="1333" u="none" cap="none" strike="noStrike">
              <a:solidFill>
                <a:srgbClr val="000000"/>
              </a:solidFill>
              <a:latin typeface="Tahoma"/>
              <a:ea typeface="Tahoma"/>
              <a:cs typeface="Tahoma"/>
              <a:sym typeface="Tahoma"/>
            </a:endParaRPr>
          </a:p>
        </p:txBody>
      </p:sp>
      <p:sp>
        <p:nvSpPr>
          <p:cNvPr id="346" name="Google Shape;346;p84"/>
          <p:cNvSpPr txBox="1"/>
          <p:nvPr/>
        </p:nvSpPr>
        <p:spPr>
          <a:xfrm>
            <a:off x="4978800" y="2788497"/>
            <a:ext cx="6638000" cy="816000"/>
          </a:xfrm>
          <a:prstGeom prst="rect">
            <a:avLst/>
          </a:prstGeom>
          <a:noFill/>
          <a:ln cap="flat" cmpd="sng" w="9525">
            <a:solidFill>
              <a:srgbClr val="511537"/>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15000"/>
              </a:lnSpc>
              <a:spcBef>
                <a:spcPts val="1600"/>
              </a:spcBef>
              <a:spcAft>
                <a:spcPts val="1600"/>
              </a:spcAft>
              <a:buClr>
                <a:srgbClr val="000000"/>
              </a:buClr>
              <a:buSzPts val="1333"/>
              <a:buFont typeface="Arial"/>
              <a:buNone/>
            </a:pPr>
            <a:r>
              <a:rPr b="0" i="1" lang="en" sz="1333" u="none" cap="none" strike="noStrike">
                <a:solidFill>
                  <a:srgbClr val="3A4888"/>
                </a:solidFill>
                <a:latin typeface="Tahoma"/>
                <a:ea typeface="Tahoma"/>
                <a:cs typeface="Tahoma"/>
                <a:sym typeface="Tahoma"/>
              </a:rPr>
              <a:t>When a girl’s right to education is fulfilled, the benefits can go beyond her as an individual and will contribute to the economic health of the whole community and country. </a:t>
            </a:r>
            <a:endParaRPr b="0" i="0" sz="1867" u="none" cap="none" strike="noStrike">
              <a:solidFill>
                <a:srgbClr val="000000"/>
              </a:solidFill>
              <a:latin typeface="Arial"/>
              <a:ea typeface="Arial"/>
              <a:cs typeface="Arial"/>
              <a:sym typeface="Arial"/>
            </a:endParaRPr>
          </a:p>
        </p:txBody>
      </p:sp>
      <p:sp>
        <p:nvSpPr>
          <p:cNvPr id="347" name="Google Shape;347;p84"/>
          <p:cNvSpPr txBox="1"/>
          <p:nvPr/>
        </p:nvSpPr>
        <p:spPr>
          <a:xfrm>
            <a:off x="4978800" y="4197451"/>
            <a:ext cx="6741200" cy="652400"/>
          </a:xfrm>
          <a:prstGeom prst="rect">
            <a:avLst/>
          </a:prstGeom>
          <a:noFill/>
          <a:ln cap="flat" cmpd="sng" w="9525">
            <a:solidFill>
              <a:srgbClr val="511537"/>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15000"/>
              </a:lnSpc>
              <a:spcBef>
                <a:spcPts val="1600"/>
              </a:spcBef>
              <a:spcAft>
                <a:spcPts val="1600"/>
              </a:spcAft>
              <a:buClr>
                <a:srgbClr val="000000"/>
              </a:buClr>
              <a:buSzPts val="1333"/>
              <a:buFont typeface="Arial"/>
              <a:buNone/>
            </a:pPr>
            <a:r>
              <a:rPr b="0" i="1" lang="en" sz="1333" u="none" cap="none" strike="noStrike">
                <a:solidFill>
                  <a:srgbClr val="3A4888"/>
                </a:solidFill>
                <a:latin typeface="Tahoma"/>
                <a:ea typeface="Tahoma"/>
                <a:cs typeface="Tahoma"/>
                <a:sym typeface="Tahoma"/>
              </a:rPr>
              <a:t>Every woman has the right to make decisions related to her health. This builds agency and empowerment, and is also shown to reduce maternal and infant mortality rates.</a:t>
            </a:r>
            <a:endParaRPr b="0" i="0" sz="1333" u="none" cap="none" strike="noStrike">
              <a:solidFill>
                <a:srgbClr val="3A4888"/>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46"/>
                                        </p:tgtEl>
                                        <p:attrNameLst>
                                          <p:attrName>style.visibility</p:attrName>
                                        </p:attrNameLst>
                                      </p:cBhvr>
                                      <p:to>
                                        <p:strVal val="visible"/>
                                      </p:to>
                                    </p:set>
                                    <p:anim calcmode="lin" valueType="num">
                                      <p:cBhvr additive="base">
                                        <p:cTn dur="1000"/>
                                        <p:tgtEl>
                                          <p:spTgt spid="34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47"/>
                                        </p:tgtEl>
                                        <p:attrNameLst>
                                          <p:attrName>style.visibility</p:attrName>
                                        </p:attrNameLst>
                                      </p:cBhvr>
                                      <p:to>
                                        <p:strVal val="visible"/>
                                      </p:to>
                                    </p:set>
                                    <p:anim calcmode="lin" valueType="num">
                                      <p:cBhvr additive="base">
                                        <p:cTn dur="1000"/>
                                        <p:tgtEl>
                                          <p:spTgt spid="34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000"/>
                                        <p:tgtEl>
                                          <p:spTgt spid="3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000"/>
                                        <p:tgtEl>
                                          <p:spTgt spid="3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1000"/>
                                        <p:tgtEl>
                                          <p:spTgt spid="3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1000"/>
                                        <p:tgtEl>
                                          <p:spTgt spid="3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pic>
        <p:nvPicPr>
          <p:cNvPr id="352" name="Google Shape;352;p87"/>
          <p:cNvPicPr preferRelativeResize="0"/>
          <p:nvPr/>
        </p:nvPicPr>
        <p:blipFill rotWithShape="1">
          <a:blip r:embed="rId3">
            <a:alphaModFix amt="35000"/>
          </a:blip>
          <a:srcRect b="0" l="0" r="0" t="0"/>
          <a:stretch/>
        </p:blipFill>
        <p:spPr>
          <a:xfrm>
            <a:off x="4534389" y="0"/>
            <a:ext cx="9395600" cy="6858000"/>
          </a:xfrm>
          <a:prstGeom prst="parallelogram">
            <a:avLst>
              <a:gd fmla="val 25000" name="adj"/>
            </a:avLst>
          </a:prstGeom>
          <a:noFill/>
          <a:ln>
            <a:noFill/>
          </a:ln>
        </p:spPr>
      </p:pic>
      <p:sp>
        <p:nvSpPr>
          <p:cNvPr id="353" name="Google Shape;353;p87"/>
          <p:cNvSpPr txBox="1"/>
          <p:nvPr>
            <p:ph type="title"/>
          </p:nvPr>
        </p:nvSpPr>
        <p:spPr>
          <a:xfrm>
            <a:off x="1034367" y="557600"/>
            <a:ext cx="6970800" cy="1122400"/>
          </a:xfrm>
          <a:prstGeom prst="rect">
            <a:avLst/>
          </a:prstGeom>
          <a:noFill/>
          <a:ln>
            <a:noFill/>
          </a:ln>
        </p:spPr>
        <p:txBody>
          <a:bodyPr anchorCtr="0" anchor="ctr" bIns="121900" lIns="121900" spcFirstLastPara="1" rIns="121900" wrap="square" tIns="121900">
            <a:noAutofit/>
          </a:bodyPr>
          <a:lstStyle/>
          <a:p>
            <a:pPr indent="0" lvl="0" marL="0" rtl="0" algn="l">
              <a:lnSpc>
                <a:spcPct val="100000"/>
              </a:lnSpc>
              <a:spcBef>
                <a:spcPts val="0"/>
              </a:spcBef>
              <a:spcAft>
                <a:spcPts val="0"/>
              </a:spcAft>
              <a:buSzPts val="3600"/>
              <a:buNone/>
            </a:pPr>
            <a:r>
              <a:rPr lang="en" sz="3466">
                <a:latin typeface="Helvetica Neue"/>
                <a:ea typeface="Helvetica Neue"/>
                <a:cs typeface="Helvetica Neue"/>
                <a:sym typeface="Helvetica Neue"/>
              </a:rPr>
              <a:t>Human Rights Principles</a:t>
            </a:r>
            <a:endParaRPr/>
          </a:p>
        </p:txBody>
      </p:sp>
      <p:sp>
        <p:nvSpPr>
          <p:cNvPr id="354" name="Google Shape;354;p87"/>
          <p:cNvSpPr txBox="1"/>
          <p:nvPr/>
        </p:nvSpPr>
        <p:spPr>
          <a:xfrm>
            <a:off x="1034367" y="1916067"/>
            <a:ext cx="9213600" cy="3485600"/>
          </a:xfrm>
          <a:prstGeom prst="rect">
            <a:avLst/>
          </a:prstGeom>
          <a:solidFill>
            <a:srgbClr val="3A4888"/>
          </a:solidFill>
          <a:ln>
            <a:noFill/>
          </a:ln>
        </p:spPr>
        <p:txBody>
          <a:bodyPr anchorCtr="0" anchor="ctr" bIns="121900" lIns="121900" spcFirstLastPara="1" rIns="121900" wrap="square" tIns="121900">
            <a:noAutofit/>
          </a:bodyPr>
          <a:lstStyle/>
          <a:p>
            <a:pPr indent="0" lvl="0" marL="0" marR="0" rtl="0" algn="l">
              <a:lnSpc>
                <a:spcPct val="115000"/>
              </a:lnSpc>
              <a:spcBef>
                <a:spcPts val="1600"/>
              </a:spcBef>
              <a:spcAft>
                <a:spcPts val="0"/>
              </a:spcAft>
              <a:buClr>
                <a:srgbClr val="000000"/>
              </a:buClr>
              <a:buSzPts val="1733"/>
              <a:buFont typeface="Arial"/>
              <a:buNone/>
            </a:pPr>
            <a:r>
              <a:rPr b="1" i="0" lang="en" sz="1733" u="none" cap="none" strike="noStrike">
                <a:solidFill>
                  <a:schemeClr val="lt1"/>
                </a:solidFill>
                <a:latin typeface="Tahoma"/>
                <a:ea typeface="Tahoma"/>
                <a:cs typeface="Tahoma"/>
                <a:sym typeface="Tahoma"/>
              </a:rPr>
              <a:t>Equality and non-discrimination</a:t>
            </a:r>
            <a:r>
              <a:rPr b="0" i="0" lang="en" sz="1467" u="none" cap="none" strike="noStrike">
                <a:solidFill>
                  <a:schemeClr val="lt1"/>
                </a:solidFill>
                <a:latin typeface="Tahoma"/>
                <a:ea typeface="Tahoma"/>
                <a:cs typeface="Tahoma"/>
                <a:sym typeface="Tahoma"/>
              </a:rPr>
              <a:t>: All individuals are equal as human beings and entitled to human rights, without discrimination of any kind.</a:t>
            </a:r>
            <a:endParaRPr b="0" i="0" sz="1867" u="none" cap="none" strike="noStrike">
              <a:solidFill>
                <a:srgbClr val="000000"/>
              </a:solidFill>
              <a:latin typeface="Arial"/>
              <a:ea typeface="Arial"/>
              <a:cs typeface="Arial"/>
              <a:sym typeface="Arial"/>
            </a:endParaRPr>
          </a:p>
          <a:p>
            <a:pPr indent="0" lvl="0" marL="0" marR="0" rtl="0" algn="l">
              <a:lnSpc>
                <a:spcPct val="115000"/>
              </a:lnSpc>
              <a:spcBef>
                <a:spcPts val="1600"/>
              </a:spcBef>
              <a:spcAft>
                <a:spcPts val="0"/>
              </a:spcAft>
              <a:buClr>
                <a:srgbClr val="000000"/>
              </a:buClr>
              <a:buSzPts val="1733"/>
              <a:buFont typeface="Arial"/>
              <a:buNone/>
            </a:pPr>
            <a:r>
              <a:rPr b="1" i="0" lang="en" sz="1733" u="none" cap="none" strike="noStrike">
                <a:solidFill>
                  <a:schemeClr val="lt1"/>
                </a:solidFill>
                <a:latin typeface="Tahoma"/>
                <a:ea typeface="Tahoma"/>
                <a:cs typeface="Tahoma"/>
                <a:sym typeface="Tahoma"/>
              </a:rPr>
              <a:t>Participation and inclusion</a:t>
            </a:r>
            <a:r>
              <a:rPr b="0" i="0" lang="en" sz="1467" u="none" cap="none" strike="noStrike">
                <a:solidFill>
                  <a:schemeClr val="lt1"/>
                </a:solidFill>
                <a:latin typeface="Tahoma"/>
                <a:ea typeface="Tahoma"/>
                <a:cs typeface="Tahoma"/>
                <a:sym typeface="Tahoma"/>
              </a:rPr>
              <a:t>: All individuals are entitled to active, free, and meaningful participation in, contribution to, and enjoyment of civil, political, economic, social, and cultural development. The voices and interests of affected individuals are taken into account on issues that concern them and the development of their society.</a:t>
            </a:r>
            <a:endParaRPr b="0" i="0" sz="1867" u="none" cap="none" strike="noStrike">
              <a:solidFill>
                <a:srgbClr val="000000"/>
              </a:solidFill>
              <a:latin typeface="Arial"/>
              <a:ea typeface="Arial"/>
              <a:cs typeface="Arial"/>
              <a:sym typeface="Arial"/>
            </a:endParaRPr>
          </a:p>
          <a:p>
            <a:pPr indent="0" lvl="0" marL="0" marR="0" rtl="0" algn="l">
              <a:lnSpc>
                <a:spcPct val="115000"/>
              </a:lnSpc>
              <a:spcBef>
                <a:spcPts val="1600"/>
              </a:spcBef>
              <a:spcAft>
                <a:spcPts val="0"/>
              </a:spcAft>
              <a:buClr>
                <a:srgbClr val="000000"/>
              </a:buClr>
              <a:buSzPts val="1733"/>
              <a:buFont typeface="Arial"/>
              <a:buNone/>
            </a:pPr>
            <a:r>
              <a:rPr b="1" i="0" lang="en" sz="1733" u="none" cap="none" strike="noStrike">
                <a:solidFill>
                  <a:schemeClr val="lt1"/>
                </a:solidFill>
                <a:latin typeface="Tahoma"/>
                <a:ea typeface="Tahoma"/>
                <a:cs typeface="Tahoma"/>
                <a:sym typeface="Tahoma"/>
              </a:rPr>
              <a:t>Transparency and accountability</a:t>
            </a:r>
            <a:r>
              <a:rPr b="0" i="0" lang="en" sz="1467" u="none" cap="none" strike="noStrike">
                <a:solidFill>
                  <a:schemeClr val="lt1"/>
                </a:solidFill>
                <a:latin typeface="Tahoma"/>
                <a:ea typeface="Tahoma"/>
                <a:cs typeface="Tahoma"/>
                <a:sym typeface="Tahoma"/>
              </a:rPr>
              <a:t>: Individuals have access to information on policies, decisions and use of funds, and are empowered to hold those who have a duty to act accountable. State and non-State actors comply with their applicable obligations and responsibilities.</a:t>
            </a:r>
            <a:endParaRPr b="0" i="0" sz="1867" u="none" cap="none" strike="noStrike">
              <a:solidFill>
                <a:srgbClr val="000000"/>
              </a:solidFill>
              <a:latin typeface="Arial"/>
              <a:ea typeface="Arial"/>
              <a:cs typeface="Arial"/>
              <a:sym typeface="Arial"/>
            </a:endParaRPr>
          </a:p>
          <a:p>
            <a:pPr indent="0" lvl="0" marL="0" marR="0" rtl="0" algn="l">
              <a:lnSpc>
                <a:spcPct val="115000"/>
              </a:lnSpc>
              <a:spcBef>
                <a:spcPts val="1600"/>
              </a:spcBef>
              <a:spcAft>
                <a:spcPts val="1600"/>
              </a:spcAft>
              <a:buClr>
                <a:srgbClr val="000000"/>
              </a:buClr>
              <a:buSzPts val="1467"/>
              <a:buFont typeface="Arial"/>
              <a:buNone/>
            </a:pPr>
            <a:r>
              <a:rPr b="0" i="0" lang="en" sz="1467" u="none" cap="none" strike="noStrike">
                <a:solidFill>
                  <a:schemeClr val="lt1"/>
                </a:solidFill>
                <a:latin typeface="Tahoma"/>
                <a:ea typeface="Tahoma"/>
                <a:cs typeface="Tahoma"/>
                <a:sym typeface="Tahoma"/>
              </a:rPr>
              <a:t>(GAC)</a:t>
            </a:r>
            <a:endParaRPr b="0" i="0" sz="1867" u="none" cap="none" strike="noStrike">
              <a:solidFill>
                <a:srgbClr val="000000"/>
              </a:solidFill>
              <a:latin typeface="Arial"/>
              <a:ea typeface="Arial"/>
              <a:cs typeface="Arial"/>
              <a:sym typeface="Arial"/>
            </a:endParaRPr>
          </a:p>
        </p:txBody>
      </p:sp>
      <p:cxnSp>
        <p:nvCxnSpPr>
          <p:cNvPr id="355" name="Google Shape;355;p87"/>
          <p:cNvCxnSpPr/>
          <p:nvPr/>
        </p:nvCxnSpPr>
        <p:spPr>
          <a:xfrm flipH="1" rot="10800000">
            <a:off x="1143600" y="1539267"/>
            <a:ext cx="4952400" cy="20800"/>
          </a:xfrm>
          <a:prstGeom prst="straightConnector1">
            <a:avLst/>
          </a:prstGeom>
          <a:noFill/>
          <a:ln cap="flat" cmpd="sng" w="28575">
            <a:solidFill>
              <a:srgbClr val="993365"/>
            </a:solidFill>
            <a:prstDash val="solid"/>
            <a:round/>
            <a:headEnd len="sm" w="sm" type="none"/>
            <a:tailEnd len="sm" w="sm"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89"/>
          <p:cNvSpPr/>
          <p:nvPr/>
        </p:nvSpPr>
        <p:spPr>
          <a:xfrm>
            <a:off x="363200" y="398200"/>
            <a:ext cx="11465600" cy="6061600"/>
          </a:xfrm>
          <a:prstGeom prst="rect">
            <a:avLst/>
          </a:prstGeom>
          <a:noFill/>
          <a:ln cap="flat" cmpd="sng" w="28575">
            <a:solidFill>
              <a:srgbClr val="3A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61" name="Google Shape;361;p89"/>
          <p:cNvSpPr txBox="1"/>
          <p:nvPr/>
        </p:nvSpPr>
        <p:spPr>
          <a:xfrm>
            <a:off x="1618300" y="2713600"/>
            <a:ext cx="296000" cy="108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62" name="Google Shape;362;p89"/>
          <p:cNvSpPr txBox="1"/>
          <p:nvPr/>
        </p:nvSpPr>
        <p:spPr>
          <a:xfrm>
            <a:off x="793233" y="227100"/>
            <a:ext cx="5587200" cy="962000"/>
          </a:xfrm>
          <a:prstGeom prst="rect">
            <a:avLst/>
          </a:prstGeom>
          <a:solidFill>
            <a:srgbClr val="3A4888"/>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rgbClr val="FFFFFF"/>
                </a:solidFill>
                <a:latin typeface="Helvetica Neue"/>
                <a:ea typeface="Helvetica Neue"/>
                <a:cs typeface="Helvetica Neue"/>
                <a:sym typeface="Helvetica Neue"/>
              </a:rPr>
              <a:t>Key Takeaways</a:t>
            </a:r>
            <a:endParaRPr b="0" i="0" sz="4800" u="none" cap="none" strike="noStrike">
              <a:solidFill>
                <a:srgbClr val="FFFFFF"/>
              </a:solidFill>
              <a:latin typeface="Helvetica Neue"/>
              <a:ea typeface="Helvetica Neue"/>
              <a:cs typeface="Helvetica Neue"/>
              <a:sym typeface="Helvetica Neue"/>
            </a:endParaRPr>
          </a:p>
        </p:txBody>
      </p:sp>
      <p:cxnSp>
        <p:nvCxnSpPr>
          <p:cNvPr id="363" name="Google Shape;363;p89"/>
          <p:cNvCxnSpPr/>
          <p:nvPr/>
        </p:nvCxnSpPr>
        <p:spPr>
          <a:xfrm>
            <a:off x="1976800" y="3754803"/>
            <a:ext cx="4119200" cy="0"/>
          </a:xfrm>
          <a:prstGeom prst="straightConnector1">
            <a:avLst/>
          </a:prstGeom>
          <a:noFill/>
          <a:ln cap="flat" cmpd="sng" w="9525">
            <a:solidFill>
              <a:srgbClr val="993365"/>
            </a:solidFill>
            <a:prstDash val="solid"/>
            <a:round/>
            <a:headEnd len="sm" w="sm" type="none"/>
            <a:tailEnd len="sm" w="sm" type="none"/>
          </a:ln>
        </p:spPr>
      </p:cxnSp>
      <p:pic>
        <p:nvPicPr>
          <p:cNvPr descr="Circle with left arrow" id="364" name="Google Shape;364;p89"/>
          <p:cNvPicPr preferRelativeResize="0"/>
          <p:nvPr/>
        </p:nvPicPr>
        <p:blipFill rotWithShape="1">
          <a:blip r:embed="rId3">
            <a:alphaModFix/>
          </a:blip>
          <a:srcRect b="0" l="0" r="0" t="0"/>
          <a:stretch/>
        </p:blipFill>
        <p:spPr>
          <a:xfrm rot="10800000">
            <a:off x="793234" y="2209670"/>
            <a:ext cx="1007861" cy="1007861"/>
          </a:xfrm>
          <a:prstGeom prst="rect">
            <a:avLst/>
          </a:prstGeom>
          <a:noFill/>
          <a:ln>
            <a:noFill/>
          </a:ln>
        </p:spPr>
      </p:pic>
      <p:grpSp>
        <p:nvGrpSpPr>
          <p:cNvPr id="365" name="Google Shape;365;p89"/>
          <p:cNvGrpSpPr/>
          <p:nvPr/>
        </p:nvGrpSpPr>
        <p:grpSpPr>
          <a:xfrm>
            <a:off x="9555709" y="146306"/>
            <a:ext cx="2362380" cy="1971269"/>
            <a:chOff x="2573332" y="600903"/>
            <a:chExt cx="4314062" cy="3713070"/>
          </a:xfrm>
        </p:grpSpPr>
        <p:grpSp>
          <p:nvGrpSpPr>
            <p:cNvPr id="366" name="Google Shape;366;p89"/>
            <p:cNvGrpSpPr/>
            <p:nvPr/>
          </p:nvGrpSpPr>
          <p:grpSpPr>
            <a:xfrm>
              <a:off x="2573332" y="600903"/>
              <a:ext cx="3719824" cy="3713070"/>
              <a:chOff x="2573332" y="677103"/>
              <a:chExt cx="3719824" cy="3713070"/>
            </a:xfrm>
          </p:grpSpPr>
          <p:sp>
            <p:nvSpPr>
              <p:cNvPr id="367" name="Google Shape;367;p89"/>
              <p:cNvSpPr/>
              <p:nvPr/>
            </p:nvSpPr>
            <p:spPr>
              <a:xfrm rot="-6596588">
                <a:off x="3726388" y="3510395"/>
                <a:ext cx="771357" cy="771357"/>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89"/>
              <p:cNvSpPr/>
              <p:nvPr/>
            </p:nvSpPr>
            <p:spPr>
              <a:xfrm rot="-6598839">
                <a:off x="2887641" y="2346984"/>
                <a:ext cx="1199287" cy="1199287"/>
              </a:xfrm>
              <a:prstGeom prst="ellipse">
                <a:avLst/>
              </a:prstGeom>
              <a:gradFill>
                <a:gsLst>
                  <a:gs pos="0">
                    <a:srgbClr val="A64D79"/>
                  </a:gs>
                  <a:gs pos="100000">
                    <a:srgbClr val="737373"/>
                  </a:gs>
                </a:gsLst>
                <a:lin ang="5400012" scaled="0"/>
              </a:gra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89"/>
              <p:cNvSpPr/>
              <p:nvPr/>
            </p:nvSpPr>
            <p:spPr>
              <a:xfrm rot="-6598620">
                <a:off x="4374916" y="913763"/>
                <a:ext cx="1681581" cy="1681581"/>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89"/>
              <p:cNvSpPr/>
              <p:nvPr/>
            </p:nvSpPr>
            <p:spPr>
              <a:xfrm rot="-6597866">
                <a:off x="2661829" y="2208216"/>
                <a:ext cx="629106" cy="629106"/>
              </a:xfrm>
              <a:prstGeom prst="ellipse">
                <a:avLst/>
              </a:prstGeom>
              <a:solidFill>
                <a:srgbClr val="3D3D3D"/>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89"/>
              <p:cNvSpPr/>
              <p:nvPr/>
            </p:nvSpPr>
            <p:spPr>
              <a:xfrm rot="-6597701">
                <a:off x="3267625" y="1113818"/>
                <a:ext cx="274172" cy="274172"/>
              </a:xfrm>
              <a:prstGeom prst="ellipse">
                <a:avLst/>
              </a:prstGeom>
              <a:gradFill>
                <a:gsLst>
                  <a:gs pos="0">
                    <a:srgbClr val="FFC982"/>
                  </a:gs>
                  <a:gs pos="100000">
                    <a:srgbClr val="F58F09"/>
                  </a:gs>
                </a:gsLst>
                <a:path path="circle">
                  <a:fillToRect b="50%" l="50%" r="50%" t="50%"/>
                </a:path>
                <a:tileRect/>
              </a:gra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72" name="Google Shape;372;p89"/>
            <p:cNvSpPr/>
            <p:nvPr/>
          </p:nvSpPr>
          <p:spPr>
            <a:xfrm>
              <a:off x="4447194" y="1739566"/>
              <a:ext cx="2440200" cy="2440200"/>
            </a:xfrm>
            <a:prstGeom prst="ellipse">
              <a:avLst/>
            </a:prstGeom>
            <a:gradFill>
              <a:gsLst>
                <a:gs pos="0">
                  <a:srgbClr val="F9D380"/>
                </a:gs>
                <a:gs pos="100000">
                  <a:srgbClr val="F58F09"/>
                </a:gs>
              </a:gsLst>
              <a:path path="circle">
                <a:fillToRect b="50%" l="50%" r="50%" t="50%"/>
              </a:path>
              <a:tileRect/>
            </a:gradFill>
            <a:ln>
              <a:noFill/>
            </a:ln>
            <a:effectLst>
              <a:outerShdw blurRad="228600" rotWithShape="0" algn="tl" dir="5400000" dist="50800">
                <a:srgbClr val="000000">
                  <a:alpha val="51372"/>
                </a:srgbClr>
              </a:outerShdw>
            </a:effectLst>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89"/>
            <p:cNvSpPr/>
            <p:nvPr/>
          </p:nvSpPr>
          <p:spPr>
            <a:xfrm>
              <a:off x="3566937" y="1297853"/>
              <a:ext cx="1423800" cy="1423800"/>
            </a:xfrm>
            <a:prstGeom prst="ellipse">
              <a:avLst/>
            </a:prstGeom>
            <a:gradFill>
              <a:gsLst>
                <a:gs pos="0">
                  <a:srgbClr val="63763E"/>
                </a:gs>
                <a:gs pos="100000">
                  <a:srgbClr val="616D73"/>
                </a:gs>
              </a:gsLst>
              <a:path path="circle">
                <a:fillToRect b="50%" l="50%" r="50%" t="50%"/>
              </a:path>
              <a:tileRect/>
            </a:gradFill>
            <a:ln>
              <a:noFill/>
            </a:ln>
            <a:effectLst>
              <a:outerShdw blurRad="228600" rotWithShape="0" algn="tl" dir="5400000" dist="50800">
                <a:srgbClr val="000000">
                  <a:alpha val="51372"/>
                </a:srgbClr>
              </a:outerShdw>
            </a:effectLst>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74" name="Google Shape;374;p89"/>
          <p:cNvSpPr txBox="1"/>
          <p:nvPr/>
        </p:nvSpPr>
        <p:spPr>
          <a:xfrm>
            <a:off x="1854249" y="1762588"/>
            <a:ext cx="6846400" cy="5616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267"/>
              <a:buFont typeface="Arial"/>
              <a:buNone/>
            </a:pPr>
            <a:r>
              <a:rPr b="0" i="0" lang="en" sz="2267" u="none" cap="none" strike="noStrike">
                <a:solidFill>
                  <a:schemeClr val="dk1"/>
                </a:solidFill>
                <a:latin typeface="Tahoma"/>
                <a:ea typeface="Tahoma"/>
                <a:cs typeface="Tahoma"/>
                <a:sym typeface="Tahoma"/>
              </a:rPr>
              <a:t>Gender transformative programming should always reflect a rights-based approach; but we must also understand the instrumentalist rationale for gender equality programming.</a:t>
            </a:r>
            <a:endParaRPr b="0" i="0" sz="2267"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75" name="Google Shape;375;p89"/>
          <p:cNvSpPr txBox="1"/>
          <p:nvPr/>
        </p:nvSpPr>
        <p:spPr>
          <a:xfrm>
            <a:off x="1893749" y="3988521"/>
            <a:ext cx="7542400" cy="7136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267"/>
              <a:buFont typeface="Arial"/>
              <a:buNone/>
            </a:pPr>
            <a:r>
              <a:rPr b="0" i="0" lang="en" sz="2267" u="none" cap="none" strike="noStrike">
                <a:solidFill>
                  <a:schemeClr val="dk1"/>
                </a:solidFill>
                <a:latin typeface="Tahoma"/>
                <a:ea typeface="Tahoma"/>
                <a:cs typeface="Tahoma"/>
                <a:sym typeface="Tahoma"/>
              </a:rPr>
              <a:t>A human rights based approach to programming demands that human rights are the core rationale for any intervention, but it also demands that human rights principles guide all stages of implementation.</a:t>
            </a:r>
            <a:endParaRPr b="0" i="0" sz="1867" u="none" cap="none" strike="noStrike">
              <a:solidFill>
                <a:srgbClr val="000000"/>
              </a:solidFill>
              <a:latin typeface="Tahoma"/>
              <a:ea typeface="Tahoma"/>
              <a:cs typeface="Tahoma"/>
              <a:sym typeface="Tahoma"/>
            </a:endParaRPr>
          </a:p>
        </p:txBody>
      </p:sp>
      <p:pic>
        <p:nvPicPr>
          <p:cNvPr descr="Circle with left arrow" id="376" name="Google Shape;376;p89"/>
          <p:cNvPicPr preferRelativeResize="0"/>
          <p:nvPr/>
        </p:nvPicPr>
        <p:blipFill rotWithShape="1">
          <a:blip r:embed="rId3">
            <a:alphaModFix/>
          </a:blip>
          <a:srcRect b="0" l="0" r="0" t="0"/>
          <a:stretch/>
        </p:blipFill>
        <p:spPr>
          <a:xfrm rot="10800000">
            <a:off x="758439" y="4238100"/>
            <a:ext cx="1007861" cy="100786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90"/>
          <p:cNvSpPr/>
          <p:nvPr/>
        </p:nvSpPr>
        <p:spPr>
          <a:xfrm>
            <a:off x="-525633" y="4349500"/>
            <a:ext cx="3045200" cy="3128800"/>
          </a:xfrm>
          <a:prstGeom prst="ellipse">
            <a:avLst/>
          </a:prstGeom>
          <a:gradFill>
            <a:gsLst>
              <a:gs pos="0">
                <a:srgbClr val="FFC982"/>
              </a:gs>
              <a:gs pos="100000">
                <a:srgbClr val="F58F09"/>
              </a:gs>
            </a:gsLst>
            <a:path path="circle">
              <a:fillToRect b="50%" l="50%" r="50%" t="50%"/>
            </a:path>
            <a:tileRect/>
          </a:gra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82" name="Google Shape;382;p90"/>
          <p:cNvSpPr/>
          <p:nvPr/>
        </p:nvSpPr>
        <p:spPr>
          <a:xfrm>
            <a:off x="9364933" y="-687100"/>
            <a:ext cx="3045200" cy="3128800"/>
          </a:xfrm>
          <a:prstGeom prst="ellipse">
            <a:avLst/>
          </a:prstGeom>
          <a:gradFill>
            <a:gsLst>
              <a:gs pos="0">
                <a:srgbClr val="272324"/>
              </a:gs>
              <a:gs pos="100000">
                <a:srgbClr val="737373"/>
              </a:gs>
            </a:gsLst>
            <a:lin ang="5400012" scaled="0"/>
          </a:gra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83" name="Google Shape;383;p90"/>
          <p:cNvSpPr/>
          <p:nvPr/>
        </p:nvSpPr>
        <p:spPr>
          <a:xfrm>
            <a:off x="506000" y="449000"/>
            <a:ext cx="11180000" cy="5960000"/>
          </a:xfrm>
          <a:prstGeom prst="rect">
            <a:avLst/>
          </a:prstGeom>
          <a:noFill/>
          <a:ln cap="flat" cmpd="sng" w="19050">
            <a:solidFill>
              <a:srgbClr val="4C113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384" name="Google Shape;384;p90"/>
          <p:cNvSpPr txBox="1"/>
          <p:nvPr>
            <p:ph type="title"/>
          </p:nvPr>
        </p:nvSpPr>
        <p:spPr>
          <a:xfrm>
            <a:off x="415600" y="2664600"/>
            <a:ext cx="11360800" cy="11224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Clr>
                <a:schemeClr val="dk1"/>
              </a:buClr>
              <a:buSzPts val="3600"/>
              <a:buFont typeface="Calibri"/>
              <a:buNone/>
            </a:pPr>
            <a:r>
              <a:rPr lang="en">
                <a:solidFill>
                  <a:srgbClr val="993365"/>
                </a:solidFill>
                <a:latin typeface="Helvetica Neue"/>
                <a:ea typeface="Helvetica Neue"/>
                <a:cs typeface="Helvetica Neue"/>
                <a:sym typeface="Helvetica Neue"/>
              </a:rPr>
              <a:t>Session 9: </a:t>
            </a:r>
            <a:endParaRPr/>
          </a:p>
          <a:p>
            <a:pPr indent="0" lvl="0" marL="0" rtl="0" algn="ctr">
              <a:lnSpc>
                <a:spcPct val="100000"/>
              </a:lnSpc>
              <a:spcBef>
                <a:spcPts val="0"/>
              </a:spcBef>
              <a:spcAft>
                <a:spcPts val="0"/>
              </a:spcAft>
              <a:buClr>
                <a:schemeClr val="dk1"/>
              </a:buClr>
              <a:buSzPts val="3600"/>
              <a:buFont typeface="Calibri"/>
              <a:buNone/>
            </a:pPr>
            <a:r>
              <a:t/>
            </a:r>
            <a:endParaRPr b="1">
              <a:solidFill>
                <a:srgbClr val="FFFFFF"/>
              </a:solidFill>
              <a:highlight>
                <a:srgbClr val="4C1130"/>
              </a:highlight>
              <a:latin typeface="Open Sans"/>
              <a:ea typeface="Open Sans"/>
              <a:cs typeface="Open Sans"/>
              <a:sym typeface="Open Sans"/>
            </a:endParaRPr>
          </a:p>
        </p:txBody>
      </p:sp>
      <p:sp>
        <p:nvSpPr>
          <p:cNvPr id="385" name="Google Shape;385;p90"/>
          <p:cNvSpPr txBox="1"/>
          <p:nvPr/>
        </p:nvSpPr>
        <p:spPr>
          <a:xfrm>
            <a:off x="883400" y="3225800"/>
            <a:ext cx="10425200" cy="720400"/>
          </a:xfrm>
          <a:prstGeom prst="rect">
            <a:avLst/>
          </a:prstGeom>
          <a:solidFill>
            <a:srgbClr val="993365"/>
          </a:solidFill>
          <a:ln cap="flat" cmpd="sng" w="9525">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3866"/>
              <a:buFont typeface="Arial"/>
              <a:buNone/>
            </a:pPr>
            <a:r>
              <a:rPr b="0" i="0" lang="en" sz="3866" u="none" cap="none" strike="noStrike">
                <a:solidFill>
                  <a:schemeClr val="lt1"/>
                </a:solidFill>
                <a:latin typeface="Helvetica Neue"/>
                <a:ea typeface="Helvetica Neue"/>
                <a:cs typeface="Helvetica Neue"/>
                <a:sym typeface="Helvetica Neue"/>
              </a:rPr>
              <a:t>A Holistic Approach: </a:t>
            </a:r>
            <a:endParaRPr b="0" i="0" sz="933" u="none" cap="none" strike="noStrike">
              <a:solidFill>
                <a:srgbClr val="000000"/>
              </a:solidFill>
              <a:latin typeface="Helvetica Neue"/>
              <a:ea typeface="Helvetica Neue"/>
              <a:cs typeface="Helvetica Neue"/>
              <a:sym typeface="Helvetica Neue"/>
            </a:endParaRPr>
          </a:p>
        </p:txBody>
      </p:sp>
      <p:sp>
        <p:nvSpPr>
          <p:cNvPr id="386" name="Google Shape;386;p90"/>
          <p:cNvSpPr txBox="1"/>
          <p:nvPr/>
        </p:nvSpPr>
        <p:spPr>
          <a:xfrm>
            <a:off x="1153933" y="3946200"/>
            <a:ext cx="9733600" cy="6632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667"/>
              <a:buFont typeface="Arial"/>
              <a:buNone/>
            </a:pPr>
            <a:r>
              <a:rPr b="0" i="0" lang="en" sz="2667" u="none" cap="none" strike="noStrike">
                <a:solidFill>
                  <a:srgbClr val="993365"/>
                </a:solidFill>
                <a:latin typeface="Helvetica Neue"/>
                <a:ea typeface="Helvetica Neue"/>
                <a:cs typeface="Helvetica Neue"/>
                <a:sym typeface="Helvetica Neue"/>
              </a:rPr>
              <a:t>Understanding the environmental factors of inequality</a:t>
            </a:r>
            <a:endParaRPr b="0" i="0" sz="2667" u="none" cap="none" strike="noStrike">
              <a:solidFill>
                <a:srgbClr val="993365"/>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91"/>
          <p:cNvSpPr/>
          <p:nvPr/>
        </p:nvSpPr>
        <p:spPr>
          <a:xfrm>
            <a:off x="0" y="0"/>
            <a:ext cx="4084400" cy="6852000"/>
          </a:xfrm>
          <a:prstGeom prst="rect">
            <a:avLst/>
          </a:prstGeom>
          <a:solidFill>
            <a:srgbClr val="63763E"/>
          </a:solidFill>
          <a:ln cap="flat" cmpd="sng" w="9525">
            <a:solidFill>
              <a:srgbClr val="B5CB8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highlight>
                <a:srgbClr val="9E0B0F"/>
              </a:highlight>
              <a:latin typeface="Arial"/>
              <a:ea typeface="Arial"/>
              <a:cs typeface="Arial"/>
              <a:sym typeface="Arial"/>
            </a:endParaRPr>
          </a:p>
        </p:txBody>
      </p:sp>
      <p:pic>
        <p:nvPicPr>
          <p:cNvPr id="392" name="Google Shape;392;p91"/>
          <p:cNvPicPr preferRelativeResize="0"/>
          <p:nvPr/>
        </p:nvPicPr>
        <p:blipFill rotWithShape="1">
          <a:blip r:embed="rId3">
            <a:alphaModFix/>
          </a:blip>
          <a:srcRect b="0" l="0" r="0" t="0"/>
          <a:stretch/>
        </p:blipFill>
        <p:spPr>
          <a:xfrm>
            <a:off x="2503254" y="3325241"/>
            <a:ext cx="1325748" cy="1325751"/>
          </a:xfrm>
          <a:prstGeom prst="rect">
            <a:avLst/>
          </a:prstGeom>
          <a:noFill/>
          <a:ln>
            <a:noFill/>
          </a:ln>
        </p:spPr>
      </p:pic>
      <p:sp>
        <p:nvSpPr>
          <p:cNvPr id="393" name="Google Shape;393;p91"/>
          <p:cNvSpPr txBox="1"/>
          <p:nvPr>
            <p:ph type="title"/>
          </p:nvPr>
        </p:nvSpPr>
        <p:spPr>
          <a:xfrm>
            <a:off x="519235" y="461354"/>
            <a:ext cx="7588368" cy="1325751"/>
          </a:xfrm>
          <a:prstGeom prst="rect">
            <a:avLst/>
          </a:prstGeom>
          <a:noFill/>
          <a:ln cap="flat" cmpd="sng" w="28575">
            <a:solidFill>
              <a:srgbClr val="B5CB82"/>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2800"/>
              <a:buNone/>
            </a:pPr>
            <a:r>
              <a:rPr lang="en" sz="5333">
                <a:solidFill>
                  <a:schemeClr val="lt1"/>
                </a:solidFill>
                <a:latin typeface="Helvetica Neue"/>
                <a:ea typeface="Helvetica Neue"/>
                <a:cs typeface="Helvetica Neue"/>
                <a:sym typeface="Helvetica Neue"/>
              </a:rPr>
              <a:t>Learning</a:t>
            </a:r>
            <a:r>
              <a:rPr lang="en" sz="5333">
                <a:solidFill>
                  <a:srgbClr val="272324"/>
                </a:solidFill>
                <a:latin typeface="Helvetica Neue"/>
                <a:ea typeface="Helvetica Neue"/>
                <a:cs typeface="Helvetica Neue"/>
                <a:sym typeface="Helvetica Neue"/>
              </a:rPr>
              <a:t> </a:t>
            </a:r>
            <a:r>
              <a:rPr lang="en" sz="5333">
                <a:solidFill>
                  <a:srgbClr val="63763E"/>
                </a:solidFill>
                <a:latin typeface="Helvetica Neue"/>
                <a:ea typeface="Helvetica Neue"/>
                <a:cs typeface="Helvetica Neue"/>
                <a:sym typeface="Helvetica Neue"/>
              </a:rPr>
              <a:t>Objectives</a:t>
            </a:r>
            <a:endParaRPr/>
          </a:p>
        </p:txBody>
      </p:sp>
      <p:sp>
        <p:nvSpPr>
          <p:cNvPr id="394" name="Google Shape;394;p91"/>
          <p:cNvSpPr txBox="1"/>
          <p:nvPr/>
        </p:nvSpPr>
        <p:spPr>
          <a:xfrm>
            <a:off x="4453222" y="3325241"/>
            <a:ext cx="6612924" cy="1478415"/>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Tahoma"/>
                <a:ea typeface="Tahoma"/>
                <a:cs typeface="Tahoma"/>
                <a:sym typeface="Tahoma"/>
              </a:rPr>
              <a:t>To recognize gender-related power dynamics between key stakeholders that support inequality.</a:t>
            </a:r>
            <a:endParaRPr b="0" i="0" sz="1867"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92"/>
          <p:cNvSpPr/>
          <p:nvPr/>
        </p:nvSpPr>
        <p:spPr>
          <a:xfrm>
            <a:off x="9263333" y="-687100"/>
            <a:ext cx="3045200" cy="3128800"/>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400" name="Google Shape;400;p92"/>
          <p:cNvSpPr txBox="1"/>
          <p:nvPr>
            <p:ph type="title"/>
          </p:nvPr>
        </p:nvSpPr>
        <p:spPr>
          <a:xfrm>
            <a:off x="8110500" y="593367"/>
            <a:ext cx="3599200" cy="763600"/>
          </a:xfrm>
          <a:prstGeom prst="rect">
            <a:avLst/>
          </a:prstGeom>
          <a:noFill/>
          <a:ln cap="flat" cmpd="sng" w="19050">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rtl="0" algn="r">
              <a:lnSpc>
                <a:spcPct val="100000"/>
              </a:lnSpc>
              <a:spcBef>
                <a:spcPts val="0"/>
              </a:spcBef>
              <a:spcAft>
                <a:spcPts val="0"/>
              </a:spcAft>
              <a:buSzPts val="2800"/>
              <a:buNone/>
            </a:pPr>
            <a:r>
              <a:rPr lang="en" sz="4000">
                <a:solidFill>
                  <a:srgbClr val="3A4888"/>
                </a:solidFill>
                <a:latin typeface="Proxima Nova"/>
                <a:ea typeface="Proxima Nova"/>
                <a:cs typeface="Proxima Nova"/>
                <a:sym typeface="Proxima Nova"/>
              </a:rPr>
              <a:t>Key</a:t>
            </a:r>
            <a:r>
              <a:rPr lang="en" sz="4000">
                <a:latin typeface="Proxima Nova"/>
                <a:ea typeface="Proxima Nova"/>
                <a:cs typeface="Proxima Nova"/>
                <a:sym typeface="Proxima Nova"/>
              </a:rPr>
              <a:t> </a:t>
            </a:r>
            <a:r>
              <a:rPr lang="en" sz="4000">
                <a:solidFill>
                  <a:srgbClr val="FFFFFF"/>
                </a:solidFill>
                <a:latin typeface="Proxima Nova"/>
                <a:ea typeface="Proxima Nova"/>
                <a:cs typeface="Proxima Nova"/>
                <a:sym typeface="Proxima Nova"/>
              </a:rPr>
              <a:t>Messages</a:t>
            </a:r>
            <a:endParaRPr sz="4000">
              <a:solidFill>
                <a:srgbClr val="FFFFFF"/>
              </a:solidFill>
              <a:latin typeface="Proxima Nova"/>
              <a:ea typeface="Proxima Nova"/>
              <a:cs typeface="Proxima Nova"/>
              <a:sym typeface="Proxima Nova"/>
            </a:endParaRPr>
          </a:p>
        </p:txBody>
      </p:sp>
      <p:cxnSp>
        <p:nvCxnSpPr>
          <p:cNvPr id="401" name="Google Shape;401;p92"/>
          <p:cNvCxnSpPr/>
          <p:nvPr/>
        </p:nvCxnSpPr>
        <p:spPr>
          <a:xfrm flipH="1" rot="10800000">
            <a:off x="0" y="1029667"/>
            <a:ext cx="8058800" cy="9200"/>
          </a:xfrm>
          <a:prstGeom prst="straightConnector1">
            <a:avLst/>
          </a:prstGeom>
          <a:noFill/>
          <a:ln cap="flat" cmpd="sng" w="38100">
            <a:solidFill>
              <a:srgbClr val="993365"/>
            </a:solidFill>
            <a:prstDash val="solid"/>
            <a:round/>
            <a:headEnd len="sm" w="sm" type="none"/>
            <a:tailEnd len="sm" w="sm" type="none"/>
          </a:ln>
        </p:spPr>
      </p:cxnSp>
      <p:pic>
        <p:nvPicPr>
          <p:cNvPr descr="Badge Tick1" id="402" name="Google Shape;402;p92"/>
          <p:cNvPicPr preferRelativeResize="0"/>
          <p:nvPr/>
        </p:nvPicPr>
        <p:blipFill rotWithShape="1">
          <a:blip r:embed="rId3">
            <a:alphaModFix/>
          </a:blip>
          <a:srcRect b="0" l="0" r="0" t="0"/>
          <a:stretch/>
        </p:blipFill>
        <p:spPr>
          <a:xfrm>
            <a:off x="574245" y="2410762"/>
            <a:ext cx="1018239" cy="1018239"/>
          </a:xfrm>
          <a:prstGeom prst="rect">
            <a:avLst/>
          </a:prstGeom>
          <a:noFill/>
          <a:ln>
            <a:noFill/>
          </a:ln>
        </p:spPr>
      </p:pic>
      <p:graphicFrame>
        <p:nvGraphicFramePr>
          <p:cNvPr id="403" name="Google Shape;403;p92"/>
          <p:cNvGraphicFramePr/>
          <p:nvPr/>
        </p:nvGraphicFramePr>
        <p:xfrm>
          <a:off x="601907" y="2104681"/>
          <a:ext cx="3000000" cy="3000000"/>
        </p:xfrm>
        <a:graphic>
          <a:graphicData uri="http://schemas.openxmlformats.org/drawingml/2006/table">
            <a:tbl>
              <a:tblPr>
                <a:noFill/>
                <a:tableStyleId>{F177CB8C-4939-4223-A19F-76BBF207C9AD}</a:tableStyleId>
              </a:tblPr>
              <a:tblGrid>
                <a:gridCol w="997325"/>
                <a:gridCol w="8654675"/>
              </a:tblGrid>
              <a:tr h="2045925">
                <a:tc>
                  <a:txBody>
                    <a:bodyPr/>
                    <a:lstStyle/>
                    <a:p>
                      <a:pPr indent="0" lvl="0" marL="0" marR="0" rtl="0" algn="l">
                        <a:lnSpc>
                          <a:spcPct val="100000"/>
                        </a:lnSpc>
                        <a:spcBef>
                          <a:spcPts val="0"/>
                        </a:spcBef>
                        <a:spcAft>
                          <a:spcPts val="0"/>
                        </a:spcAft>
                        <a:buClr>
                          <a:schemeClr val="dk1"/>
                        </a:buClr>
                        <a:buSzPts val="1100"/>
                        <a:buFont typeface="Arial"/>
                        <a:buNone/>
                      </a:pPr>
                      <a:r>
                        <a:t/>
                      </a:r>
                      <a:endParaRPr sz="1900" u="none" cap="none" strike="noStrike"/>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Arial"/>
                        <a:buNone/>
                      </a:pPr>
                      <a:r>
                        <a:t/>
                      </a:r>
                      <a:endParaRPr sz="11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chemeClr val="dk1"/>
                        </a:buClr>
                        <a:buSzPts val="1100"/>
                        <a:buFont typeface="Arial"/>
                        <a:buNone/>
                      </a:pPr>
                      <a:r>
                        <a:rPr lang="en" sz="1900" u="none" cap="none" strike="noStrike">
                          <a:solidFill>
                            <a:schemeClr val="dk1"/>
                          </a:solidFill>
                          <a:latin typeface="Tahoma"/>
                          <a:ea typeface="Tahoma"/>
                          <a:cs typeface="Tahoma"/>
                          <a:sym typeface="Tahoma"/>
                        </a:rPr>
                        <a:t>Gender inequality is about relational power - or 'position' (discussed in early sessions on terminology/concepts). This makes it necessary to understand power dynamics - both in terms of stakeholders who serve as barriers to empowerment, and those who are allies for empowerment.</a:t>
                      </a:r>
                      <a:endParaRPr sz="19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400"/>
                        <a:buFont typeface="Arial"/>
                        <a:buNone/>
                      </a:pPr>
                      <a:r>
                        <a:t/>
                      </a:r>
                      <a:endParaRPr sz="1900" u="none" cap="none" strike="noStrike">
                        <a:solidFill>
                          <a:schemeClr val="dk1"/>
                        </a:solidFill>
                        <a:latin typeface="Open Sans"/>
                        <a:ea typeface="Open Sans"/>
                        <a:cs typeface="Open Sans"/>
                        <a:sym typeface="Open Sans"/>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C1130"/>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94"/>
          <p:cNvSpPr txBox="1"/>
          <p:nvPr>
            <p:ph type="title"/>
          </p:nvPr>
        </p:nvSpPr>
        <p:spPr>
          <a:xfrm>
            <a:off x="-115333" y="328433"/>
            <a:ext cx="6638000" cy="763600"/>
          </a:xfrm>
          <a:prstGeom prst="rect">
            <a:avLst/>
          </a:prstGeom>
          <a:solidFill>
            <a:srgbClr val="3A4888"/>
          </a:solidFill>
          <a:ln cap="flat" cmpd="sng" w="9525">
            <a:solidFill>
              <a:srgbClr val="FFFFFF"/>
            </a:solidFill>
            <a:prstDash val="solid"/>
            <a:round/>
            <a:headEnd len="sm" w="sm" type="none"/>
            <a:tailEnd len="sm" w="sm" type="none"/>
          </a:ln>
          <a:effectLst>
            <a:outerShdw blurRad="57150" rotWithShape="0" algn="bl" dir="5400000" dist="19050">
              <a:srgbClr val="000000">
                <a:alpha val="46666"/>
              </a:srgbClr>
            </a:outerShdw>
          </a:effectLst>
        </p:spPr>
        <p:txBody>
          <a:bodyPr anchorCtr="0" anchor="ctr" bIns="121900" lIns="121900" spcFirstLastPara="1" rIns="121900" wrap="square" tIns="121900">
            <a:noAutofit/>
          </a:bodyPr>
          <a:lstStyle/>
          <a:p>
            <a:pPr indent="0" lvl="0" marL="0" rtl="0" algn="r">
              <a:lnSpc>
                <a:spcPct val="100000"/>
              </a:lnSpc>
              <a:spcBef>
                <a:spcPts val="0"/>
              </a:spcBef>
              <a:spcAft>
                <a:spcPts val="0"/>
              </a:spcAft>
              <a:buSzPts val="2800"/>
              <a:buNone/>
            </a:pPr>
            <a:r>
              <a:rPr lang="en" sz="4533">
                <a:solidFill>
                  <a:srgbClr val="FFFFFF"/>
                </a:solidFill>
                <a:latin typeface="Helvetica Neue"/>
                <a:ea typeface="Helvetica Neue"/>
                <a:cs typeface="Helvetica Neue"/>
                <a:sym typeface="Helvetica Neue"/>
              </a:rPr>
              <a:t>Socio-Ecological Model</a:t>
            </a:r>
            <a:endParaRPr sz="4533">
              <a:solidFill>
                <a:srgbClr val="FFFFFF"/>
              </a:solidFill>
              <a:latin typeface="Helvetica Neue"/>
              <a:ea typeface="Helvetica Neue"/>
              <a:cs typeface="Helvetica Neue"/>
              <a:sym typeface="Helvetica Neue"/>
            </a:endParaRPr>
          </a:p>
        </p:txBody>
      </p:sp>
      <p:grpSp>
        <p:nvGrpSpPr>
          <p:cNvPr id="409" name="Google Shape;409;p94"/>
          <p:cNvGrpSpPr/>
          <p:nvPr/>
        </p:nvGrpSpPr>
        <p:grpSpPr>
          <a:xfrm>
            <a:off x="0" y="2050118"/>
            <a:ext cx="6564944" cy="3771849"/>
            <a:chOff x="538232" y="1537582"/>
            <a:chExt cx="4923708" cy="2828887"/>
          </a:xfrm>
        </p:grpSpPr>
        <p:grpSp>
          <p:nvGrpSpPr>
            <p:cNvPr id="410" name="Google Shape;410;p94"/>
            <p:cNvGrpSpPr/>
            <p:nvPr/>
          </p:nvGrpSpPr>
          <p:grpSpPr>
            <a:xfrm>
              <a:off x="538232" y="1537582"/>
              <a:ext cx="4923708" cy="2828887"/>
              <a:chOff x="2540138" y="605082"/>
              <a:chExt cx="3297862" cy="3220500"/>
            </a:xfrm>
          </p:grpSpPr>
          <p:sp>
            <p:nvSpPr>
              <p:cNvPr id="411" name="Google Shape;411;p94"/>
              <p:cNvSpPr/>
              <p:nvPr/>
            </p:nvSpPr>
            <p:spPr>
              <a:xfrm>
                <a:off x="2604900" y="605082"/>
                <a:ext cx="3233100" cy="3220500"/>
              </a:xfrm>
              <a:prstGeom prst="ellipse">
                <a:avLst/>
              </a:prstGeom>
              <a:solidFill>
                <a:srgbClr val="3A488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412" name="Google Shape;412;p94"/>
              <p:cNvSpPr txBox="1"/>
              <p:nvPr/>
            </p:nvSpPr>
            <p:spPr>
              <a:xfrm>
                <a:off x="2540138" y="2000905"/>
                <a:ext cx="706268" cy="6351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lt1"/>
                    </a:solidFill>
                    <a:latin typeface="Tahoma"/>
                    <a:ea typeface="Tahoma"/>
                    <a:cs typeface="Tahoma"/>
                    <a:sym typeface="Tahoma"/>
                  </a:rPr>
                  <a:t>Society (Policy)</a:t>
                </a:r>
                <a:endParaRPr b="1" i="0" sz="1600" u="none" cap="none" strike="noStrike">
                  <a:solidFill>
                    <a:schemeClr val="lt1"/>
                  </a:solidFill>
                  <a:latin typeface="Tahoma"/>
                  <a:ea typeface="Tahoma"/>
                  <a:cs typeface="Tahoma"/>
                  <a:sym typeface="Tahoma"/>
                </a:endParaRPr>
              </a:p>
            </p:txBody>
          </p:sp>
        </p:grpSp>
        <p:grpSp>
          <p:nvGrpSpPr>
            <p:cNvPr id="413" name="Google Shape;413;p94"/>
            <p:cNvGrpSpPr/>
            <p:nvPr/>
          </p:nvGrpSpPr>
          <p:grpSpPr>
            <a:xfrm>
              <a:off x="1228427" y="1740679"/>
              <a:ext cx="4157063" cy="2484938"/>
              <a:chOff x="2719775" y="1317890"/>
              <a:chExt cx="3462775" cy="3220500"/>
            </a:xfrm>
          </p:grpSpPr>
          <p:sp>
            <p:nvSpPr>
              <p:cNvPr id="414" name="Google Shape;414;p94"/>
              <p:cNvSpPr/>
              <p:nvPr/>
            </p:nvSpPr>
            <p:spPr>
              <a:xfrm>
                <a:off x="2961450" y="1317890"/>
                <a:ext cx="3221100" cy="3220500"/>
              </a:xfrm>
              <a:prstGeom prst="ellipse">
                <a:avLst/>
              </a:prstGeom>
              <a:solidFill>
                <a:srgbClr val="99336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415" name="Google Shape;415;p94"/>
              <p:cNvSpPr txBox="1"/>
              <p:nvPr/>
            </p:nvSpPr>
            <p:spPr>
              <a:xfrm>
                <a:off x="2719775" y="2690338"/>
                <a:ext cx="1247500" cy="5631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lt1"/>
                    </a:solidFill>
                    <a:latin typeface="Tahoma"/>
                    <a:ea typeface="Tahoma"/>
                    <a:cs typeface="Tahoma"/>
                    <a:sym typeface="Tahoma"/>
                  </a:rPr>
                  <a:t>Community</a:t>
                </a:r>
                <a:endParaRPr b="1" i="0" sz="1600" u="none" cap="none" strike="noStrike">
                  <a:solidFill>
                    <a:schemeClr val="lt1"/>
                  </a:solidFill>
                  <a:latin typeface="Tahoma"/>
                  <a:ea typeface="Tahoma"/>
                  <a:cs typeface="Tahoma"/>
                  <a:sym typeface="Tahoma"/>
                </a:endParaRPr>
              </a:p>
            </p:txBody>
          </p:sp>
        </p:grpSp>
        <p:grpSp>
          <p:nvGrpSpPr>
            <p:cNvPr id="416" name="Google Shape;416;p94"/>
            <p:cNvGrpSpPr/>
            <p:nvPr/>
          </p:nvGrpSpPr>
          <p:grpSpPr>
            <a:xfrm>
              <a:off x="2468679" y="1955124"/>
              <a:ext cx="2803586" cy="2055983"/>
              <a:chOff x="3368593" y="2197790"/>
              <a:chExt cx="2373707" cy="2340600"/>
            </a:xfrm>
          </p:grpSpPr>
          <p:sp>
            <p:nvSpPr>
              <p:cNvPr id="417" name="Google Shape;417;p94"/>
              <p:cNvSpPr/>
              <p:nvPr/>
            </p:nvSpPr>
            <p:spPr>
              <a:xfrm>
                <a:off x="3401700" y="2197790"/>
                <a:ext cx="2340600" cy="2340600"/>
              </a:xfrm>
              <a:prstGeom prst="ellipse">
                <a:avLst/>
              </a:prstGeom>
              <a:solidFill>
                <a:srgbClr val="B5CB8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418" name="Google Shape;418;p94"/>
              <p:cNvSpPr txBox="1"/>
              <p:nvPr/>
            </p:nvSpPr>
            <p:spPr>
              <a:xfrm>
                <a:off x="3368593" y="3157620"/>
                <a:ext cx="1147187" cy="5340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Tahoma"/>
                    <a:ea typeface="Tahoma"/>
                    <a:cs typeface="Tahoma"/>
                    <a:sym typeface="Tahoma"/>
                  </a:rPr>
                  <a:t>Relationship</a:t>
                </a:r>
                <a:endParaRPr b="1" i="0" sz="1600" u="none" cap="none" strike="noStrike">
                  <a:solidFill>
                    <a:srgbClr val="000000"/>
                  </a:solidFill>
                  <a:latin typeface="Tahoma"/>
                  <a:ea typeface="Tahoma"/>
                  <a:cs typeface="Tahoma"/>
                  <a:sym typeface="Tahoma"/>
                </a:endParaRPr>
              </a:p>
            </p:txBody>
          </p:sp>
        </p:grpSp>
        <p:grpSp>
          <p:nvGrpSpPr>
            <p:cNvPr id="419" name="Google Shape;419;p94"/>
            <p:cNvGrpSpPr/>
            <p:nvPr/>
          </p:nvGrpSpPr>
          <p:grpSpPr>
            <a:xfrm>
              <a:off x="3788750" y="2273894"/>
              <a:ext cx="1407389" cy="1486021"/>
              <a:chOff x="3873028" y="2998825"/>
              <a:chExt cx="1503300" cy="1583400"/>
            </a:xfrm>
          </p:grpSpPr>
          <p:sp>
            <p:nvSpPr>
              <p:cNvPr id="420" name="Google Shape;420;p94"/>
              <p:cNvSpPr/>
              <p:nvPr/>
            </p:nvSpPr>
            <p:spPr>
              <a:xfrm>
                <a:off x="3873028" y="2998825"/>
                <a:ext cx="1503300" cy="1583400"/>
              </a:xfrm>
              <a:prstGeom prst="ellipse">
                <a:avLst/>
              </a:prstGeom>
              <a:solidFill>
                <a:srgbClr val="F9D38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421" name="Google Shape;421;p94"/>
              <p:cNvSpPr txBox="1"/>
              <p:nvPr/>
            </p:nvSpPr>
            <p:spPr>
              <a:xfrm>
                <a:off x="4009675" y="3465929"/>
                <a:ext cx="1230000" cy="649200"/>
              </a:xfrm>
              <a:prstGeom prst="rect">
                <a:avLst/>
              </a:prstGeom>
              <a:solidFill>
                <a:srgbClr val="F9D38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dk1"/>
                    </a:solidFill>
                    <a:latin typeface="Tahoma"/>
                    <a:ea typeface="Tahoma"/>
                    <a:cs typeface="Tahoma"/>
                    <a:sym typeface="Tahoma"/>
                  </a:rPr>
                  <a:t>Individual</a:t>
                </a:r>
                <a:endParaRPr b="1" i="0" sz="1600" u="none" cap="none" strike="noStrike">
                  <a:solidFill>
                    <a:schemeClr val="dk1"/>
                  </a:solidFill>
                  <a:latin typeface="Tahoma"/>
                  <a:ea typeface="Tahoma"/>
                  <a:cs typeface="Tahoma"/>
                  <a:sym typeface="Tahoma"/>
                </a:endParaRPr>
              </a:p>
            </p:txBody>
          </p:sp>
        </p:grpSp>
      </p:grpSp>
      <p:sp>
        <p:nvSpPr>
          <p:cNvPr id="422" name="Google Shape;422;p94"/>
          <p:cNvSpPr txBox="1"/>
          <p:nvPr/>
        </p:nvSpPr>
        <p:spPr>
          <a:xfrm>
            <a:off x="6928186" y="768984"/>
            <a:ext cx="4942181" cy="1089600"/>
          </a:xfrm>
          <a:prstGeom prst="rect">
            <a:avLst/>
          </a:prstGeom>
          <a:solidFill>
            <a:srgbClr val="F9D380"/>
          </a:solidFill>
          <a:ln>
            <a:noFill/>
          </a:ln>
        </p:spPr>
        <p:txBody>
          <a:bodyPr anchorCtr="0" anchor="ctr" bIns="121900" lIns="121900" spcFirstLastPara="1" rIns="121900" wrap="square" tIns="121900">
            <a:noAutofit/>
          </a:bodyPr>
          <a:lstStyle/>
          <a:p>
            <a:pPr indent="0" lvl="0" marL="0" marR="0" rtl="0" algn="l">
              <a:lnSpc>
                <a:spcPct val="115000"/>
              </a:lnSpc>
              <a:spcBef>
                <a:spcPts val="1600"/>
              </a:spcBef>
              <a:spcAft>
                <a:spcPts val="1600"/>
              </a:spcAft>
              <a:buClr>
                <a:srgbClr val="000000"/>
              </a:buClr>
              <a:buSzPts val="1333"/>
              <a:buFont typeface="Arial"/>
              <a:buNone/>
            </a:pPr>
            <a:r>
              <a:rPr b="1" i="0" lang="en" sz="1333" u="none" cap="none" strike="noStrike">
                <a:solidFill>
                  <a:schemeClr val="dk1"/>
                </a:solidFill>
                <a:latin typeface="Tahoma"/>
                <a:ea typeface="Tahoma"/>
                <a:cs typeface="Tahoma"/>
                <a:sym typeface="Tahoma"/>
              </a:rPr>
              <a:t>Individual</a:t>
            </a:r>
            <a:r>
              <a:rPr b="0" i="0" lang="en" sz="1333" u="none" cap="none" strike="noStrike">
                <a:solidFill>
                  <a:schemeClr val="dk1"/>
                </a:solidFill>
                <a:latin typeface="Tahoma"/>
                <a:ea typeface="Tahoma"/>
                <a:cs typeface="Tahoma"/>
                <a:sym typeface="Tahoma"/>
              </a:rPr>
              <a:t>. This refers to the primary subject or focus of your project or study. Sometimes, in the language of human rights, this would be referred as the ‘rights holder’.</a:t>
            </a:r>
            <a:endParaRPr b="0" i="0" sz="1333" u="none" cap="none" strike="noStrike">
              <a:solidFill>
                <a:schemeClr val="dk1"/>
              </a:solidFill>
              <a:latin typeface="Tahoma"/>
              <a:ea typeface="Tahoma"/>
              <a:cs typeface="Tahoma"/>
              <a:sym typeface="Tahoma"/>
            </a:endParaRPr>
          </a:p>
        </p:txBody>
      </p:sp>
      <p:sp>
        <p:nvSpPr>
          <p:cNvPr id="423" name="Google Shape;423;p94"/>
          <p:cNvSpPr txBox="1"/>
          <p:nvPr/>
        </p:nvSpPr>
        <p:spPr>
          <a:xfrm>
            <a:off x="6928186" y="2019263"/>
            <a:ext cx="4942181" cy="1490400"/>
          </a:xfrm>
          <a:prstGeom prst="rect">
            <a:avLst/>
          </a:prstGeom>
          <a:solidFill>
            <a:srgbClr val="B5CB82"/>
          </a:solidFill>
          <a:ln>
            <a:noFill/>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333"/>
              <a:buFont typeface="Arial"/>
              <a:buNone/>
            </a:pPr>
            <a:r>
              <a:rPr b="1" i="0" lang="en" sz="1333" u="none" cap="none" strike="noStrike">
                <a:solidFill>
                  <a:schemeClr val="dk1"/>
                </a:solidFill>
                <a:latin typeface="Tahoma"/>
                <a:ea typeface="Tahoma"/>
                <a:cs typeface="Tahoma"/>
                <a:sym typeface="Tahoma"/>
              </a:rPr>
              <a:t>Relationship</a:t>
            </a:r>
            <a:r>
              <a:rPr b="0" i="0" lang="en" sz="1333" u="none" cap="none" strike="noStrike">
                <a:solidFill>
                  <a:schemeClr val="dk1"/>
                </a:solidFill>
                <a:latin typeface="Tahoma"/>
                <a:ea typeface="Tahoma"/>
                <a:cs typeface="Tahoma"/>
                <a:sym typeface="Tahoma"/>
              </a:rPr>
              <a:t>. This level includes those people with whom the individual has a direct relationship – it is sometimes called ‘interpersonal’. It can include spouses or partners, children and other family members, friends and colleagues.  Most often, factors at this level describe family or household dynamics.</a:t>
            </a:r>
            <a:endParaRPr b="0" i="0" sz="1867" u="none" cap="none" strike="noStrike">
              <a:solidFill>
                <a:schemeClr val="dk1"/>
              </a:solidFill>
              <a:latin typeface="Tahoma"/>
              <a:ea typeface="Tahoma"/>
              <a:cs typeface="Tahoma"/>
              <a:sym typeface="Tahoma"/>
            </a:endParaRPr>
          </a:p>
        </p:txBody>
      </p:sp>
      <p:sp>
        <p:nvSpPr>
          <p:cNvPr id="424" name="Google Shape;424;p94"/>
          <p:cNvSpPr txBox="1"/>
          <p:nvPr/>
        </p:nvSpPr>
        <p:spPr>
          <a:xfrm>
            <a:off x="6928186" y="3682478"/>
            <a:ext cx="4942181" cy="1250681"/>
          </a:xfrm>
          <a:prstGeom prst="rect">
            <a:avLst/>
          </a:prstGeom>
          <a:solidFill>
            <a:srgbClr val="993365"/>
          </a:solidFill>
          <a:ln>
            <a:noFill/>
          </a:ln>
        </p:spPr>
        <p:txBody>
          <a:bodyPr anchorCtr="0" anchor="ctr" bIns="121900" lIns="121900" spcFirstLastPara="1" rIns="121900" wrap="square" tIns="121900">
            <a:noAutofit/>
          </a:bodyPr>
          <a:lstStyle/>
          <a:p>
            <a:pPr indent="0" lvl="0" marL="0" marR="0" rtl="0" algn="l">
              <a:lnSpc>
                <a:spcPct val="115000"/>
              </a:lnSpc>
              <a:spcBef>
                <a:spcPts val="1600"/>
              </a:spcBef>
              <a:spcAft>
                <a:spcPts val="1600"/>
              </a:spcAft>
              <a:buClr>
                <a:srgbClr val="000000"/>
              </a:buClr>
              <a:buSzPts val="1333"/>
              <a:buFont typeface="Arial"/>
              <a:buNone/>
            </a:pPr>
            <a:r>
              <a:rPr b="1" i="0" lang="en" sz="1333" u="none" cap="none" strike="noStrike">
                <a:solidFill>
                  <a:schemeClr val="lt1"/>
                </a:solidFill>
                <a:latin typeface="Tahoma"/>
                <a:ea typeface="Tahoma"/>
                <a:cs typeface="Tahoma"/>
                <a:sym typeface="Tahoma"/>
              </a:rPr>
              <a:t>Community</a:t>
            </a:r>
            <a:r>
              <a:rPr b="0" i="0" lang="en" sz="1333" u="none" cap="none" strike="noStrike">
                <a:solidFill>
                  <a:schemeClr val="lt1"/>
                </a:solidFill>
                <a:latin typeface="Tahoma"/>
                <a:ea typeface="Tahoma"/>
                <a:cs typeface="Tahoma"/>
                <a:sym typeface="Tahoma"/>
              </a:rPr>
              <a:t>. This level extends into the surrounding community and includes social norms and institutions that define and shape community interactions. This can include religious institutions and cultural norms, commercial activity and educational activities.</a:t>
            </a:r>
            <a:endParaRPr b="0" i="0" sz="1333" u="none" cap="none" strike="noStrike">
              <a:solidFill>
                <a:schemeClr val="lt1"/>
              </a:solidFill>
              <a:latin typeface="Tahoma"/>
              <a:ea typeface="Tahoma"/>
              <a:cs typeface="Tahoma"/>
              <a:sym typeface="Tahoma"/>
            </a:endParaRPr>
          </a:p>
        </p:txBody>
      </p:sp>
      <p:sp>
        <p:nvSpPr>
          <p:cNvPr id="425" name="Google Shape;425;p94"/>
          <p:cNvSpPr txBox="1"/>
          <p:nvPr/>
        </p:nvSpPr>
        <p:spPr>
          <a:xfrm>
            <a:off x="6928186" y="5113849"/>
            <a:ext cx="4942181" cy="1490400"/>
          </a:xfrm>
          <a:prstGeom prst="rect">
            <a:avLst/>
          </a:prstGeom>
          <a:solidFill>
            <a:srgbClr val="3A4888"/>
          </a:solid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333"/>
              <a:buFont typeface="Arial"/>
              <a:buNone/>
            </a:pPr>
            <a:r>
              <a:rPr b="1" i="0" lang="en" sz="1333" u="none" cap="none" strike="noStrike">
                <a:solidFill>
                  <a:schemeClr val="lt1"/>
                </a:solidFill>
                <a:latin typeface="Tahoma"/>
                <a:ea typeface="Tahoma"/>
                <a:cs typeface="Tahoma"/>
                <a:sym typeface="Tahoma"/>
              </a:rPr>
              <a:t>Societal (Policy)</a:t>
            </a:r>
            <a:r>
              <a:rPr b="0" i="0" lang="en" sz="1333" u="none" cap="none" strike="noStrike">
                <a:solidFill>
                  <a:schemeClr val="lt1"/>
                </a:solidFill>
                <a:latin typeface="Tahoma"/>
                <a:ea typeface="Tahoma"/>
                <a:cs typeface="Tahoma"/>
                <a:sym typeface="Tahoma"/>
              </a:rPr>
              <a:t>. This level refers to the governance and systems established to provide services, write and enforce laws, protect and defend rights, etc.  In the language of human rights, this level would refer to the state as the ‘legal duty-bearer’. </a:t>
            </a:r>
            <a:endParaRPr b="0" i="0" sz="1333" u="none" cap="none" strike="noStrike">
              <a:solidFill>
                <a:schemeClr val="lt1"/>
              </a:solidFill>
              <a:latin typeface="Tahoma"/>
              <a:ea typeface="Tahoma"/>
              <a:cs typeface="Tahoma"/>
              <a:sym typeface="Tahom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pic>
        <p:nvPicPr>
          <p:cNvPr id="430" name="Google Shape;430;p93"/>
          <p:cNvPicPr preferRelativeResize="0"/>
          <p:nvPr/>
        </p:nvPicPr>
        <p:blipFill rotWithShape="1">
          <a:blip r:embed="rId3">
            <a:alphaModFix amt="39000"/>
          </a:blip>
          <a:srcRect b="0" l="22407" r="22413" t="0"/>
          <a:stretch/>
        </p:blipFill>
        <p:spPr>
          <a:xfrm>
            <a:off x="0" y="1"/>
            <a:ext cx="5679632" cy="6857999"/>
          </a:xfrm>
          <a:prstGeom prst="rect">
            <a:avLst/>
          </a:prstGeom>
          <a:noFill/>
          <a:ln>
            <a:noFill/>
          </a:ln>
        </p:spPr>
      </p:pic>
      <p:sp>
        <p:nvSpPr>
          <p:cNvPr id="431" name="Google Shape;431;p93"/>
          <p:cNvSpPr txBox="1"/>
          <p:nvPr>
            <p:ph type="title"/>
          </p:nvPr>
        </p:nvSpPr>
        <p:spPr>
          <a:xfrm>
            <a:off x="-95533" y="393300"/>
            <a:ext cx="7261600" cy="763600"/>
          </a:xfrm>
          <a:prstGeom prst="rect">
            <a:avLst/>
          </a:prstGeom>
          <a:solidFill>
            <a:srgbClr val="B5CB82"/>
          </a:solidFill>
          <a:ln cap="flat" cmpd="sng" w="9525">
            <a:solidFill>
              <a:srgbClr val="FFFFFF"/>
            </a:solidFill>
            <a:prstDash val="solid"/>
            <a:round/>
            <a:headEnd len="sm" w="sm" type="none"/>
            <a:tailEnd len="sm" w="sm" type="none"/>
          </a:ln>
          <a:effectLst>
            <a:outerShdw blurRad="57150" rotWithShape="0" algn="bl" dir="5400000" dist="19050">
              <a:srgbClr val="000000">
                <a:alpha val="46666"/>
              </a:srgbClr>
            </a:outerShdw>
          </a:effectLst>
        </p:spPr>
        <p:txBody>
          <a:bodyPr anchorCtr="0" anchor="ctr" bIns="121900" lIns="121900" spcFirstLastPara="1" rIns="121900" wrap="square" tIns="121900">
            <a:noAutofit/>
          </a:bodyPr>
          <a:lstStyle/>
          <a:p>
            <a:pPr indent="0" lvl="0" marL="0" rtl="0" algn="r">
              <a:lnSpc>
                <a:spcPct val="100000"/>
              </a:lnSpc>
              <a:spcBef>
                <a:spcPts val="0"/>
              </a:spcBef>
              <a:spcAft>
                <a:spcPts val="0"/>
              </a:spcAft>
              <a:buSzPts val="2800"/>
              <a:buNone/>
            </a:pPr>
            <a:r>
              <a:rPr lang="en" sz="4800">
                <a:solidFill>
                  <a:schemeClr val="lt1"/>
                </a:solidFill>
                <a:latin typeface="Helvetica Neue"/>
                <a:ea typeface="Helvetica Neue"/>
                <a:cs typeface="Helvetica Neue"/>
                <a:sym typeface="Helvetica Neue"/>
              </a:rPr>
              <a:t>GROUP DISCUSSION</a:t>
            </a:r>
            <a:endParaRPr sz="3200">
              <a:solidFill>
                <a:schemeClr val="lt1"/>
              </a:solidFill>
              <a:latin typeface="Helvetica Neue"/>
              <a:ea typeface="Helvetica Neue"/>
              <a:cs typeface="Helvetica Neue"/>
              <a:sym typeface="Helvetica Neue"/>
            </a:endParaRPr>
          </a:p>
        </p:txBody>
      </p:sp>
      <p:sp>
        <p:nvSpPr>
          <p:cNvPr id="432" name="Google Shape;432;p93"/>
          <p:cNvSpPr/>
          <p:nvPr/>
        </p:nvSpPr>
        <p:spPr>
          <a:xfrm>
            <a:off x="6713781" y="1929900"/>
            <a:ext cx="5051268" cy="763600"/>
          </a:xfrm>
          <a:prstGeom prst="rect">
            <a:avLst/>
          </a:prstGeom>
          <a:solidFill>
            <a:srgbClr val="511537"/>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267"/>
              <a:buFont typeface="Arial"/>
              <a:buNone/>
            </a:pPr>
            <a:r>
              <a:rPr b="0" i="0" lang="en" sz="2267" u="none" cap="none" strike="noStrike">
                <a:solidFill>
                  <a:srgbClr val="FFFFFF"/>
                </a:solidFill>
                <a:latin typeface="Roboto"/>
                <a:ea typeface="Roboto"/>
                <a:cs typeface="Roboto"/>
                <a:sym typeface="Roboto"/>
              </a:rPr>
              <a:t>How is gender inequality sustained?</a:t>
            </a:r>
            <a:endParaRPr b="0" i="0" sz="1867" u="none" cap="none" strike="noStrike">
              <a:solidFill>
                <a:srgbClr val="FFFFFF"/>
              </a:solidFill>
              <a:latin typeface="Roboto"/>
              <a:ea typeface="Roboto"/>
              <a:cs typeface="Roboto"/>
              <a:sym typeface="Roboto"/>
            </a:endParaRPr>
          </a:p>
        </p:txBody>
      </p:sp>
      <p:sp>
        <p:nvSpPr>
          <p:cNvPr id="433" name="Google Shape;433;p93"/>
          <p:cNvSpPr/>
          <p:nvPr/>
        </p:nvSpPr>
        <p:spPr>
          <a:xfrm>
            <a:off x="6720200" y="2955400"/>
            <a:ext cx="5095600" cy="763600"/>
          </a:xfrm>
          <a:prstGeom prst="rect">
            <a:avLst/>
          </a:prstGeom>
          <a:solidFill>
            <a:srgbClr val="63763E"/>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267"/>
              <a:buFont typeface="Arial"/>
              <a:buNone/>
            </a:pPr>
            <a:r>
              <a:rPr b="0" i="0" lang="en" sz="2267" u="none" cap="none" strike="noStrike">
                <a:solidFill>
                  <a:srgbClr val="FFFFFF"/>
                </a:solidFill>
                <a:latin typeface="Roboto"/>
                <a:ea typeface="Roboto"/>
                <a:cs typeface="Roboto"/>
                <a:sym typeface="Roboto"/>
              </a:rPr>
              <a:t>Who is involved?</a:t>
            </a:r>
            <a:endParaRPr b="0" i="0" sz="1867" u="none" cap="none" strike="noStrike">
              <a:solidFill>
                <a:srgbClr val="FFFFFF"/>
              </a:solidFill>
              <a:latin typeface="Roboto"/>
              <a:ea typeface="Roboto"/>
              <a:cs typeface="Roboto"/>
              <a:sym typeface="Roboto"/>
            </a:endParaRPr>
          </a:p>
        </p:txBody>
      </p:sp>
      <p:sp>
        <p:nvSpPr>
          <p:cNvPr id="434" name="Google Shape;434;p93"/>
          <p:cNvSpPr/>
          <p:nvPr/>
        </p:nvSpPr>
        <p:spPr>
          <a:xfrm>
            <a:off x="6720200" y="3980900"/>
            <a:ext cx="5095600" cy="947200"/>
          </a:xfrm>
          <a:prstGeom prst="rect">
            <a:avLst/>
          </a:prstGeom>
          <a:solidFill>
            <a:srgbClr val="993365"/>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267"/>
              <a:buFont typeface="Arial"/>
              <a:buNone/>
            </a:pPr>
            <a:r>
              <a:rPr b="0" i="0" lang="en" sz="2267" u="none" cap="none" strike="noStrike">
                <a:solidFill>
                  <a:schemeClr val="lt1"/>
                </a:solidFill>
                <a:latin typeface="Roboto"/>
                <a:ea typeface="Roboto"/>
                <a:cs typeface="Roboto"/>
                <a:sym typeface="Roboto"/>
              </a:rPr>
              <a:t>What is involved?</a:t>
            </a:r>
            <a:endParaRPr b="0" i="0" sz="2267" u="none" cap="none" strike="noStrike">
              <a:solidFill>
                <a:srgbClr val="FFFFFF"/>
              </a:solidFill>
              <a:latin typeface="Roboto"/>
              <a:ea typeface="Roboto"/>
              <a:cs typeface="Roboto"/>
              <a:sym typeface="Roboto"/>
            </a:endParaRPr>
          </a:p>
        </p:txBody>
      </p:sp>
      <p:pic>
        <p:nvPicPr>
          <p:cNvPr descr="Badge Question Mark" id="435" name="Google Shape;435;p93"/>
          <p:cNvPicPr preferRelativeResize="0"/>
          <p:nvPr/>
        </p:nvPicPr>
        <p:blipFill rotWithShape="1">
          <a:blip r:embed="rId4">
            <a:alphaModFix/>
          </a:blip>
          <a:srcRect b="0" l="0" r="0" t="0"/>
          <a:stretch/>
        </p:blipFill>
        <p:spPr>
          <a:xfrm>
            <a:off x="5730097" y="1840766"/>
            <a:ext cx="983684" cy="983684"/>
          </a:xfrm>
          <a:prstGeom prst="rect">
            <a:avLst/>
          </a:prstGeom>
          <a:noFill/>
          <a:ln>
            <a:noFill/>
          </a:ln>
        </p:spPr>
      </p:pic>
      <p:pic>
        <p:nvPicPr>
          <p:cNvPr descr="Badge Question Mark" id="436" name="Google Shape;436;p93"/>
          <p:cNvPicPr preferRelativeResize="0"/>
          <p:nvPr/>
        </p:nvPicPr>
        <p:blipFill rotWithShape="1">
          <a:blip r:embed="rId4">
            <a:alphaModFix/>
          </a:blip>
          <a:srcRect b="0" l="0" r="0" t="0"/>
          <a:stretch/>
        </p:blipFill>
        <p:spPr>
          <a:xfrm>
            <a:off x="5708074" y="2823233"/>
            <a:ext cx="983684" cy="983684"/>
          </a:xfrm>
          <a:prstGeom prst="rect">
            <a:avLst/>
          </a:prstGeom>
          <a:noFill/>
          <a:ln>
            <a:noFill/>
          </a:ln>
        </p:spPr>
      </p:pic>
      <p:pic>
        <p:nvPicPr>
          <p:cNvPr descr="Badge Question Mark" id="437" name="Google Shape;437;p93"/>
          <p:cNvPicPr preferRelativeResize="0"/>
          <p:nvPr/>
        </p:nvPicPr>
        <p:blipFill rotWithShape="1">
          <a:blip r:embed="rId4">
            <a:alphaModFix/>
          </a:blip>
          <a:srcRect b="0" l="0" r="0" t="0"/>
          <a:stretch/>
        </p:blipFill>
        <p:spPr>
          <a:xfrm>
            <a:off x="5708073" y="3925077"/>
            <a:ext cx="983684" cy="98368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pic>
        <p:nvPicPr>
          <p:cNvPr id="442" name="Google Shape;442;p95"/>
          <p:cNvPicPr preferRelativeResize="0"/>
          <p:nvPr/>
        </p:nvPicPr>
        <p:blipFill rotWithShape="1">
          <a:blip r:embed="rId3">
            <a:alphaModFix amt="50000"/>
          </a:blip>
          <a:srcRect b="4377" l="0" r="0" t="4379"/>
          <a:stretch/>
        </p:blipFill>
        <p:spPr>
          <a:xfrm>
            <a:off x="4534389" y="0"/>
            <a:ext cx="9395600" cy="6858000"/>
          </a:xfrm>
          <a:prstGeom prst="parallelogram">
            <a:avLst>
              <a:gd fmla="val 25000" name="adj"/>
            </a:avLst>
          </a:prstGeom>
          <a:noFill/>
          <a:ln>
            <a:noFill/>
          </a:ln>
        </p:spPr>
      </p:pic>
      <p:sp>
        <p:nvSpPr>
          <p:cNvPr id="443" name="Google Shape;443;p95"/>
          <p:cNvSpPr txBox="1"/>
          <p:nvPr>
            <p:ph type="title"/>
          </p:nvPr>
        </p:nvSpPr>
        <p:spPr>
          <a:xfrm>
            <a:off x="1034367" y="557600"/>
            <a:ext cx="6970800" cy="1122400"/>
          </a:xfrm>
          <a:prstGeom prst="rect">
            <a:avLst/>
          </a:prstGeom>
          <a:noFill/>
          <a:ln>
            <a:noFill/>
          </a:ln>
        </p:spPr>
        <p:txBody>
          <a:bodyPr anchorCtr="0" anchor="ctr" bIns="121900" lIns="121900" spcFirstLastPara="1" rIns="121900" wrap="square" tIns="121900">
            <a:noAutofit/>
          </a:bodyPr>
          <a:lstStyle/>
          <a:p>
            <a:pPr indent="0" lvl="0" marL="0" rtl="0" algn="l">
              <a:lnSpc>
                <a:spcPct val="100000"/>
              </a:lnSpc>
              <a:spcBef>
                <a:spcPts val="0"/>
              </a:spcBef>
              <a:spcAft>
                <a:spcPts val="0"/>
              </a:spcAft>
              <a:buSzPts val="3600"/>
              <a:buNone/>
            </a:pPr>
            <a:r>
              <a:rPr b="1" lang="en" sz="4267">
                <a:solidFill>
                  <a:srgbClr val="993365"/>
                </a:solidFill>
                <a:latin typeface="Helvetica Neue"/>
                <a:ea typeface="Helvetica Neue"/>
                <a:cs typeface="Helvetica Neue"/>
                <a:sym typeface="Helvetica Neue"/>
              </a:rPr>
              <a:t>DID YOU KNOW? </a:t>
            </a:r>
            <a:endParaRPr b="1" sz="4267">
              <a:solidFill>
                <a:srgbClr val="993365"/>
              </a:solidFill>
              <a:latin typeface="Helvetica Neue"/>
              <a:ea typeface="Helvetica Neue"/>
              <a:cs typeface="Helvetica Neue"/>
              <a:sym typeface="Helvetica Neue"/>
            </a:endParaRPr>
          </a:p>
        </p:txBody>
      </p:sp>
      <p:sp>
        <p:nvSpPr>
          <p:cNvPr id="444" name="Google Shape;444;p95"/>
          <p:cNvSpPr txBox="1"/>
          <p:nvPr/>
        </p:nvSpPr>
        <p:spPr>
          <a:xfrm>
            <a:off x="1034367" y="1916067"/>
            <a:ext cx="9213600" cy="3402667"/>
          </a:xfrm>
          <a:prstGeom prst="rect">
            <a:avLst/>
          </a:prstGeom>
          <a:solidFill>
            <a:srgbClr val="3A4888"/>
          </a:solidFill>
          <a:ln>
            <a:noFill/>
          </a:ln>
        </p:spPr>
        <p:txBody>
          <a:bodyPr anchorCtr="0" anchor="ctr" bIns="121900" lIns="121900" spcFirstLastPara="1" rIns="121900" wrap="square" tIns="121900">
            <a:noAutofit/>
          </a:bodyPr>
          <a:lstStyle/>
          <a:p>
            <a:pPr indent="0" lvl="0" marL="0" marR="0" rtl="0" algn="l">
              <a:lnSpc>
                <a:spcPct val="115000"/>
              </a:lnSpc>
              <a:spcBef>
                <a:spcPts val="1600"/>
              </a:spcBef>
              <a:spcAft>
                <a:spcPts val="0"/>
              </a:spcAft>
              <a:buClr>
                <a:srgbClr val="000000"/>
              </a:buClr>
              <a:buSzPts val="2133"/>
              <a:buFont typeface="Arial"/>
              <a:buNone/>
            </a:pPr>
            <a:r>
              <a:t/>
            </a:r>
            <a:endParaRPr b="1" i="0" sz="2133" u="none" cap="none" strike="noStrike">
              <a:solidFill>
                <a:srgbClr val="FFFFFF"/>
              </a:solidFill>
              <a:latin typeface="Tahoma"/>
              <a:ea typeface="Tahoma"/>
              <a:cs typeface="Tahoma"/>
              <a:sym typeface="Tahoma"/>
            </a:endParaRPr>
          </a:p>
          <a:p>
            <a:pPr indent="0" lvl="0" marL="0" marR="0" rtl="0" algn="l">
              <a:lnSpc>
                <a:spcPct val="115000"/>
              </a:lnSpc>
              <a:spcBef>
                <a:spcPts val="1600"/>
              </a:spcBef>
              <a:spcAft>
                <a:spcPts val="0"/>
              </a:spcAft>
              <a:buClr>
                <a:srgbClr val="000000"/>
              </a:buClr>
              <a:buSzPts val="2667"/>
              <a:buFont typeface="Arial"/>
              <a:buNone/>
            </a:pPr>
            <a:r>
              <a:rPr b="1" i="0" lang="en" sz="2667" u="none" cap="none" strike="noStrike">
                <a:solidFill>
                  <a:srgbClr val="FFFFFF"/>
                </a:solidFill>
                <a:latin typeface="Helvetica Neue"/>
                <a:ea typeface="Helvetica Neue"/>
                <a:cs typeface="Helvetica Neue"/>
                <a:sym typeface="Helvetica Neue"/>
              </a:rPr>
              <a:t>Engaging men and boys</a:t>
            </a:r>
            <a:endParaRPr b="1" i="0" sz="2667" u="none" cap="none" strike="noStrike">
              <a:solidFill>
                <a:srgbClr val="FFFFFF"/>
              </a:solidFill>
              <a:latin typeface="Helvetica Neue"/>
              <a:ea typeface="Helvetica Neue"/>
              <a:cs typeface="Helvetica Neue"/>
              <a:sym typeface="Helvetica Neue"/>
            </a:endParaRPr>
          </a:p>
          <a:p>
            <a:pPr indent="0" lvl="0" marL="0" marR="0" rtl="0" algn="l">
              <a:lnSpc>
                <a:spcPct val="115000"/>
              </a:lnSpc>
              <a:spcBef>
                <a:spcPts val="1600"/>
              </a:spcBef>
              <a:spcAft>
                <a:spcPts val="0"/>
              </a:spcAft>
              <a:buClr>
                <a:srgbClr val="000000"/>
              </a:buClr>
              <a:buSzPts val="2133"/>
              <a:buFont typeface="Arial"/>
              <a:buNone/>
            </a:pPr>
            <a:r>
              <a:rPr b="0" i="0" lang="en" sz="2133" u="none" cap="none" strike="noStrike">
                <a:solidFill>
                  <a:srgbClr val="FFFFFF"/>
                </a:solidFill>
                <a:latin typeface="Tahoma"/>
                <a:ea typeface="Tahoma"/>
                <a:cs typeface="Tahoma"/>
                <a:sym typeface="Tahoma"/>
              </a:rPr>
              <a:t>Engagement of men and boys is essential for gender transformative programming.  Men and boys can be seen as both beneficiaries of gender transformative change, and as instrumental partners in gender transformative change for women and girls.  Men and boys suffer from deep-seated gender norms related to toxic masculinity, including violence, risky behaviour, poor health and lack of emotional connectedness.</a:t>
            </a:r>
            <a:endParaRPr b="0" i="0" sz="2133" u="none" cap="none" strike="noStrike">
              <a:solidFill>
                <a:srgbClr val="FFFFFF"/>
              </a:solidFill>
              <a:latin typeface="Tahoma"/>
              <a:ea typeface="Tahoma"/>
              <a:cs typeface="Tahoma"/>
              <a:sym typeface="Tahoma"/>
            </a:endParaRPr>
          </a:p>
          <a:p>
            <a:pPr indent="0" lvl="0" marL="0" marR="0" rtl="0" algn="l">
              <a:lnSpc>
                <a:spcPct val="115000"/>
              </a:lnSpc>
              <a:spcBef>
                <a:spcPts val="1600"/>
              </a:spcBef>
              <a:spcAft>
                <a:spcPts val="1600"/>
              </a:spcAft>
              <a:buClr>
                <a:srgbClr val="000000"/>
              </a:buClr>
              <a:buSzPts val="1733"/>
              <a:buFont typeface="Arial"/>
              <a:buNone/>
            </a:pPr>
            <a:r>
              <a:t/>
            </a:r>
            <a:endParaRPr b="1" i="0" sz="1733" u="none" cap="none" strike="noStrike">
              <a:solidFill>
                <a:srgbClr val="FFFFFF"/>
              </a:solidFill>
              <a:latin typeface="Roboto"/>
              <a:ea typeface="Roboto"/>
              <a:cs typeface="Roboto"/>
              <a:sym typeface="Roboto"/>
            </a:endParaRPr>
          </a:p>
        </p:txBody>
      </p:sp>
      <p:cxnSp>
        <p:nvCxnSpPr>
          <p:cNvPr id="445" name="Google Shape;445;p95"/>
          <p:cNvCxnSpPr/>
          <p:nvPr/>
        </p:nvCxnSpPr>
        <p:spPr>
          <a:xfrm flipH="1" rot="10800000">
            <a:off x="1143600" y="1539267"/>
            <a:ext cx="4952400" cy="20800"/>
          </a:xfrm>
          <a:prstGeom prst="straightConnector1">
            <a:avLst/>
          </a:prstGeom>
          <a:noFill/>
          <a:ln cap="flat" cmpd="sng" w="28575">
            <a:solidFill>
              <a:srgbClr val="993365"/>
            </a:solidFill>
            <a:prstDash val="solid"/>
            <a:round/>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p:nvPr/>
        </p:nvSpPr>
        <p:spPr>
          <a:xfrm>
            <a:off x="0" y="0"/>
            <a:ext cx="4084400" cy="6852000"/>
          </a:xfrm>
          <a:prstGeom prst="rect">
            <a:avLst/>
          </a:prstGeom>
          <a:solidFill>
            <a:srgbClr val="63763E"/>
          </a:solidFill>
          <a:ln cap="flat" cmpd="sng" w="9525">
            <a:solidFill>
              <a:srgbClr val="B5CB8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highlight>
                <a:srgbClr val="9E0B0F"/>
              </a:highlight>
              <a:latin typeface="Arial"/>
              <a:ea typeface="Arial"/>
              <a:cs typeface="Arial"/>
              <a:sym typeface="Arial"/>
            </a:endParaRPr>
          </a:p>
        </p:txBody>
      </p:sp>
      <p:pic>
        <p:nvPicPr>
          <p:cNvPr id="120" name="Google Shape;120;p23"/>
          <p:cNvPicPr preferRelativeResize="0"/>
          <p:nvPr/>
        </p:nvPicPr>
        <p:blipFill rotWithShape="1">
          <a:blip r:embed="rId3">
            <a:alphaModFix/>
          </a:blip>
          <a:srcRect b="0" l="0" r="0" t="0"/>
          <a:stretch/>
        </p:blipFill>
        <p:spPr>
          <a:xfrm>
            <a:off x="2503254" y="3325241"/>
            <a:ext cx="1325748" cy="1325751"/>
          </a:xfrm>
          <a:prstGeom prst="rect">
            <a:avLst/>
          </a:prstGeom>
          <a:noFill/>
          <a:ln>
            <a:noFill/>
          </a:ln>
        </p:spPr>
      </p:pic>
      <p:sp>
        <p:nvSpPr>
          <p:cNvPr id="121" name="Google Shape;121;p23"/>
          <p:cNvSpPr txBox="1"/>
          <p:nvPr>
            <p:ph type="title"/>
          </p:nvPr>
        </p:nvSpPr>
        <p:spPr>
          <a:xfrm>
            <a:off x="519235" y="461354"/>
            <a:ext cx="7588368" cy="1325751"/>
          </a:xfrm>
          <a:prstGeom prst="rect">
            <a:avLst/>
          </a:prstGeom>
          <a:noFill/>
          <a:ln cap="flat" cmpd="sng" w="28575">
            <a:solidFill>
              <a:srgbClr val="B5CB82"/>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2800"/>
              <a:buNone/>
            </a:pPr>
            <a:r>
              <a:rPr lang="en" sz="5333">
                <a:solidFill>
                  <a:schemeClr val="lt1"/>
                </a:solidFill>
                <a:latin typeface="Helvetica Neue"/>
                <a:ea typeface="Helvetica Neue"/>
                <a:cs typeface="Helvetica Neue"/>
                <a:sym typeface="Helvetica Neue"/>
              </a:rPr>
              <a:t>Learning</a:t>
            </a:r>
            <a:r>
              <a:rPr lang="en" sz="5333">
                <a:solidFill>
                  <a:srgbClr val="272324"/>
                </a:solidFill>
                <a:latin typeface="Helvetica Neue"/>
                <a:ea typeface="Helvetica Neue"/>
                <a:cs typeface="Helvetica Neue"/>
                <a:sym typeface="Helvetica Neue"/>
              </a:rPr>
              <a:t> </a:t>
            </a:r>
            <a:r>
              <a:rPr lang="en" sz="5333">
                <a:solidFill>
                  <a:srgbClr val="63763E"/>
                </a:solidFill>
                <a:latin typeface="Helvetica Neue"/>
                <a:ea typeface="Helvetica Neue"/>
                <a:cs typeface="Helvetica Neue"/>
                <a:sym typeface="Helvetica Neue"/>
              </a:rPr>
              <a:t>Objectives</a:t>
            </a:r>
            <a:endParaRPr/>
          </a:p>
        </p:txBody>
      </p:sp>
      <p:sp>
        <p:nvSpPr>
          <p:cNvPr id="122" name="Google Shape;122;p23"/>
          <p:cNvSpPr txBox="1"/>
          <p:nvPr/>
        </p:nvSpPr>
        <p:spPr>
          <a:xfrm>
            <a:off x="4453222" y="3325241"/>
            <a:ext cx="6612924" cy="1478415"/>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Tahoma"/>
                <a:ea typeface="Tahoma"/>
                <a:cs typeface="Tahoma"/>
                <a:sym typeface="Tahoma"/>
              </a:rPr>
              <a:t>To understand the basic points of the project cycle that will be used for the training, and how it applies to their work.</a:t>
            </a:r>
            <a:endParaRPr b="0" i="0" sz="1867"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pic>
        <p:nvPicPr>
          <p:cNvPr id="451" name="Google Shape;451;p97"/>
          <p:cNvPicPr preferRelativeResize="0"/>
          <p:nvPr/>
        </p:nvPicPr>
        <p:blipFill rotWithShape="1">
          <a:blip r:embed="rId3">
            <a:alphaModFix/>
          </a:blip>
          <a:srcRect b="0" l="0" r="0" t="0"/>
          <a:stretch/>
        </p:blipFill>
        <p:spPr>
          <a:xfrm>
            <a:off x="4858067" y="2074883"/>
            <a:ext cx="2233474" cy="2233474"/>
          </a:xfrm>
          <a:prstGeom prst="rect">
            <a:avLst/>
          </a:prstGeom>
          <a:noFill/>
          <a:ln>
            <a:noFill/>
          </a:ln>
        </p:spPr>
      </p:pic>
      <p:sp>
        <p:nvSpPr>
          <p:cNvPr id="452" name="Google Shape;452;p97"/>
          <p:cNvSpPr txBox="1"/>
          <p:nvPr/>
        </p:nvSpPr>
        <p:spPr>
          <a:xfrm>
            <a:off x="4670607" y="4495961"/>
            <a:ext cx="2608394"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Fjord One"/>
                <a:ea typeface="Fjord One"/>
                <a:cs typeface="Fjord One"/>
                <a:sym typeface="Fjord One"/>
              </a:rPr>
              <a:t>Social </a:t>
            </a:r>
            <a:r>
              <a:rPr b="0" i="0" lang="en" sz="1800" u="none" cap="none" strike="noStrike">
                <a:solidFill>
                  <a:srgbClr val="000000"/>
                </a:solidFill>
                <a:latin typeface="Fjord One"/>
                <a:ea typeface="Fjord One"/>
                <a:cs typeface="Fjord One"/>
                <a:sym typeface="Fjord One"/>
              </a:rPr>
              <a:t>(social, gender norms, and power dynamics)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453" name="Google Shape;453;p97"/>
          <p:cNvPicPr preferRelativeResize="0"/>
          <p:nvPr/>
        </p:nvPicPr>
        <p:blipFill rotWithShape="1">
          <a:blip r:embed="rId4">
            <a:alphaModFix/>
          </a:blip>
          <a:srcRect b="0" l="0" r="0" t="0"/>
          <a:stretch/>
        </p:blipFill>
        <p:spPr>
          <a:xfrm>
            <a:off x="8781448" y="2113240"/>
            <a:ext cx="2233474" cy="2233474"/>
          </a:xfrm>
          <a:prstGeom prst="rect">
            <a:avLst/>
          </a:prstGeom>
          <a:noFill/>
          <a:ln>
            <a:noFill/>
          </a:ln>
        </p:spPr>
      </p:pic>
      <p:sp>
        <p:nvSpPr>
          <p:cNvPr id="454" name="Google Shape;454;p97"/>
          <p:cNvSpPr txBox="1"/>
          <p:nvPr/>
        </p:nvSpPr>
        <p:spPr>
          <a:xfrm>
            <a:off x="8818437" y="4479395"/>
            <a:ext cx="2196485"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Fjord One"/>
                <a:ea typeface="Fjord One"/>
                <a:cs typeface="Fjord One"/>
                <a:sym typeface="Fjord One"/>
              </a:rPr>
              <a:t>Institutional </a:t>
            </a:r>
            <a:r>
              <a:rPr b="0" i="0" lang="en" sz="1800" u="none" cap="none" strike="noStrike">
                <a:solidFill>
                  <a:srgbClr val="000000"/>
                </a:solidFill>
                <a:latin typeface="Fjord One"/>
                <a:ea typeface="Fjord One"/>
                <a:cs typeface="Fjord One"/>
                <a:sym typeface="Fjord One"/>
              </a:rPr>
              <a:t>(laws, systems and policies)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Fjord One"/>
              <a:ea typeface="Fjord One"/>
              <a:cs typeface="Fjord One"/>
              <a:sym typeface="Fjord One"/>
            </a:endParaRPr>
          </a:p>
        </p:txBody>
      </p:sp>
      <p:sp>
        <p:nvSpPr>
          <p:cNvPr id="455" name="Google Shape;455;p97"/>
          <p:cNvSpPr txBox="1"/>
          <p:nvPr/>
        </p:nvSpPr>
        <p:spPr>
          <a:xfrm>
            <a:off x="837463" y="4422275"/>
            <a:ext cx="2750746" cy="147732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Fjord One"/>
                <a:ea typeface="Fjord One"/>
                <a:cs typeface="Fjord One"/>
                <a:sym typeface="Fjord One"/>
              </a:rPr>
              <a:t>Individual </a:t>
            </a:r>
            <a:r>
              <a:rPr b="0" i="0" lang="en" sz="1800" u="none" cap="none" strike="noStrike">
                <a:solidFill>
                  <a:srgbClr val="000000"/>
                </a:solidFill>
                <a:latin typeface="Fjord One"/>
                <a:ea typeface="Fjord One"/>
                <a:cs typeface="Fjord One"/>
                <a:sym typeface="Fjord One"/>
              </a:rPr>
              <a:t>(including their knowledge, attitudes, and skills)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Fjord One"/>
              <a:ea typeface="Fjord One"/>
              <a:cs typeface="Fjord One"/>
              <a:sym typeface="Fjord One"/>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Fjord One"/>
              <a:ea typeface="Fjord One"/>
              <a:cs typeface="Fjord One"/>
              <a:sym typeface="Fjord One"/>
            </a:endParaRPr>
          </a:p>
        </p:txBody>
      </p:sp>
      <p:pic>
        <p:nvPicPr>
          <p:cNvPr id="456" name="Google Shape;456;p97"/>
          <p:cNvPicPr preferRelativeResize="0"/>
          <p:nvPr/>
        </p:nvPicPr>
        <p:blipFill rotWithShape="1">
          <a:blip r:embed="rId5">
            <a:alphaModFix/>
          </a:blip>
          <a:srcRect b="45369" l="0" r="0" t="0"/>
          <a:stretch/>
        </p:blipFill>
        <p:spPr>
          <a:xfrm>
            <a:off x="971675" y="2074883"/>
            <a:ext cx="2196485" cy="2347392"/>
          </a:xfrm>
          <a:prstGeom prst="rect">
            <a:avLst/>
          </a:prstGeom>
          <a:noFill/>
          <a:ln>
            <a:noFill/>
          </a:ln>
        </p:spPr>
      </p:pic>
      <p:sp>
        <p:nvSpPr>
          <p:cNvPr id="457" name="Google Shape;457;p97"/>
          <p:cNvSpPr/>
          <p:nvPr/>
        </p:nvSpPr>
        <p:spPr>
          <a:xfrm>
            <a:off x="1587" y="0"/>
            <a:ext cx="12188826" cy="892242"/>
          </a:xfrm>
          <a:prstGeom prst="rect">
            <a:avLst/>
          </a:prstGeom>
          <a:solidFill>
            <a:srgbClr val="741B4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458" name="Google Shape;458;p97"/>
          <p:cNvSpPr txBox="1"/>
          <p:nvPr/>
        </p:nvSpPr>
        <p:spPr>
          <a:xfrm>
            <a:off x="151663" y="92178"/>
            <a:ext cx="11290270"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000"/>
              <a:buFont typeface="Arial"/>
              <a:buNone/>
            </a:pPr>
            <a:r>
              <a:rPr b="0" i="0" lang="en" sz="4000" u="none" cap="none" strike="noStrike">
                <a:solidFill>
                  <a:schemeClr val="lt1"/>
                </a:solidFill>
                <a:latin typeface="Tahoma"/>
                <a:ea typeface="Tahoma"/>
                <a:cs typeface="Tahoma"/>
                <a:sym typeface="Tahoma"/>
              </a:rPr>
              <a:t>Factors that drive people’s behaviors and actions</a:t>
            </a:r>
            <a:endParaRPr b="0" i="0" sz="1400" u="none" cap="none" strike="noStrike">
              <a:solidFill>
                <a:srgbClr val="000000"/>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500"/>
                                        <p:tgtEl>
                                          <p:spTgt spid="45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500"/>
                                        <p:tgtEl>
                                          <p:spTgt spid="45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500"/>
                                        <p:tgtEl>
                                          <p:spTgt spid="455"/>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500"/>
                                        <p:tgtEl>
                                          <p:spTgt spid="45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500"/>
                                        <p:tgtEl>
                                          <p:spTgt spid="452"/>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500"/>
                                        <p:tgtEl>
                                          <p:spTgt spid="453"/>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500"/>
                                        <p:tgtEl>
                                          <p:spTgt spid="4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98"/>
          <p:cNvSpPr txBox="1"/>
          <p:nvPr/>
        </p:nvSpPr>
        <p:spPr>
          <a:xfrm>
            <a:off x="1117251" y="1840000"/>
            <a:ext cx="9345600" cy="10360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133"/>
              <a:buFont typeface="Arial"/>
              <a:buNone/>
            </a:pPr>
            <a:r>
              <a:rPr b="0" i="0" lang="en" sz="2133" u="none" cap="none" strike="noStrike">
                <a:solidFill>
                  <a:srgbClr val="000000"/>
                </a:solidFill>
                <a:latin typeface="Tahoma"/>
                <a:ea typeface="Tahoma"/>
                <a:cs typeface="Tahoma"/>
                <a:sym typeface="Tahoma"/>
              </a:rPr>
              <a:t>What specific factors within the household and within interpersonal relationships are affecting different ‘root systems’ in our Problem Tree?</a:t>
            </a:r>
            <a:endParaRPr b="0" i="0" sz="1733" u="none" cap="none" strike="noStrike">
              <a:solidFill>
                <a:srgbClr val="000000"/>
              </a:solidFill>
              <a:latin typeface="Tahoma"/>
              <a:ea typeface="Tahoma"/>
              <a:cs typeface="Tahoma"/>
              <a:sym typeface="Tahoma"/>
            </a:endParaRPr>
          </a:p>
        </p:txBody>
      </p:sp>
      <p:sp>
        <p:nvSpPr>
          <p:cNvPr id="464" name="Google Shape;464;p98"/>
          <p:cNvSpPr txBox="1"/>
          <p:nvPr/>
        </p:nvSpPr>
        <p:spPr>
          <a:xfrm>
            <a:off x="1117251" y="3371633"/>
            <a:ext cx="10401200" cy="10360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133"/>
              <a:buFont typeface="Arial"/>
              <a:buNone/>
            </a:pPr>
            <a:r>
              <a:rPr b="0" i="0" lang="en" sz="2133" u="none" cap="none" strike="noStrike">
                <a:solidFill>
                  <a:srgbClr val="000000"/>
                </a:solidFill>
                <a:latin typeface="Tahoma"/>
                <a:ea typeface="Tahoma"/>
                <a:cs typeface="Tahoma"/>
                <a:sym typeface="Tahoma"/>
              </a:rPr>
              <a:t>How do community institutions and social norms at the community level either support equality or create barriers to the fulfillment of rights? </a:t>
            </a:r>
            <a:endParaRPr b="0" i="0" sz="1733" u="none" cap="none" strike="noStrike">
              <a:solidFill>
                <a:srgbClr val="000000"/>
              </a:solidFill>
              <a:latin typeface="Tahoma"/>
              <a:ea typeface="Tahoma"/>
              <a:cs typeface="Tahoma"/>
              <a:sym typeface="Tahoma"/>
            </a:endParaRPr>
          </a:p>
        </p:txBody>
      </p:sp>
      <p:cxnSp>
        <p:nvCxnSpPr>
          <p:cNvPr id="465" name="Google Shape;465;p98"/>
          <p:cNvCxnSpPr/>
          <p:nvPr/>
        </p:nvCxnSpPr>
        <p:spPr>
          <a:xfrm>
            <a:off x="1323717" y="3015751"/>
            <a:ext cx="5294400" cy="0"/>
          </a:xfrm>
          <a:prstGeom prst="straightConnector1">
            <a:avLst/>
          </a:prstGeom>
          <a:noFill/>
          <a:ln cap="flat" cmpd="sng" w="9525">
            <a:solidFill>
              <a:srgbClr val="993365"/>
            </a:solidFill>
            <a:prstDash val="solid"/>
            <a:round/>
            <a:headEnd len="sm" w="sm" type="none"/>
            <a:tailEnd len="sm" w="sm" type="none"/>
          </a:ln>
        </p:spPr>
      </p:cxnSp>
      <p:sp>
        <p:nvSpPr>
          <p:cNvPr id="466" name="Google Shape;466;p98"/>
          <p:cNvSpPr txBox="1"/>
          <p:nvPr>
            <p:ph type="title"/>
          </p:nvPr>
        </p:nvSpPr>
        <p:spPr>
          <a:xfrm>
            <a:off x="-119833" y="596467"/>
            <a:ext cx="8359200" cy="763600"/>
          </a:xfrm>
          <a:prstGeom prst="rect">
            <a:avLst/>
          </a:prstGeom>
          <a:solidFill>
            <a:srgbClr val="3A4888"/>
          </a:solidFill>
          <a:ln cap="flat" cmpd="sng" w="9525">
            <a:solidFill>
              <a:srgbClr val="FFFFFF"/>
            </a:solidFill>
            <a:prstDash val="solid"/>
            <a:round/>
            <a:headEnd len="sm" w="sm" type="none"/>
            <a:tailEnd len="sm" w="sm" type="none"/>
          </a:ln>
          <a:effectLst>
            <a:outerShdw blurRad="57150" rotWithShape="0" algn="bl" dir="5400000" dist="19050">
              <a:srgbClr val="000000">
                <a:alpha val="46666"/>
              </a:srgbClr>
            </a:outerShdw>
          </a:effectLst>
        </p:spPr>
        <p:txBody>
          <a:bodyPr anchorCtr="0" anchor="ctr" bIns="121900" lIns="121900" spcFirstLastPara="1" rIns="121900" wrap="square" tIns="121900">
            <a:noAutofit/>
          </a:bodyPr>
          <a:lstStyle/>
          <a:p>
            <a:pPr indent="0" lvl="0" marL="0" rtl="0" algn="r">
              <a:lnSpc>
                <a:spcPct val="100000"/>
              </a:lnSpc>
              <a:spcBef>
                <a:spcPts val="0"/>
              </a:spcBef>
              <a:spcAft>
                <a:spcPts val="0"/>
              </a:spcAft>
              <a:buSzPts val="2800"/>
              <a:buNone/>
            </a:pPr>
            <a:r>
              <a:rPr lang="en" sz="5200">
                <a:solidFill>
                  <a:schemeClr val="lt1"/>
                </a:solidFill>
                <a:latin typeface="Roboto"/>
                <a:ea typeface="Roboto"/>
                <a:cs typeface="Roboto"/>
                <a:sym typeface="Roboto"/>
              </a:rPr>
              <a:t>PROBLEM TREE ANALYSIS</a:t>
            </a:r>
            <a:endParaRPr>
              <a:solidFill>
                <a:schemeClr val="lt1"/>
              </a:solidFill>
              <a:latin typeface="Roboto"/>
              <a:ea typeface="Roboto"/>
              <a:cs typeface="Roboto"/>
              <a:sym typeface="Roboto"/>
            </a:endParaRPr>
          </a:p>
        </p:txBody>
      </p:sp>
      <p:sp>
        <p:nvSpPr>
          <p:cNvPr id="467" name="Google Shape;467;p98"/>
          <p:cNvSpPr txBox="1"/>
          <p:nvPr/>
        </p:nvSpPr>
        <p:spPr>
          <a:xfrm>
            <a:off x="1117251" y="4898900"/>
            <a:ext cx="9651600" cy="10360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133"/>
              <a:buFont typeface="Arial"/>
              <a:buNone/>
            </a:pPr>
            <a:r>
              <a:rPr b="0" i="0" lang="en" sz="2133" u="none" cap="none" strike="noStrike">
                <a:solidFill>
                  <a:srgbClr val="000000"/>
                </a:solidFill>
                <a:latin typeface="Tahoma"/>
                <a:ea typeface="Tahoma"/>
                <a:cs typeface="Tahoma"/>
                <a:sym typeface="Tahoma"/>
              </a:rPr>
              <a:t>How do government institutions and policy influence our problem? What systems-level factors influence this Problem?</a:t>
            </a:r>
            <a:endParaRPr b="0" i="0" sz="1733" u="none" cap="none" strike="noStrike">
              <a:solidFill>
                <a:srgbClr val="000000"/>
              </a:solidFill>
              <a:latin typeface="Tahoma"/>
              <a:ea typeface="Tahoma"/>
              <a:cs typeface="Tahoma"/>
              <a:sym typeface="Tahoma"/>
            </a:endParaRPr>
          </a:p>
        </p:txBody>
      </p:sp>
      <p:pic>
        <p:nvPicPr>
          <p:cNvPr descr="Badge Question Mark" id="468" name="Google Shape;468;p98"/>
          <p:cNvPicPr preferRelativeResize="0"/>
          <p:nvPr/>
        </p:nvPicPr>
        <p:blipFill rotWithShape="1">
          <a:blip r:embed="rId3">
            <a:alphaModFix/>
          </a:blip>
          <a:srcRect b="0" l="0" r="0" t="0"/>
          <a:stretch/>
        </p:blipFill>
        <p:spPr>
          <a:xfrm>
            <a:off x="133567" y="1840001"/>
            <a:ext cx="983684" cy="983684"/>
          </a:xfrm>
          <a:prstGeom prst="rect">
            <a:avLst/>
          </a:prstGeom>
          <a:noFill/>
          <a:ln>
            <a:noFill/>
          </a:ln>
        </p:spPr>
      </p:pic>
      <p:pic>
        <p:nvPicPr>
          <p:cNvPr descr="Badge Question Mark" id="469" name="Google Shape;469;p98"/>
          <p:cNvPicPr preferRelativeResize="0"/>
          <p:nvPr/>
        </p:nvPicPr>
        <p:blipFill rotWithShape="1">
          <a:blip r:embed="rId3">
            <a:alphaModFix/>
          </a:blip>
          <a:srcRect b="0" l="0" r="0" t="0"/>
          <a:stretch/>
        </p:blipFill>
        <p:spPr>
          <a:xfrm>
            <a:off x="133567" y="3301626"/>
            <a:ext cx="983684" cy="983684"/>
          </a:xfrm>
          <a:prstGeom prst="rect">
            <a:avLst/>
          </a:prstGeom>
          <a:noFill/>
          <a:ln>
            <a:noFill/>
          </a:ln>
        </p:spPr>
      </p:pic>
      <p:pic>
        <p:nvPicPr>
          <p:cNvPr descr="Badge Question Mark" id="470" name="Google Shape;470;p98"/>
          <p:cNvPicPr preferRelativeResize="0"/>
          <p:nvPr/>
        </p:nvPicPr>
        <p:blipFill rotWithShape="1">
          <a:blip r:embed="rId3">
            <a:alphaModFix/>
          </a:blip>
          <a:srcRect b="0" l="0" r="0" t="0"/>
          <a:stretch/>
        </p:blipFill>
        <p:spPr>
          <a:xfrm>
            <a:off x="133567" y="4898687"/>
            <a:ext cx="983684" cy="983684"/>
          </a:xfrm>
          <a:prstGeom prst="rect">
            <a:avLst/>
          </a:prstGeom>
          <a:noFill/>
          <a:ln>
            <a:noFill/>
          </a:ln>
        </p:spPr>
      </p:pic>
      <p:cxnSp>
        <p:nvCxnSpPr>
          <p:cNvPr id="471" name="Google Shape;471;p98"/>
          <p:cNvCxnSpPr/>
          <p:nvPr/>
        </p:nvCxnSpPr>
        <p:spPr>
          <a:xfrm>
            <a:off x="1323717" y="4702101"/>
            <a:ext cx="5294400" cy="0"/>
          </a:xfrm>
          <a:prstGeom prst="straightConnector1">
            <a:avLst/>
          </a:prstGeom>
          <a:noFill/>
          <a:ln cap="flat" cmpd="sng" w="9525">
            <a:solidFill>
              <a:srgbClr val="993365"/>
            </a:solidFill>
            <a:prstDash val="solid"/>
            <a:round/>
            <a:headEnd len="sm" w="sm" type="none"/>
            <a:tailEnd len="sm" w="sm" type="none"/>
          </a:ln>
        </p:spPr>
      </p:cxnSp>
      <p:cxnSp>
        <p:nvCxnSpPr>
          <p:cNvPr id="472" name="Google Shape;472;p98"/>
          <p:cNvCxnSpPr/>
          <p:nvPr/>
        </p:nvCxnSpPr>
        <p:spPr>
          <a:xfrm>
            <a:off x="1288105" y="6172683"/>
            <a:ext cx="5294400" cy="0"/>
          </a:xfrm>
          <a:prstGeom prst="straightConnector1">
            <a:avLst/>
          </a:prstGeom>
          <a:noFill/>
          <a:ln cap="flat" cmpd="sng" w="9525">
            <a:solidFill>
              <a:srgbClr val="993365"/>
            </a:solidFill>
            <a:prstDash val="solid"/>
            <a:round/>
            <a:headEnd len="sm" w="sm" type="none"/>
            <a:tailEnd len="sm" w="sm" type="non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99"/>
          <p:cNvSpPr/>
          <p:nvPr/>
        </p:nvSpPr>
        <p:spPr>
          <a:xfrm>
            <a:off x="2891200" y="2072640"/>
            <a:ext cx="8683600" cy="3821600"/>
          </a:xfrm>
          <a:prstGeom prst="rect">
            <a:avLst/>
          </a:prstGeom>
          <a:noFill/>
          <a:ln cap="flat" cmpd="sng" w="19050">
            <a:solidFill>
              <a:srgbClr val="511537"/>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478" name="Google Shape;478;p99"/>
          <p:cNvSpPr txBox="1"/>
          <p:nvPr/>
        </p:nvSpPr>
        <p:spPr>
          <a:xfrm>
            <a:off x="641433" y="2072233"/>
            <a:ext cx="2219200" cy="3828400"/>
          </a:xfrm>
          <a:prstGeom prst="rect">
            <a:avLst/>
          </a:prstGeom>
          <a:solidFill>
            <a:srgbClr val="63763E"/>
          </a:solidFill>
          <a:ln cap="flat" cmpd="sng" w="19050">
            <a:solidFill>
              <a:srgbClr val="272324"/>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133"/>
              <a:buFont typeface="Arial"/>
              <a:buNone/>
            </a:pPr>
            <a:r>
              <a:rPr b="0" i="0" lang="en" sz="2133" u="none" cap="none" strike="noStrike">
                <a:solidFill>
                  <a:srgbClr val="FFFFFF"/>
                </a:solidFill>
                <a:latin typeface="Tahoma"/>
                <a:ea typeface="Tahoma"/>
                <a:cs typeface="Tahoma"/>
                <a:sym typeface="Tahoma"/>
              </a:rPr>
              <a:t>Strengthening the Problem Tree Analysis</a:t>
            </a:r>
            <a:endParaRPr b="0" i="0" sz="1867"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FFFFFF"/>
              </a:solidFill>
              <a:latin typeface="Roboto"/>
              <a:ea typeface="Roboto"/>
              <a:cs typeface="Roboto"/>
              <a:sym typeface="Roboto"/>
            </a:endParaRPr>
          </a:p>
        </p:txBody>
      </p:sp>
      <p:sp>
        <p:nvSpPr>
          <p:cNvPr id="479" name="Google Shape;479;p99"/>
          <p:cNvSpPr txBox="1"/>
          <p:nvPr/>
        </p:nvSpPr>
        <p:spPr>
          <a:xfrm>
            <a:off x="3667167" y="2275433"/>
            <a:ext cx="7406400" cy="10064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133"/>
              <a:buFont typeface="Arial"/>
              <a:buNone/>
            </a:pPr>
            <a:r>
              <a:rPr b="0" i="0" lang="en" sz="2133" u="none" cap="none" strike="noStrike">
                <a:solidFill>
                  <a:srgbClr val="000000"/>
                </a:solidFill>
                <a:latin typeface="Tahoma"/>
                <a:ea typeface="Tahoma"/>
                <a:cs typeface="Tahoma"/>
                <a:sym typeface="Tahoma"/>
              </a:rPr>
              <a:t>Have the ‘root causes’ of the Problem been unearthed?</a:t>
            </a:r>
            <a:endParaRPr b="0" i="0" sz="1867"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133"/>
              <a:buFont typeface="Arial"/>
              <a:buNone/>
            </a:pPr>
            <a:r>
              <a:t/>
            </a:r>
            <a:endParaRPr b="0" i="0" sz="2133" u="none" cap="none" strike="noStrike">
              <a:solidFill>
                <a:srgbClr val="000000"/>
              </a:solidFill>
              <a:latin typeface="Roboto"/>
              <a:ea typeface="Roboto"/>
              <a:cs typeface="Roboto"/>
              <a:sym typeface="Roboto"/>
            </a:endParaRPr>
          </a:p>
        </p:txBody>
      </p:sp>
      <p:sp>
        <p:nvSpPr>
          <p:cNvPr id="480" name="Google Shape;480;p99"/>
          <p:cNvSpPr txBox="1"/>
          <p:nvPr/>
        </p:nvSpPr>
        <p:spPr>
          <a:xfrm>
            <a:off x="3667167" y="3017900"/>
            <a:ext cx="8243200" cy="10064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133"/>
              <a:buFont typeface="Arial"/>
              <a:buNone/>
            </a:pPr>
            <a:r>
              <a:rPr b="0" i="0" lang="en" sz="2133" u="none" cap="none" strike="noStrike">
                <a:solidFill>
                  <a:srgbClr val="000000"/>
                </a:solidFill>
                <a:latin typeface="Tahoma"/>
                <a:ea typeface="Tahoma"/>
                <a:cs typeface="Tahoma"/>
                <a:sym typeface="Tahoma"/>
              </a:rPr>
              <a:t>Does it reflect a rights-based approach to gender equality?</a:t>
            </a:r>
            <a:endParaRPr b="0" i="0" sz="1867"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133"/>
              <a:buFont typeface="Arial"/>
              <a:buNone/>
            </a:pPr>
            <a:r>
              <a:t/>
            </a:r>
            <a:endParaRPr b="0" i="0" sz="2133" u="none" cap="none" strike="noStrike">
              <a:solidFill>
                <a:srgbClr val="000000"/>
              </a:solidFill>
              <a:latin typeface="Roboto"/>
              <a:ea typeface="Roboto"/>
              <a:cs typeface="Roboto"/>
              <a:sym typeface="Roboto"/>
            </a:endParaRPr>
          </a:p>
        </p:txBody>
      </p:sp>
      <p:sp>
        <p:nvSpPr>
          <p:cNvPr id="481" name="Google Shape;481;p99"/>
          <p:cNvSpPr txBox="1"/>
          <p:nvPr/>
        </p:nvSpPr>
        <p:spPr>
          <a:xfrm>
            <a:off x="3667167" y="3841568"/>
            <a:ext cx="7648800" cy="10064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133"/>
              <a:buFont typeface="Arial"/>
              <a:buNone/>
            </a:pPr>
            <a:r>
              <a:rPr b="0" i="0" lang="en" sz="2133" u="none" cap="none" strike="noStrike">
                <a:solidFill>
                  <a:srgbClr val="000000"/>
                </a:solidFill>
                <a:latin typeface="Tahoma"/>
                <a:ea typeface="Tahoma"/>
                <a:cs typeface="Tahoma"/>
                <a:sym typeface="Tahoma"/>
              </a:rPr>
              <a:t>Are factors at all levels being adequately considered in the analysis?</a:t>
            </a:r>
            <a:endParaRPr b="0" i="0" sz="1733" u="none" cap="none" strike="noStrike">
              <a:solidFill>
                <a:srgbClr val="000000"/>
              </a:solidFill>
              <a:latin typeface="Tahoma"/>
              <a:ea typeface="Tahoma"/>
              <a:cs typeface="Tahoma"/>
              <a:sym typeface="Tahoma"/>
            </a:endParaRPr>
          </a:p>
        </p:txBody>
      </p:sp>
      <p:sp>
        <p:nvSpPr>
          <p:cNvPr id="482" name="Google Shape;482;p99"/>
          <p:cNvSpPr txBox="1"/>
          <p:nvPr/>
        </p:nvSpPr>
        <p:spPr>
          <a:xfrm>
            <a:off x="3667167" y="4887835"/>
            <a:ext cx="7648800" cy="10064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133"/>
              <a:buFont typeface="Arial"/>
              <a:buNone/>
            </a:pPr>
            <a:r>
              <a:rPr b="0" i="0" lang="en" sz="2133" u="none" cap="none" strike="noStrike">
                <a:solidFill>
                  <a:srgbClr val="000000"/>
                </a:solidFill>
                <a:latin typeface="Tahoma"/>
                <a:ea typeface="Tahoma"/>
                <a:cs typeface="Tahoma"/>
                <a:sym typeface="Tahoma"/>
              </a:rPr>
              <a:t>Has the role of men and boys been articulated explicitly?</a:t>
            </a:r>
            <a:endParaRPr b="0" i="0" sz="1733" u="none" cap="none" strike="noStrike">
              <a:solidFill>
                <a:srgbClr val="000000"/>
              </a:solidFill>
              <a:latin typeface="Tahoma"/>
              <a:ea typeface="Tahoma"/>
              <a:cs typeface="Tahoma"/>
              <a:sym typeface="Tahoma"/>
            </a:endParaRPr>
          </a:p>
        </p:txBody>
      </p:sp>
      <p:sp>
        <p:nvSpPr>
          <p:cNvPr id="483" name="Google Shape;483;p99"/>
          <p:cNvSpPr txBox="1"/>
          <p:nvPr/>
        </p:nvSpPr>
        <p:spPr>
          <a:xfrm>
            <a:off x="-95533" y="393300"/>
            <a:ext cx="7261600" cy="763600"/>
          </a:xfrm>
          <a:prstGeom prst="rect">
            <a:avLst/>
          </a:prstGeom>
          <a:solidFill>
            <a:srgbClr val="63763E"/>
          </a:solidFill>
          <a:ln cap="flat" cmpd="sng" w="9525">
            <a:solidFill>
              <a:srgbClr val="FFFFFF"/>
            </a:solidFill>
            <a:prstDash val="solid"/>
            <a:round/>
            <a:headEnd len="sm" w="sm" type="none"/>
            <a:tailEnd len="sm" w="sm" type="none"/>
          </a:ln>
          <a:effectLst>
            <a:outerShdw blurRad="57150" rotWithShape="0" algn="bl" dir="5400000" dist="19050">
              <a:srgbClr val="000000">
                <a:alpha val="46666"/>
              </a:srgbClr>
            </a:outerShdw>
          </a:effectLst>
        </p:spPr>
        <p:txBody>
          <a:bodyPr anchorCtr="0" anchor="ctr" bIns="121900" lIns="121900" spcFirstLastPara="1" rIns="121900" wrap="square" tIns="121900">
            <a:noAutofit/>
          </a:bodyPr>
          <a:lstStyle/>
          <a:p>
            <a:pPr indent="0" lvl="0" marL="0" marR="0" rtl="0" algn="r">
              <a:lnSpc>
                <a:spcPct val="100000"/>
              </a:lnSpc>
              <a:spcBef>
                <a:spcPts val="0"/>
              </a:spcBef>
              <a:spcAft>
                <a:spcPts val="0"/>
              </a:spcAft>
              <a:buClr>
                <a:srgbClr val="000000"/>
              </a:buClr>
              <a:buSzPts val="5200"/>
              <a:buFont typeface="Arial"/>
              <a:buNone/>
            </a:pPr>
            <a:r>
              <a:rPr b="0" i="0" lang="en" sz="5200" u="none" cap="none" strike="noStrike">
                <a:solidFill>
                  <a:schemeClr val="lt1"/>
                </a:solidFill>
                <a:latin typeface="Roboto"/>
                <a:ea typeface="Roboto"/>
                <a:cs typeface="Roboto"/>
                <a:sym typeface="Roboto"/>
              </a:rPr>
              <a:t>DIG IN!</a:t>
            </a:r>
            <a:endParaRPr b="0" i="0" sz="3733" u="none" cap="none" strike="noStrike">
              <a:solidFill>
                <a:schemeClr val="lt1"/>
              </a:solidFill>
              <a:latin typeface="Roboto"/>
              <a:ea typeface="Roboto"/>
              <a:cs typeface="Roboto"/>
              <a:sym typeface="Roboto"/>
            </a:endParaRPr>
          </a:p>
        </p:txBody>
      </p:sp>
      <p:pic>
        <p:nvPicPr>
          <p:cNvPr descr="Badge Question Mark" id="484" name="Google Shape;484;p99"/>
          <p:cNvPicPr preferRelativeResize="0"/>
          <p:nvPr/>
        </p:nvPicPr>
        <p:blipFill rotWithShape="1">
          <a:blip r:embed="rId3">
            <a:alphaModFix/>
          </a:blip>
          <a:srcRect b="0" l="0" r="0" t="0"/>
          <a:stretch/>
        </p:blipFill>
        <p:spPr>
          <a:xfrm>
            <a:off x="3001940" y="2251277"/>
            <a:ext cx="665227" cy="665227"/>
          </a:xfrm>
          <a:prstGeom prst="rect">
            <a:avLst/>
          </a:prstGeom>
          <a:noFill/>
          <a:ln>
            <a:noFill/>
          </a:ln>
        </p:spPr>
      </p:pic>
      <p:pic>
        <p:nvPicPr>
          <p:cNvPr descr="Badge Question Mark" id="485" name="Google Shape;485;p99"/>
          <p:cNvPicPr preferRelativeResize="0"/>
          <p:nvPr/>
        </p:nvPicPr>
        <p:blipFill rotWithShape="1">
          <a:blip r:embed="rId3">
            <a:alphaModFix/>
          </a:blip>
          <a:srcRect b="0" l="0" r="0" t="0"/>
          <a:stretch/>
        </p:blipFill>
        <p:spPr>
          <a:xfrm>
            <a:off x="3001940" y="2956401"/>
            <a:ext cx="665227" cy="665227"/>
          </a:xfrm>
          <a:prstGeom prst="rect">
            <a:avLst/>
          </a:prstGeom>
          <a:noFill/>
          <a:ln>
            <a:noFill/>
          </a:ln>
        </p:spPr>
      </p:pic>
      <p:pic>
        <p:nvPicPr>
          <p:cNvPr descr="Badge Question Mark" id="486" name="Google Shape;486;p99"/>
          <p:cNvPicPr preferRelativeResize="0"/>
          <p:nvPr/>
        </p:nvPicPr>
        <p:blipFill rotWithShape="1">
          <a:blip r:embed="rId3">
            <a:alphaModFix/>
          </a:blip>
          <a:srcRect b="0" l="0" r="0" t="0"/>
          <a:stretch/>
        </p:blipFill>
        <p:spPr>
          <a:xfrm>
            <a:off x="2986657" y="3983440"/>
            <a:ext cx="665227" cy="665227"/>
          </a:xfrm>
          <a:prstGeom prst="rect">
            <a:avLst/>
          </a:prstGeom>
          <a:noFill/>
          <a:ln>
            <a:noFill/>
          </a:ln>
        </p:spPr>
      </p:pic>
      <p:pic>
        <p:nvPicPr>
          <p:cNvPr descr="Badge Question Mark" id="487" name="Google Shape;487;p99"/>
          <p:cNvPicPr preferRelativeResize="0"/>
          <p:nvPr/>
        </p:nvPicPr>
        <p:blipFill rotWithShape="1">
          <a:blip r:embed="rId3">
            <a:alphaModFix/>
          </a:blip>
          <a:srcRect b="0" l="0" r="0" t="0"/>
          <a:stretch/>
        </p:blipFill>
        <p:spPr>
          <a:xfrm>
            <a:off x="3001940" y="4847968"/>
            <a:ext cx="665227" cy="66522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18"/>
          <p:cNvSpPr/>
          <p:nvPr/>
        </p:nvSpPr>
        <p:spPr>
          <a:xfrm>
            <a:off x="-525633" y="4349500"/>
            <a:ext cx="3045200" cy="3128800"/>
          </a:xfrm>
          <a:prstGeom prst="ellipse">
            <a:avLst/>
          </a:prstGeom>
          <a:gradFill>
            <a:gsLst>
              <a:gs pos="0">
                <a:srgbClr val="FFC982"/>
              </a:gs>
              <a:gs pos="100000">
                <a:srgbClr val="F58F09"/>
              </a:gs>
            </a:gsLst>
            <a:path path="circle">
              <a:fillToRect b="50%" l="50%" r="50%" t="50%"/>
            </a:path>
            <a:tileRect/>
          </a:gra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493" name="Google Shape;493;p18"/>
          <p:cNvSpPr/>
          <p:nvPr/>
        </p:nvSpPr>
        <p:spPr>
          <a:xfrm>
            <a:off x="9364933" y="-687100"/>
            <a:ext cx="3045200" cy="3128800"/>
          </a:xfrm>
          <a:prstGeom prst="ellipse">
            <a:avLst/>
          </a:prstGeom>
          <a:gradFill>
            <a:gsLst>
              <a:gs pos="0">
                <a:srgbClr val="272324"/>
              </a:gs>
              <a:gs pos="100000">
                <a:srgbClr val="737373"/>
              </a:gs>
            </a:gsLst>
            <a:lin ang="5400012" scaled="0"/>
          </a:gra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494" name="Google Shape;494;p18"/>
          <p:cNvSpPr/>
          <p:nvPr/>
        </p:nvSpPr>
        <p:spPr>
          <a:xfrm>
            <a:off x="506000" y="449000"/>
            <a:ext cx="11180000" cy="5960000"/>
          </a:xfrm>
          <a:prstGeom prst="rect">
            <a:avLst/>
          </a:prstGeom>
          <a:noFill/>
          <a:ln cap="flat" cmpd="sng" w="19050">
            <a:solidFill>
              <a:srgbClr val="4C113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495" name="Google Shape;495;p18"/>
          <p:cNvSpPr txBox="1"/>
          <p:nvPr>
            <p:ph type="title"/>
          </p:nvPr>
        </p:nvSpPr>
        <p:spPr>
          <a:xfrm>
            <a:off x="415600" y="2563000"/>
            <a:ext cx="11360800" cy="11224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Clr>
                <a:schemeClr val="dk1"/>
              </a:buClr>
              <a:buSzPts val="3600"/>
              <a:buFont typeface="Calibri"/>
              <a:buNone/>
            </a:pPr>
            <a:r>
              <a:rPr lang="en">
                <a:solidFill>
                  <a:srgbClr val="993365"/>
                </a:solidFill>
                <a:latin typeface="Helvetica Neue"/>
                <a:ea typeface="Helvetica Neue"/>
                <a:cs typeface="Helvetica Neue"/>
                <a:sym typeface="Helvetica Neue"/>
              </a:rPr>
              <a:t>Session 10: </a:t>
            </a:r>
            <a:endParaRPr/>
          </a:p>
          <a:p>
            <a:pPr indent="0" lvl="0" marL="0" rtl="0" algn="ctr">
              <a:lnSpc>
                <a:spcPct val="100000"/>
              </a:lnSpc>
              <a:spcBef>
                <a:spcPts val="0"/>
              </a:spcBef>
              <a:spcAft>
                <a:spcPts val="0"/>
              </a:spcAft>
              <a:buClr>
                <a:schemeClr val="dk1"/>
              </a:buClr>
              <a:buSzPts val="3600"/>
              <a:buFont typeface="Calibri"/>
              <a:buNone/>
            </a:pPr>
            <a:r>
              <a:t/>
            </a:r>
            <a:endParaRPr b="1">
              <a:solidFill>
                <a:srgbClr val="FFFFFF"/>
              </a:solidFill>
              <a:highlight>
                <a:srgbClr val="4C1130"/>
              </a:highlight>
              <a:latin typeface="Open Sans"/>
              <a:ea typeface="Open Sans"/>
              <a:cs typeface="Open Sans"/>
              <a:sym typeface="Open Sans"/>
            </a:endParaRPr>
          </a:p>
        </p:txBody>
      </p:sp>
      <p:sp>
        <p:nvSpPr>
          <p:cNvPr id="496" name="Google Shape;496;p18"/>
          <p:cNvSpPr txBox="1"/>
          <p:nvPr/>
        </p:nvSpPr>
        <p:spPr>
          <a:xfrm>
            <a:off x="883400" y="3124200"/>
            <a:ext cx="10425200" cy="750000"/>
          </a:xfrm>
          <a:prstGeom prst="rect">
            <a:avLst/>
          </a:prstGeom>
          <a:solidFill>
            <a:srgbClr val="993365"/>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3866"/>
              <a:buFont typeface="Arial"/>
              <a:buNone/>
            </a:pPr>
            <a:r>
              <a:rPr b="0" i="0" lang="en" sz="3866" u="none" cap="none" strike="noStrike">
                <a:solidFill>
                  <a:schemeClr val="lt1"/>
                </a:solidFill>
                <a:latin typeface="Helvetica Neue"/>
                <a:ea typeface="Helvetica Neue"/>
                <a:cs typeface="Helvetica Neue"/>
                <a:sym typeface="Helvetica Neue"/>
              </a:rPr>
              <a:t>Towards Design for Gender Equality: </a:t>
            </a:r>
            <a:endParaRPr b="0" i="0" sz="933" u="none" cap="none" strike="noStrike">
              <a:solidFill>
                <a:srgbClr val="000000"/>
              </a:solidFill>
              <a:latin typeface="Helvetica Neue"/>
              <a:ea typeface="Helvetica Neue"/>
              <a:cs typeface="Helvetica Neue"/>
              <a:sym typeface="Helvetica Neue"/>
            </a:endParaRPr>
          </a:p>
        </p:txBody>
      </p:sp>
      <p:sp>
        <p:nvSpPr>
          <p:cNvPr id="497" name="Google Shape;497;p18"/>
          <p:cNvSpPr txBox="1"/>
          <p:nvPr/>
        </p:nvSpPr>
        <p:spPr>
          <a:xfrm>
            <a:off x="1391333" y="3874200"/>
            <a:ext cx="9591200" cy="6632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667"/>
              <a:buFont typeface="Arial"/>
              <a:buNone/>
            </a:pPr>
            <a:r>
              <a:rPr b="0" i="0" lang="en" sz="2667" u="none" cap="none" strike="noStrike">
                <a:solidFill>
                  <a:srgbClr val="993365"/>
                </a:solidFill>
                <a:latin typeface="Helvetica Neue"/>
                <a:ea typeface="Helvetica Neue"/>
                <a:cs typeface="Helvetica Neue"/>
                <a:sym typeface="Helvetica Neue"/>
              </a:rPr>
              <a:t>Gender Aware and Gender Transformative Theories </a:t>
            </a:r>
            <a:endParaRPr b="0" i="0" sz="1867"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667"/>
              <a:buFont typeface="Arial"/>
              <a:buNone/>
            </a:pPr>
            <a:r>
              <a:rPr b="0" i="0" lang="en" sz="2667" u="none" cap="none" strike="noStrike">
                <a:solidFill>
                  <a:srgbClr val="993365"/>
                </a:solidFill>
                <a:latin typeface="Helvetica Neue"/>
                <a:ea typeface="Helvetica Neue"/>
                <a:cs typeface="Helvetica Neue"/>
                <a:sym typeface="Helvetica Neue"/>
              </a:rPr>
              <a:t>of Change and Logic Models</a:t>
            </a:r>
            <a:endParaRPr b="0" i="0" sz="18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6"/>
          <p:cNvSpPr/>
          <p:nvPr/>
        </p:nvSpPr>
        <p:spPr>
          <a:xfrm>
            <a:off x="0" y="0"/>
            <a:ext cx="4084400" cy="6852000"/>
          </a:xfrm>
          <a:prstGeom prst="rect">
            <a:avLst/>
          </a:prstGeom>
          <a:solidFill>
            <a:srgbClr val="63763E"/>
          </a:solidFill>
          <a:ln cap="flat" cmpd="sng" w="9525">
            <a:solidFill>
              <a:srgbClr val="B5CB8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highlight>
                <a:srgbClr val="9E0B0F"/>
              </a:highlight>
              <a:latin typeface="Arial"/>
              <a:ea typeface="Arial"/>
              <a:cs typeface="Arial"/>
              <a:sym typeface="Arial"/>
            </a:endParaRPr>
          </a:p>
        </p:txBody>
      </p:sp>
      <p:pic>
        <p:nvPicPr>
          <p:cNvPr id="503" name="Google Shape;503;p6"/>
          <p:cNvPicPr preferRelativeResize="0"/>
          <p:nvPr/>
        </p:nvPicPr>
        <p:blipFill rotWithShape="1">
          <a:blip r:embed="rId3">
            <a:alphaModFix/>
          </a:blip>
          <a:srcRect b="0" l="0" r="0" t="0"/>
          <a:stretch/>
        </p:blipFill>
        <p:spPr>
          <a:xfrm>
            <a:off x="2503254" y="3325241"/>
            <a:ext cx="1325748" cy="1325751"/>
          </a:xfrm>
          <a:prstGeom prst="rect">
            <a:avLst/>
          </a:prstGeom>
          <a:noFill/>
          <a:ln>
            <a:noFill/>
          </a:ln>
        </p:spPr>
      </p:pic>
      <p:sp>
        <p:nvSpPr>
          <p:cNvPr id="504" name="Google Shape;504;p6"/>
          <p:cNvSpPr txBox="1"/>
          <p:nvPr>
            <p:ph type="title"/>
          </p:nvPr>
        </p:nvSpPr>
        <p:spPr>
          <a:xfrm>
            <a:off x="519235" y="461354"/>
            <a:ext cx="7588368" cy="1325751"/>
          </a:xfrm>
          <a:prstGeom prst="rect">
            <a:avLst/>
          </a:prstGeom>
          <a:noFill/>
          <a:ln cap="flat" cmpd="sng" w="28575">
            <a:solidFill>
              <a:srgbClr val="B5CB82"/>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2800"/>
              <a:buNone/>
            </a:pPr>
            <a:r>
              <a:rPr lang="en" sz="5333">
                <a:solidFill>
                  <a:schemeClr val="lt1"/>
                </a:solidFill>
                <a:latin typeface="Helvetica Neue"/>
                <a:ea typeface="Helvetica Neue"/>
                <a:cs typeface="Helvetica Neue"/>
                <a:sym typeface="Helvetica Neue"/>
              </a:rPr>
              <a:t>Learning</a:t>
            </a:r>
            <a:r>
              <a:rPr lang="en" sz="5333">
                <a:solidFill>
                  <a:srgbClr val="272324"/>
                </a:solidFill>
                <a:latin typeface="Helvetica Neue"/>
                <a:ea typeface="Helvetica Neue"/>
                <a:cs typeface="Helvetica Neue"/>
                <a:sym typeface="Helvetica Neue"/>
              </a:rPr>
              <a:t> </a:t>
            </a:r>
            <a:r>
              <a:rPr lang="en" sz="5333">
                <a:solidFill>
                  <a:srgbClr val="63763E"/>
                </a:solidFill>
                <a:latin typeface="Helvetica Neue"/>
                <a:ea typeface="Helvetica Neue"/>
                <a:cs typeface="Helvetica Neue"/>
                <a:sym typeface="Helvetica Neue"/>
              </a:rPr>
              <a:t>Objectives</a:t>
            </a:r>
            <a:endParaRPr/>
          </a:p>
        </p:txBody>
      </p:sp>
      <p:sp>
        <p:nvSpPr>
          <p:cNvPr id="505" name="Google Shape;505;p6"/>
          <p:cNvSpPr txBox="1"/>
          <p:nvPr/>
        </p:nvSpPr>
        <p:spPr>
          <a:xfrm>
            <a:off x="4453222" y="3325241"/>
            <a:ext cx="6612924" cy="1478415"/>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Tahoma"/>
                <a:ea typeface="Tahoma"/>
                <a:cs typeface="Tahoma"/>
                <a:sym typeface="Tahoma"/>
              </a:rPr>
              <a:t>To gain practical experience building a Logic Model with gender equality outcomes.</a:t>
            </a:r>
            <a:endParaRPr b="0" i="0" sz="1867"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g304c06dfabb_0_0"/>
          <p:cNvSpPr/>
          <p:nvPr/>
        </p:nvSpPr>
        <p:spPr>
          <a:xfrm>
            <a:off x="9263333" y="-687100"/>
            <a:ext cx="3045200" cy="3128800"/>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511" name="Google Shape;511;g304c06dfabb_0_0"/>
          <p:cNvSpPr txBox="1"/>
          <p:nvPr>
            <p:ph type="title"/>
          </p:nvPr>
        </p:nvSpPr>
        <p:spPr>
          <a:xfrm>
            <a:off x="8110500" y="593367"/>
            <a:ext cx="3599200" cy="763600"/>
          </a:xfrm>
          <a:prstGeom prst="rect">
            <a:avLst/>
          </a:prstGeom>
          <a:noFill/>
          <a:ln cap="flat" cmpd="sng" w="19050">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rtl="0" algn="r">
              <a:lnSpc>
                <a:spcPct val="100000"/>
              </a:lnSpc>
              <a:spcBef>
                <a:spcPts val="0"/>
              </a:spcBef>
              <a:spcAft>
                <a:spcPts val="0"/>
              </a:spcAft>
              <a:buSzPts val="2800"/>
              <a:buNone/>
            </a:pPr>
            <a:r>
              <a:rPr lang="en" sz="4000">
                <a:solidFill>
                  <a:srgbClr val="3A4888"/>
                </a:solidFill>
                <a:latin typeface="Proxima Nova"/>
                <a:ea typeface="Proxima Nova"/>
                <a:cs typeface="Proxima Nova"/>
                <a:sym typeface="Proxima Nova"/>
              </a:rPr>
              <a:t>Key</a:t>
            </a:r>
            <a:r>
              <a:rPr lang="en" sz="4000">
                <a:latin typeface="Proxima Nova"/>
                <a:ea typeface="Proxima Nova"/>
                <a:cs typeface="Proxima Nova"/>
                <a:sym typeface="Proxima Nova"/>
              </a:rPr>
              <a:t> </a:t>
            </a:r>
            <a:r>
              <a:rPr lang="en" sz="4000">
                <a:solidFill>
                  <a:srgbClr val="FFFFFF"/>
                </a:solidFill>
                <a:latin typeface="Proxima Nova"/>
                <a:ea typeface="Proxima Nova"/>
                <a:cs typeface="Proxima Nova"/>
                <a:sym typeface="Proxima Nova"/>
              </a:rPr>
              <a:t>Messages</a:t>
            </a:r>
            <a:endParaRPr sz="4000">
              <a:solidFill>
                <a:srgbClr val="FFFFFF"/>
              </a:solidFill>
              <a:latin typeface="Proxima Nova"/>
              <a:ea typeface="Proxima Nova"/>
              <a:cs typeface="Proxima Nova"/>
              <a:sym typeface="Proxima Nova"/>
            </a:endParaRPr>
          </a:p>
        </p:txBody>
      </p:sp>
      <p:cxnSp>
        <p:nvCxnSpPr>
          <p:cNvPr id="512" name="Google Shape;512;g304c06dfabb_0_0"/>
          <p:cNvCxnSpPr/>
          <p:nvPr/>
        </p:nvCxnSpPr>
        <p:spPr>
          <a:xfrm flipH="1" rot="10800000">
            <a:off x="0" y="1029667"/>
            <a:ext cx="8058800" cy="9200"/>
          </a:xfrm>
          <a:prstGeom prst="straightConnector1">
            <a:avLst/>
          </a:prstGeom>
          <a:noFill/>
          <a:ln cap="flat" cmpd="sng" w="38100">
            <a:solidFill>
              <a:srgbClr val="993365"/>
            </a:solidFill>
            <a:prstDash val="solid"/>
            <a:round/>
            <a:headEnd len="sm" w="sm" type="none"/>
            <a:tailEnd len="sm" w="sm" type="none"/>
          </a:ln>
        </p:spPr>
      </p:cxnSp>
      <p:pic>
        <p:nvPicPr>
          <p:cNvPr descr="Badge Tick1" id="513" name="Google Shape;513;g304c06dfabb_0_0"/>
          <p:cNvPicPr preferRelativeResize="0"/>
          <p:nvPr/>
        </p:nvPicPr>
        <p:blipFill rotWithShape="1">
          <a:blip r:embed="rId3">
            <a:alphaModFix/>
          </a:blip>
          <a:srcRect b="0" l="0" r="0" t="0"/>
          <a:stretch/>
        </p:blipFill>
        <p:spPr>
          <a:xfrm>
            <a:off x="574245" y="2410762"/>
            <a:ext cx="1018239" cy="1018239"/>
          </a:xfrm>
          <a:prstGeom prst="rect">
            <a:avLst/>
          </a:prstGeom>
          <a:noFill/>
          <a:ln>
            <a:noFill/>
          </a:ln>
        </p:spPr>
      </p:pic>
      <p:graphicFrame>
        <p:nvGraphicFramePr>
          <p:cNvPr id="514" name="Google Shape;514;g304c06dfabb_0_0"/>
          <p:cNvGraphicFramePr/>
          <p:nvPr/>
        </p:nvGraphicFramePr>
        <p:xfrm>
          <a:off x="728255" y="2420616"/>
          <a:ext cx="3000000" cy="3000000"/>
        </p:xfrm>
        <a:graphic>
          <a:graphicData uri="http://schemas.openxmlformats.org/drawingml/2006/table">
            <a:tbl>
              <a:tblPr>
                <a:noFill/>
                <a:tableStyleId>{F177CB8C-4939-4223-A19F-76BBF207C9AD}</a:tableStyleId>
              </a:tblPr>
              <a:tblGrid>
                <a:gridCol w="997325"/>
                <a:gridCol w="8654675"/>
              </a:tblGrid>
              <a:tr h="1051950">
                <a:tc>
                  <a:txBody>
                    <a:bodyPr/>
                    <a:lstStyle/>
                    <a:p>
                      <a:pPr indent="0" lvl="0" marL="0" marR="0" rtl="0" algn="l">
                        <a:lnSpc>
                          <a:spcPct val="100000"/>
                        </a:lnSpc>
                        <a:spcBef>
                          <a:spcPts val="0"/>
                        </a:spcBef>
                        <a:spcAft>
                          <a:spcPts val="0"/>
                        </a:spcAft>
                        <a:buClr>
                          <a:schemeClr val="dk1"/>
                        </a:buClr>
                        <a:buSzPts val="1100"/>
                        <a:buFont typeface="Arial"/>
                        <a:buNone/>
                      </a:pPr>
                      <a:r>
                        <a:t/>
                      </a:r>
                      <a:endParaRPr sz="1900" u="none" cap="none" strike="noStrike"/>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Arial"/>
                        <a:buNone/>
                      </a:pPr>
                      <a:r>
                        <a:t/>
                      </a:r>
                      <a:endParaRPr sz="11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chemeClr val="dk1"/>
                        </a:buClr>
                        <a:buSzPts val="1100"/>
                        <a:buFont typeface="Arial"/>
                        <a:buNone/>
                      </a:pPr>
                      <a:r>
                        <a:rPr lang="en" sz="1900" u="none" cap="none" strike="noStrike">
                          <a:solidFill>
                            <a:schemeClr val="dk1"/>
                          </a:solidFill>
                          <a:latin typeface="Tahoma"/>
                          <a:ea typeface="Tahoma"/>
                          <a:cs typeface="Tahoma"/>
                          <a:sym typeface="Tahoma"/>
                        </a:rPr>
                        <a:t>A logic model or Theory of Change is a response to a good Problem Analysis.</a:t>
                      </a:r>
                      <a:endParaRPr sz="19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400"/>
                        <a:buFont typeface="Arial"/>
                        <a:buNone/>
                      </a:pPr>
                      <a:r>
                        <a:t/>
                      </a:r>
                      <a:endParaRPr sz="1900" u="none" cap="none" strike="noStrike">
                        <a:solidFill>
                          <a:schemeClr val="dk1"/>
                        </a:solidFill>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C1130"/>
                      </a:solidFill>
                      <a:prstDash val="solid"/>
                      <a:round/>
                      <a:headEnd len="sm" w="sm" type="none"/>
                      <a:tailEnd len="sm" w="sm" type="none"/>
                    </a:lnB>
                  </a:tcPr>
                </a:tc>
              </a:tr>
              <a:tr h="1379100">
                <a:tc>
                  <a:txBody>
                    <a:bodyPr/>
                    <a:lstStyle/>
                    <a:p>
                      <a:pPr indent="0" lvl="0" marL="0" marR="0" rtl="0" algn="l">
                        <a:lnSpc>
                          <a:spcPct val="100000"/>
                        </a:lnSpc>
                        <a:spcBef>
                          <a:spcPts val="0"/>
                        </a:spcBef>
                        <a:spcAft>
                          <a:spcPts val="0"/>
                        </a:spcAft>
                        <a:buClr>
                          <a:schemeClr val="dk1"/>
                        </a:buClr>
                        <a:buSzPts val="1100"/>
                        <a:buFont typeface="Arial"/>
                        <a:buNone/>
                      </a:pPr>
                      <a:r>
                        <a:t/>
                      </a:r>
                      <a:endParaRPr sz="1900" u="none" cap="none" strike="noStrike"/>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Arial"/>
                        <a:buNone/>
                      </a:pPr>
                      <a:r>
                        <a:t/>
                      </a:r>
                      <a:endParaRPr sz="11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chemeClr val="dk1"/>
                        </a:buClr>
                        <a:buSzPts val="1100"/>
                        <a:buFont typeface="Arial"/>
                        <a:buNone/>
                      </a:pPr>
                      <a:r>
                        <a:rPr lang="en" sz="1900" u="none" cap="none" strike="noStrike">
                          <a:solidFill>
                            <a:schemeClr val="dk1"/>
                          </a:solidFill>
                          <a:latin typeface="Tahoma"/>
                          <a:ea typeface="Tahoma"/>
                          <a:cs typeface="Tahoma"/>
                          <a:sym typeface="Tahoma"/>
                        </a:rPr>
                        <a:t>Every logic model should be at least gender aware, and many can be gender transformative.</a:t>
                      </a:r>
                      <a:endParaRPr sz="19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400"/>
                        <a:buFont typeface="Arial"/>
                        <a:buNone/>
                      </a:pPr>
                      <a:r>
                        <a:t/>
                      </a:r>
                      <a:endParaRPr sz="1900" u="none" cap="none" strike="noStrike">
                        <a:solidFill>
                          <a:schemeClr val="dk1"/>
                        </a:solidFill>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C1130"/>
                      </a:solidFill>
                      <a:prstDash val="solid"/>
                      <a:round/>
                      <a:headEnd len="sm" w="sm" type="none"/>
                      <a:tailEnd len="sm" w="sm" type="none"/>
                    </a:lnT>
                    <a:lnB cap="flat" cmpd="sng" w="9525">
                      <a:solidFill>
                        <a:srgbClr val="4C1130"/>
                      </a:solidFill>
                      <a:prstDash val="solid"/>
                      <a:round/>
                      <a:headEnd len="sm" w="sm" type="none"/>
                      <a:tailEnd len="sm" w="sm" type="none"/>
                    </a:lnB>
                  </a:tcPr>
                </a:tc>
              </a:tr>
            </a:tbl>
          </a:graphicData>
        </a:graphic>
      </p:graphicFrame>
      <p:pic>
        <p:nvPicPr>
          <p:cNvPr descr="Badge Tick1" id="515" name="Google Shape;515;g304c06dfabb_0_0"/>
          <p:cNvPicPr preferRelativeResize="0"/>
          <p:nvPr/>
        </p:nvPicPr>
        <p:blipFill rotWithShape="1">
          <a:blip r:embed="rId3">
            <a:alphaModFix/>
          </a:blip>
          <a:srcRect b="0" l="0" r="0" t="0"/>
          <a:stretch/>
        </p:blipFill>
        <p:spPr>
          <a:xfrm>
            <a:off x="574243" y="3636137"/>
            <a:ext cx="1018239" cy="101823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g304c06dfabb_0_49"/>
          <p:cNvSpPr/>
          <p:nvPr/>
        </p:nvSpPr>
        <p:spPr>
          <a:xfrm>
            <a:off x="0" y="0"/>
            <a:ext cx="5605200" cy="6858000"/>
          </a:xfrm>
          <a:prstGeom prst="rect">
            <a:avLst/>
          </a:prstGeom>
          <a:solidFill>
            <a:srgbClr val="993365"/>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highlight>
                <a:srgbClr val="9E0B0F"/>
              </a:highlight>
              <a:latin typeface="Arial"/>
              <a:ea typeface="Arial"/>
              <a:cs typeface="Arial"/>
              <a:sym typeface="Arial"/>
            </a:endParaRPr>
          </a:p>
        </p:txBody>
      </p:sp>
      <p:sp>
        <p:nvSpPr>
          <p:cNvPr id="521" name="Google Shape;521;g304c06dfabb_0_49"/>
          <p:cNvSpPr txBox="1"/>
          <p:nvPr>
            <p:ph type="title"/>
          </p:nvPr>
        </p:nvSpPr>
        <p:spPr>
          <a:xfrm>
            <a:off x="180400" y="1559233"/>
            <a:ext cx="5244400" cy="2258200"/>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2800"/>
              <a:buNone/>
            </a:pPr>
            <a:r>
              <a:rPr lang="en" sz="4933">
                <a:solidFill>
                  <a:srgbClr val="FFFFFF"/>
                </a:solidFill>
                <a:latin typeface="Helvetica Neue"/>
                <a:ea typeface="Helvetica Neue"/>
                <a:cs typeface="Helvetica Neue"/>
                <a:sym typeface="Helvetica Neue"/>
              </a:rPr>
              <a:t>Results Based Management</a:t>
            </a:r>
            <a:endParaRPr sz="4933">
              <a:solidFill>
                <a:srgbClr val="FFFFFF"/>
              </a:solidFill>
              <a:latin typeface="Helvetica Neue"/>
              <a:ea typeface="Helvetica Neue"/>
              <a:cs typeface="Helvetica Neue"/>
              <a:sym typeface="Helvetica Neue"/>
            </a:endParaRPr>
          </a:p>
        </p:txBody>
      </p:sp>
      <p:sp>
        <p:nvSpPr>
          <p:cNvPr id="522" name="Google Shape;522;g304c06dfabb_0_49"/>
          <p:cNvSpPr/>
          <p:nvPr/>
        </p:nvSpPr>
        <p:spPr>
          <a:xfrm>
            <a:off x="6178567" y="679433"/>
            <a:ext cx="5244400" cy="5095600"/>
          </a:xfrm>
          <a:prstGeom prst="ellipse">
            <a:avLst/>
          </a:prstGeom>
          <a:noFill/>
          <a:ln cap="flat" cmpd="sng" w="28575">
            <a:solidFill>
              <a:srgbClr val="3A4888"/>
            </a:solidFill>
            <a:prstDash val="solid"/>
            <a:round/>
            <a:headEnd len="sm" w="sm" type="none"/>
            <a:tailEnd len="sm" w="sm" type="none"/>
          </a:ln>
          <a:effectLst>
            <a:outerShdw blurRad="57150" rotWithShape="0" algn="bl" dir="5400000" dist="19050">
              <a:srgbClr val="000000">
                <a:alpha val="47058"/>
              </a:srgbClr>
            </a:outerShdw>
          </a:effectLst>
        </p:spPr>
        <p:txBody>
          <a:bodyPr anchorCtr="0" anchor="ctr" bIns="121900" lIns="121900" spcFirstLastPara="1" rIns="121900" wrap="square" tIns="121900">
            <a:noAutofit/>
          </a:bodyPr>
          <a:lstStyle/>
          <a:p>
            <a:pPr indent="0" lvl="0" marL="0" marR="0" rtl="0" algn="l">
              <a:lnSpc>
                <a:spcPct val="114000"/>
              </a:lnSpc>
              <a:spcBef>
                <a:spcPts val="1600"/>
              </a:spcBef>
              <a:spcAft>
                <a:spcPts val="1600"/>
              </a:spcAft>
              <a:buClr>
                <a:srgbClr val="000000"/>
              </a:buClr>
              <a:buSzPts val="2533"/>
              <a:buFont typeface="Arial"/>
              <a:buNone/>
            </a:pPr>
            <a:r>
              <a:t/>
            </a:r>
            <a:endParaRPr b="0" i="0" sz="2533" u="none" cap="none" strike="noStrike">
              <a:solidFill>
                <a:schemeClr val="dk1"/>
              </a:solidFill>
              <a:latin typeface="Open Sans"/>
              <a:ea typeface="Open Sans"/>
              <a:cs typeface="Open Sans"/>
              <a:sym typeface="Open Sans"/>
            </a:endParaRPr>
          </a:p>
        </p:txBody>
      </p:sp>
      <p:sp>
        <p:nvSpPr>
          <p:cNvPr id="523" name="Google Shape;523;g304c06dfabb_0_49"/>
          <p:cNvSpPr/>
          <p:nvPr/>
        </p:nvSpPr>
        <p:spPr>
          <a:xfrm>
            <a:off x="8038633" y="5010767"/>
            <a:ext cx="1609200" cy="1609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524" name="Google Shape;524;g304c06dfabb_0_49"/>
          <p:cNvSpPr txBox="1"/>
          <p:nvPr/>
        </p:nvSpPr>
        <p:spPr>
          <a:xfrm>
            <a:off x="6481967" y="1559233"/>
            <a:ext cx="4637600" cy="3544400"/>
          </a:xfrm>
          <a:prstGeom prst="rect">
            <a:avLst/>
          </a:prstGeom>
          <a:noFill/>
          <a:ln>
            <a:noFill/>
          </a:ln>
        </p:spPr>
        <p:txBody>
          <a:bodyPr anchorCtr="0" anchor="ctr" bIns="121900" lIns="121900" spcFirstLastPara="1" rIns="121900" wrap="square" tIns="121900">
            <a:noAutofit/>
          </a:bodyPr>
          <a:lstStyle/>
          <a:p>
            <a:pPr indent="0" lvl="0" marL="0" marR="0" rtl="0" algn="ctr">
              <a:lnSpc>
                <a:spcPct val="114000"/>
              </a:lnSpc>
              <a:spcBef>
                <a:spcPts val="1600"/>
              </a:spcBef>
              <a:spcAft>
                <a:spcPts val="1600"/>
              </a:spcAft>
              <a:buClr>
                <a:srgbClr val="000000"/>
              </a:buClr>
              <a:buSzPts val="2133"/>
              <a:buFont typeface="Arial"/>
              <a:buNone/>
            </a:pPr>
            <a:r>
              <a:rPr b="0" i="0" lang="en" sz="2133" u="none" cap="none" strike="noStrike">
                <a:solidFill>
                  <a:schemeClr val="dk1"/>
                </a:solidFill>
                <a:latin typeface="Tahoma"/>
                <a:ea typeface="Tahoma"/>
                <a:cs typeface="Tahoma"/>
                <a:sym typeface="Tahoma"/>
              </a:rPr>
              <a:t>A widely recognized approach to program/project management that emerged as a response to what was seen as an over-emphasis in development programming on activities rather than end results.</a:t>
            </a:r>
            <a:endParaRPr b="0" i="0" sz="800" u="none" cap="none" strike="noStrike">
              <a:solidFill>
                <a:srgbClr val="000000"/>
              </a:solidFill>
              <a:latin typeface="Tahoma"/>
              <a:ea typeface="Tahoma"/>
              <a:cs typeface="Tahoma"/>
              <a:sym typeface="Tahoma"/>
            </a:endParaRPr>
          </a:p>
        </p:txBody>
      </p:sp>
      <p:pic>
        <p:nvPicPr>
          <p:cNvPr descr="Open quotation mark" id="525" name="Google Shape;525;g304c06dfabb_0_49"/>
          <p:cNvPicPr preferRelativeResize="0"/>
          <p:nvPr/>
        </p:nvPicPr>
        <p:blipFill rotWithShape="1">
          <a:blip r:embed="rId3">
            <a:alphaModFix/>
          </a:blip>
          <a:srcRect b="0" l="0" r="0" t="0"/>
          <a:stretch/>
        </p:blipFill>
        <p:spPr>
          <a:xfrm rot="10800000">
            <a:off x="7519127" y="4450927"/>
            <a:ext cx="2648212" cy="2648212"/>
          </a:xfrm>
          <a:prstGeom prst="rect">
            <a:avLst/>
          </a:prstGeom>
          <a:noFill/>
          <a:ln>
            <a:noFill/>
          </a:ln>
        </p:spPr>
      </p:pic>
      <p:pic>
        <p:nvPicPr>
          <p:cNvPr descr="Presentation with org chart" id="526" name="Google Shape;526;g304c06dfabb_0_49"/>
          <p:cNvPicPr preferRelativeResize="0"/>
          <p:nvPr/>
        </p:nvPicPr>
        <p:blipFill rotWithShape="1">
          <a:blip r:embed="rId4">
            <a:alphaModFix/>
          </a:blip>
          <a:srcRect b="0" l="0" r="0" t="0"/>
          <a:stretch/>
        </p:blipFill>
        <p:spPr>
          <a:xfrm>
            <a:off x="1267789" y="3026606"/>
            <a:ext cx="3069623" cy="306962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g304c06dfabb_0_22"/>
          <p:cNvSpPr/>
          <p:nvPr/>
        </p:nvSpPr>
        <p:spPr>
          <a:xfrm>
            <a:off x="-2751824" y="-533400"/>
            <a:ext cx="7924800" cy="7924800"/>
          </a:xfrm>
          <a:prstGeom prst="ellipse">
            <a:avLst/>
          </a:prstGeom>
          <a:solidFill>
            <a:srgbClr val="993365"/>
          </a:solidFill>
          <a:ln cap="flat" cmpd="sng" w="19050">
            <a:solidFill>
              <a:srgbClr val="3A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532" name="Google Shape;532;g304c06dfabb_0_22"/>
          <p:cNvSpPr txBox="1"/>
          <p:nvPr/>
        </p:nvSpPr>
        <p:spPr>
          <a:xfrm>
            <a:off x="4934200" y="731181"/>
            <a:ext cx="6867184" cy="99686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267"/>
              </a:spcBef>
              <a:spcAft>
                <a:spcPts val="0"/>
              </a:spcAft>
              <a:buClr>
                <a:srgbClr val="000000"/>
              </a:buClr>
              <a:buSzPts val="2133"/>
              <a:buFont typeface="Arial"/>
              <a:buNone/>
            </a:pPr>
            <a:r>
              <a:rPr b="1" i="0" lang="en" sz="2133" u="none" cap="none" strike="noStrike">
                <a:solidFill>
                  <a:srgbClr val="3A4888"/>
                </a:solidFill>
                <a:latin typeface="Tahoma"/>
                <a:ea typeface="Tahoma"/>
                <a:cs typeface="Tahoma"/>
                <a:sym typeface="Tahoma"/>
              </a:rPr>
              <a:t>The framework for RBM follows three principles, each with an associated tool:</a:t>
            </a:r>
            <a:endParaRPr b="1" i="0" sz="2133" u="none" cap="none" strike="noStrike">
              <a:solidFill>
                <a:srgbClr val="3A4888"/>
              </a:solidFill>
              <a:latin typeface="Tahoma"/>
              <a:ea typeface="Tahoma"/>
              <a:cs typeface="Tahoma"/>
              <a:sym typeface="Tahoma"/>
            </a:endParaRPr>
          </a:p>
        </p:txBody>
      </p:sp>
      <p:sp>
        <p:nvSpPr>
          <p:cNvPr id="533" name="Google Shape;533;g304c06dfabb_0_22"/>
          <p:cNvSpPr txBox="1"/>
          <p:nvPr/>
        </p:nvSpPr>
        <p:spPr>
          <a:xfrm>
            <a:off x="1098801" y="2101343"/>
            <a:ext cx="3843200" cy="2052000"/>
          </a:xfrm>
          <a:prstGeom prst="rect">
            <a:avLst/>
          </a:prstGeom>
          <a:noFill/>
          <a:ln>
            <a:noFill/>
          </a:ln>
        </p:spPr>
        <p:txBody>
          <a:bodyPr anchorCtr="0" anchor="t" bIns="121900" lIns="121900" spcFirstLastPara="1" rIns="121900" wrap="square" tIns="121900">
            <a:noAutofit/>
          </a:bodyPr>
          <a:lstStyle/>
          <a:p>
            <a:pPr indent="0" lvl="0" marL="0" marR="0" rtl="0" algn="r">
              <a:lnSpc>
                <a:spcPct val="100000"/>
              </a:lnSpc>
              <a:spcBef>
                <a:spcPts val="0"/>
              </a:spcBef>
              <a:spcAft>
                <a:spcPts val="0"/>
              </a:spcAft>
              <a:buClr>
                <a:srgbClr val="000000"/>
              </a:buClr>
              <a:buSzPts val="4533"/>
              <a:buFont typeface="Arial"/>
              <a:buNone/>
            </a:pPr>
            <a:r>
              <a:rPr b="0" i="0" lang="en" sz="4533" u="none" cap="none" strike="noStrike">
                <a:solidFill>
                  <a:srgbClr val="FFFFFF"/>
                </a:solidFill>
                <a:latin typeface="Helvetica Neue"/>
                <a:ea typeface="Helvetica Neue"/>
                <a:cs typeface="Helvetica Neue"/>
                <a:sym typeface="Helvetica Neue"/>
              </a:rPr>
              <a:t>Results Based Management</a:t>
            </a:r>
            <a:endParaRPr b="0" i="0" sz="4533" u="none" cap="none" strike="noStrike">
              <a:solidFill>
                <a:srgbClr val="FFFFFF"/>
              </a:solidFill>
              <a:latin typeface="Helvetica Neue"/>
              <a:ea typeface="Helvetica Neue"/>
              <a:cs typeface="Helvetica Neue"/>
              <a:sym typeface="Helvetica Neue"/>
            </a:endParaRPr>
          </a:p>
        </p:txBody>
      </p:sp>
      <p:pic>
        <p:nvPicPr>
          <p:cNvPr descr="Alterations &amp; Tailoring" id="534" name="Google Shape;534;g304c06dfabb_0_22"/>
          <p:cNvPicPr preferRelativeResize="0"/>
          <p:nvPr/>
        </p:nvPicPr>
        <p:blipFill rotWithShape="1">
          <a:blip r:embed="rId3">
            <a:alphaModFix/>
          </a:blip>
          <a:srcRect b="0" l="0" r="0" t="0"/>
          <a:stretch/>
        </p:blipFill>
        <p:spPr>
          <a:xfrm>
            <a:off x="5541852" y="3052512"/>
            <a:ext cx="1219200" cy="1219200"/>
          </a:xfrm>
          <a:prstGeom prst="rect">
            <a:avLst/>
          </a:prstGeom>
          <a:noFill/>
          <a:ln>
            <a:noFill/>
          </a:ln>
        </p:spPr>
      </p:pic>
      <p:pic>
        <p:nvPicPr>
          <p:cNvPr descr="Playbook" id="535" name="Google Shape;535;g304c06dfabb_0_22"/>
          <p:cNvPicPr preferRelativeResize="0"/>
          <p:nvPr/>
        </p:nvPicPr>
        <p:blipFill rotWithShape="1">
          <a:blip r:embed="rId4">
            <a:alphaModFix/>
          </a:blip>
          <a:srcRect b="0" l="0" r="0" t="0"/>
          <a:stretch/>
        </p:blipFill>
        <p:spPr>
          <a:xfrm>
            <a:off x="5541852" y="4447324"/>
            <a:ext cx="1219200" cy="1219200"/>
          </a:xfrm>
          <a:prstGeom prst="rect">
            <a:avLst/>
          </a:prstGeom>
          <a:noFill/>
          <a:ln>
            <a:noFill/>
          </a:ln>
        </p:spPr>
      </p:pic>
      <p:pic>
        <p:nvPicPr>
          <p:cNvPr descr="Road" id="536" name="Google Shape;536;g304c06dfabb_0_22"/>
          <p:cNvPicPr preferRelativeResize="0"/>
          <p:nvPr/>
        </p:nvPicPr>
        <p:blipFill rotWithShape="1">
          <a:blip r:embed="rId5">
            <a:alphaModFix/>
          </a:blip>
          <a:srcRect b="0" l="0" r="0" t="0"/>
          <a:stretch/>
        </p:blipFill>
        <p:spPr>
          <a:xfrm>
            <a:off x="5541852" y="1833312"/>
            <a:ext cx="1219200" cy="1219200"/>
          </a:xfrm>
          <a:prstGeom prst="rect">
            <a:avLst/>
          </a:prstGeom>
          <a:noFill/>
          <a:ln>
            <a:noFill/>
          </a:ln>
        </p:spPr>
      </p:pic>
      <p:sp>
        <p:nvSpPr>
          <p:cNvPr id="537" name="Google Shape;537;g304c06dfabb_0_22"/>
          <p:cNvSpPr txBox="1"/>
          <p:nvPr/>
        </p:nvSpPr>
        <p:spPr>
          <a:xfrm>
            <a:off x="6761305" y="1915056"/>
            <a:ext cx="5040332" cy="985023"/>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867"/>
              <a:buFont typeface="Arial"/>
              <a:buNone/>
            </a:pPr>
            <a:r>
              <a:rPr b="0" i="0" lang="en" sz="1867" u="none" cap="none" strike="noStrike">
                <a:solidFill>
                  <a:srgbClr val="000000"/>
                </a:solidFill>
                <a:latin typeface="Tahoma"/>
                <a:ea typeface="Tahoma"/>
                <a:cs typeface="Tahoma"/>
                <a:sym typeface="Tahoma"/>
              </a:rPr>
              <a:t>Knowing where you want to be, and plotting your path (</a:t>
            </a:r>
            <a:r>
              <a:rPr b="1" i="0" lang="en" sz="1867" u="none" cap="none" strike="noStrike">
                <a:solidFill>
                  <a:srgbClr val="000000"/>
                </a:solidFill>
                <a:latin typeface="Tahoma"/>
                <a:ea typeface="Tahoma"/>
                <a:cs typeface="Tahoma"/>
                <a:sym typeface="Tahoma"/>
              </a:rPr>
              <a:t>Logic Model </a:t>
            </a:r>
            <a:r>
              <a:rPr b="0" i="0" lang="en" sz="1867" u="none" cap="none" strike="noStrike">
                <a:solidFill>
                  <a:srgbClr val="000000"/>
                </a:solidFill>
                <a:latin typeface="Tahoma"/>
                <a:ea typeface="Tahoma"/>
                <a:cs typeface="Tahoma"/>
                <a:sym typeface="Tahoma"/>
              </a:rPr>
              <a:t>and Theory of Change)</a:t>
            </a:r>
            <a:endParaRPr b="0" i="0" sz="1867" u="none" cap="none" strike="noStrike">
              <a:solidFill>
                <a:srgbClr val="000000"/>
              </a:solidFill>
              <a:latin typeface="Arial"/>
              <a:ea typeface="Arial"/>
              <a:cs typeface="Arial"/>
              <a:sym typeface="Arial"/>
            </a:endParaRPr>
          </a:p>
        </p:txBody>
      </p:sp>
      <p:sp>
        <p:nvSpPr>
          <p:cNvPr id="538" name="Google Shape;538;g304c06dfabb_0_22"/>
          <p:cNvSpPr/>
          <p:nvPr/>
        </p:nvSpPr>
        <p:spPr>
          <a:xfrm>
            <a:off x="6761053" y="3110484"/>
            <a:ext cx="4853376" cy="985023"/>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867"/>
              <a:buFont typeface="Arial"/>
              <a:buNone/>
            </a:pPr>
            <a:r>
              <a:rPr b="0" i="0" lang="en" sz="1867" u="none" cap="none" strike="noStrike">
                <a:solidFill>
                  <a:srgbClr val="000000"/>
                </a:solidFill>
                <a:latin typeface="Tahoma"/>
                <a:ea typeface="Tahoma"/>
                <a:cs typeface="Tahoma"/>
                <a:sym typeface="Tahoma"/>
              </a:rPr>
              <a:t>Knowing where you are along the journey (</a:t>
            </a:r>
            <a:r>
              <a:rPr b="1" i="0" lang="en" sz="1867" u="none" cap="none" strike="noStrike">
                <a:solidFill>
                  <a:srgbClr val="000000"/>
                </a:solidFill>
                <a:latin typeface="Tahoma"/>
                <a:ea typeface="Tahoma"/>
                <a:cs typeface="Tahoma"/>
                <a:sym typeface="Tahoma"/>
              </a:rPr>
              <a:t>Performance Measurement Framework</a:t>
            </a:r>
            <a:r>
              <a:rPr b="0" i="0" lang="en" sz="1867" u="none" cap="none" strike="noStrike">
                <a:solidFill>
                  <a:srgbClr val="000000"/>
                </a:solidFill>
                <a:latin typeface="Tahoma"/>
                <a:ea typeface="Tahoma"/>
                <a:cs typeface="Tahoma"/>
                <a:sym typeface="Tahoma"/>
              </a:rPr>
              <a:t>)</a:t>
            </a:r>
            <a:endParaRPr b="0" i="0" sz="1867" u="none" cap="none" strike="noStrike">
              <a:solidFill>
                <a:srgbClr val="000000"/>
              </a:solidFill>
              <a:latin typeface="Arial"/>
              <a:ea typeface="Arial"/>
              <a:cs typeface="Arial"/>
              <a:sym typeface="Arial"/>
            </a:endParaRPr>
          </a:p>
        </p:txBody>
      </p:sp>
      <p:sp>
        <p:nvSpPr>
          <p:cNvPr id="539" name="Google Shape;539;g304c06dfabb_0_22"/>
          <p:cNvSpPr/>
          <p:nvPr/>
        </p:nvSpPr>
        <p:spPr>
          <a:xfrm>
            <a:off x="6761053" y="4516455"/>
            <a:ext cx="5040332" cy="1272345"/>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Clr>
                <a:srgbClr val="000000"/>
              </a:buClr>
              <a:buSzPts val="1867"/>
              <a:buFont typeface="Arial"/>
              <a:buNone/>
            </a:pPr>
            <a:r>
              <a:rPr b="0" i="0" lang="en" sz="1867" u="none" cap="none" strike="noStrike">
                <a:solidFill>
                  <a:srgbClr val="000000"/>
                </a:solidFill>
                <a:latin typeface="Tahoma"/>
                <a:ea typeface="Tahoma"/>
                <a:cs typeface="Tahoma"/>
                <a:sym typeface="Tahoma"/>
              </a:rPr>
              <a:t>Monitoring and adjusting what you do to ensure you reach your destination (</a:t>
            </a:r>
            <a:r>
              <a:rPr b="1" i="0" lang="en" sz="1867" u="none" cap="none" strike="noStrike">
                <a:solidFill>
                  <a:srgbClr val="000000"/>
                </a:solidFill>
                <a:latin typeface="Tahoma"/>
                <a:ea typeface="Tahoma"/>
                <a:cs typeface="Tahoma"/>
                <a:sym typeface="Tahoma"/>
              </a:rPr>
              <a:t>Evidence Based </a:t>
            </a:r>
            <a:r>
              <a:rPr b="0" i="0" lang="en" sz="1867" u="none" cap="none" strike="noStrike">
                <a:solidFill>
                  <a:srgbClr val="000000"/>
                </a:solidFill>
                <a:latin typeface="Tahoma"/>
                <a:ea typeface="Tahoma"/>
                <a:cs typeface="Tahoma"/>
                <a:sym typeface="Tahoma"/>
              </a:rPr>
              <a:t>Planning and Management).</a:t>
            </a:r>
            <a:endParaRPr b="0" i="0" sz="1867"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11"/>
          <p:cNvSpPr txBox="1"/>
          <p:nvPr>
            <p:ph idx="1" type="body"/>
          </p:nvPr>
        </p:nvSpPr>
        <p:spPr>
          <a:xfrm>
            <a:off x="441083" y="1742413"/>
            <a:ext cx="3785491" cy="4542568"/>
          </a:xfrm>
          <a:prstGeom prst="rect">
            <a:avLst/>
          </a:prstGeom>
          <a:noFill/>
          <a:ln cap="flat" cmpd="sng" w="28575">
            <a:solidFill>
              <a:srgbClr val="3A4888"/>
            </a:solidFill>
            <a:prstDash val="solid"/>
            <a:round/>
            <a:headEnd len="sm" w="sm" type="none"/>
            <a:tailEnd len="sm" w="sm" type="none"/>
          </a:ln>
        </p:spPr>
        <p:txBody>
          <a:bodyPr anchorCtr="0" anchor="t" bIns="121900" lIns="121900" spcFirstLastPara="1" rIns="121900" wrap="square" tIns="121900">
            <a:noAutofit/>
          </a:bodyPr>
          <a:lstStyle/>
          <a:p>
            <a:pPr indent="0" lvl="0" marL="0" rtl="0" algn="l">
              <a:lnSpc>
                <a:spcPct val="115000"/>
              </a:lnSpc>
              <a:spcBef>
                <a:spcPts val="0"/>
              </a:spcBef>
              <a:spcAft>
                <a:spcPts val="2133"/>
              </a:spcAft>
              <a:buSzPts val="1400"/>
              <a:buNone/>
            </a:pPr>
            <a:r>
              <a:rPr lang="en" sz="1600">
                <a:latin typeface="Tahoma"/>
                <a:ea typeface="Tahoma"/>
                <a:cs typeface="Tahoma"/>
                <a:sym typeface="Tahoma"/>
              </a:rPr>
              <a:t>A </a:t>
            </a:r>
            <a:r>
              <a:rPr b="1" lang="en" sz="1600">
                <a:latin typeface="Tahoma"/>
                <a:ea typeface="Tahoma"/>
                <a:cs typeface="Tahoma"/>
                <a:sym typeface="Tahoma"/>
              </a:rPr>
              <a:t>logic model</a:t>
            </a:r>
            <a:r>
              <a:rPr lang="en" sz="1600">
                <a:latin typeface="Tahoma"/>
                <a:ea typeface="Tahoma"/>
                <a:cs typeface="Tahoma"/>
                <a:sym typeface="Tahoma"/>
              </a:rPr>
              <a:t> is a visual depiction of the theory of change for a specific project, reflecting the series of changes that are critical to achieving project outcomes. It depicts the logical connections between the planned outputs and the expected outcomes that the project aims to achieve or contribute to. The Logic Model’s pyramid structure enables us to illustrate the complex nature of a program or project. Different intermediate outcomes represent different “pathways” leading to the same ultimate outcome.</a:t>
            </a:r>
            <a:endParaRPr sz="1600">
              <a:latin typeface="Tahoma"/>
              <a:ea typeface="Tahoma"/>
              <a:cs typeface="Tahoma"/>
              <a:sym typeface="Tahoma"/>
            </a:endParaRPr>
          </a:p>
        </p:txBody>
      </p:sp>
      <p:sp>
        <p:nvSpPr>
          <p:cNvPr id="545" name="Google Shape;545;p11"/>
          <p:cNvSpPr txBox="1"/>
          <p:nvPr>
            <p:ph type="title"/>
          </p:nvPr>
        </p:nvSpPr>
        <p:spPr>
          <a:xfrm>
            <a:off x="-119833" y="596467"/>
            <a:ext cx="5564000" cy="763600"/>
          </a:xfrm>
          <a:prstGeom prst="rect">
            <a:avLst/>
          </a:prstGeom>
          <a:solidFill>
            <a:srgbClr val="3A4888"/>
          </a:solidFill>
          <a:ln cap="flat" cmpd="sng" w="9525">
            <a:solidFill>
              <a:schemeClr val="lt1"/>
            </a:solidFill>
            <a:prstDash val="solid"/>
            <a:round/>
            <a:headEnd len="sm" w="sm" type="none"/>
            <a:tailEnd len="sm" w="sm" type="none"/>
          </a:ln>
          <a:effectLst>
            <a:outerShdw blurRad="57150" rotWithShape="0" algn="bl" dir="5400000" dist="19050">
              <a:srgbClr val="000000">
                <a:alpha val="47058"/>
              </a:srgbClr>
            </a:outerShdw>
          </a:effectLst>
        </p:spPr>
        <p:txBody>
          <a:bodyPr anchorCtr="0" anchor="ctr" bIns="121900" lIns="121900" spcFirstLastPara="1" rIns="121900" wrap="square" tIns="121900">
            <a:noAutofit/>
          </a:bodyPr>
          <a:lstStyle/>
          <a:p>
            <a:pPr indent="0" lvl="0" marL="0" rtl="0" algn="r">
              <a:lnSpc>
                <a:spcPct val="100000"/>
              </a:lnSpc>
              <a:spcBef>
                <a:spcPts val="0"/>
              </a:spcBef>
              <a:spcAft>
                <a:spcPts val="0"/>
              </a:spcAft>
              <a:buSzPts val="2800"/>
              <a:buNone/>
            </a:pPr>
            <a:r>
              <a:rPr lang="en" sz="5200">
                <a:solidFill>
                  <a:schemeClr val="lt1"/>
                </a:solidFill>
                <a:latin typeface="Helvetica Neue"/>
                <a:ea typeface="Helvetica Neue"/>
                <a:cs typeface="Helvetica Neue"/>
                <a:sym typeface="Helvetica Neue"/>
              </a:rPr>
              <a:t>LOGIC MODEL</a:t>
            </a:r>
            <a:endParaRPr>
              <a:solidFill>
                <a:schemeClr val="lt1"/>
              </a:solidFill>
              <a:latin typeface="Helvetica Neue"/>
              <a:ea typeface="Helvetica Neue"/>
              <a:cs typeface="Helvetica Neue"/>
              <a:sym typeface="Helvetica Neue"/>
            </a:endParaRPr>
          </a:p>
        </p:txBody>
      </p:sp>
      <p:grpSp>
        <p:nvGrpSpPr>
          <p:cNvPr id="546" name="Google Shape;546;p11"/>
          <p:cNvGrpSpPr/>
          <p:nvPr/>
        </p:nvGrpSpPr>
        <p:grpSpPr>
          <a:xfrm>
            <a:off x="4426999" y="2357147"/>
            <a:ext cx="7660237" cy="3904387"/>
            <a:chOff x="0" y="0"/>
            <a:chExt cx="3558540" cy="1813560"/>
          </a:xfrm>
        </p:grpSpPr>
        <p:sp>
          <p:nvSpPr>
            <p:cNvPr id="547" name="Google Shape;547;p11"/>
            <p:cNvSpPr/>
            <p:nvPr/>
          </p:nvSpPr>
          <p:spPr>
            <a:xfrm>
              <a:off x="0" y="0"/>
              <a:ext cx="3558525" cy="181355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libri"/>
                  <a:ea typeface="Calibri"/>
                  <a:cs typeface="Calibri"/>
                  <a:sym typeface="Calibri"/>
                </a:rPr>
                <a:t> </a:t>
              </a:r>
              <a:endParaRPr b="0" i="0" sz="1867" u="none" cap="none" strike="noStrike">
                <a:solidFill>
                  <a:srgbClr val="000000"/>
                </a:solidFill>
                <a:latin typeface="Arial"/>
                <a:ea typeface="Arial"/>
                <a:cs typeface="Arial"/>
                <a:sym typeface="Arial"/>
              </a:endParaRPr>
            </a:p>
          </p:txBody>
        </p:sp>
        <p:pic>
          <p:nvPicPr>
            <p:cNvPr id="548" name="Google Shape;548;p11"/>
            <p:cNvPicPr preferRelativeResize="0"/>
            <p:nvPr/>
          </p:nvPicPr>
          <p:blipFill rotWithShape="1">
            <a:blip r:embed="rId3">
              <a:alphaModFix/>
            </a:blip>
            <a:srcRect b="0" l="0" r="0" t="0"/>
            <a:stretch/>
          </p:blipFill>
          <p:spPr>
            <a:xfrm>
              <a:off x="396240" y="0"/>
              <a:ext cx="3162300" cy="1813560"/>
            </a:xfrm>
            <a:prstGeom prst="rect">
              <a:avLst/>
            </a:prstGeom>
            <a:noFill/>
            <a:ln>
              <a:noFill/>
            </a:ln>
          </p:spPr>
        </p:pic>
        <p:sp>
          <p:nvSpPr>
            <p:cNvPr id="549" name="Google Shape;549;p11"/>
            <p:cNvSpPr/>
            <p:nvPr/>
          </p:nvSpPr>
          <p:spPr>
            <a:xfrm rot="10800000">
              <a:off x="15240" y="1169670"/>
              <a:ext cx="373380" cy="472440"/>
            </a:xfrm>
            <a:prstGeom prst="curvedLeftArrow">
              <a:avLst>
                <a:gd fmla="val 25000" name="adj1"/>
                <a:gd fmla="val 50000" name="adj2"/>
                <a:gd fmla="val 25000" name="adj3"/>
              </a:avLst>
            </a:prstGeom>
            <a:solidFill>
              <a:schemeClr val="accent1"/>
            </a:solidFill>
            <a:ln cap="flat" cmpd="sng" w="12700">
              <a:solidFill>
                <a:srgbClr val="31538F"/>
              </a:solidFill>
              <a:prstDash val="solid"/>
              <a:miter lim="800000"/>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libri"/>
                  <a:ea typeface="Calibri"/>
                  <a:cs typeface="Calibri"/>
                  <a:sym typeface="Calibri"/>
                </a:rPr>
                <a:t> </a:t>
              </a:r>
              <a:endParaRPr b="0" i="0" sz="1867" u="none" cap="none" strike="noStrike">
                <a:solidFill>
                  <a:srgbClr val="000000"/>
                </a:solidFill>
                <a:latin typeface="Arial"/>
                <a:ea typeface="Arial"/>
                <a:cs typeface="Arial"/>
                <a:sym typeface="Arial"/>
              </a:endParaRPr>
            </a:p>
          </p:txBody>
        </p:sp>
        <p:sp>
          <p:nvSpPr>
            <p:cNvPr id="550" name="Google Shape;550;p11"/>
            <p:cNvSpPr/>
            <p:nvPr/>
          </p:nvSpPr>
          <p:spPr>
            <a:xfrm rot="10800000">
              <a:off x="0" y="681990"/>
              <a:ext cx="381000" cy="438150"/>
            </a:xfrm>
            <a:prstGeom prst="curvedLeftArrow">
              <a:avLst>
                <a:gd fmla="val 20852" name="adj1"/>
                <a:gd fmla="val 52057" name="adj2"/>
                <a:gd fmla="val 25000" name="adj3"/>
              </a:avLst>
            </a:prstGeom>
            <a:solidFill>
              <a:schemeClr val="accent1"/>
            </a:solidFill>
            <a:ln cap="flat" cmpd="sng" w="12700">
              <a:solidFill>
                <a:srgbClr val="31538F"/>
              </a:solidFill>
              <a:prstDash val="solid"/>
              <a:miter lim="800000"/>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libri"/>
                  <a:ea typeface="Calibri"/>
                  <a:cs typeface="Calibri"/>
                  <a:sym typeface="Calibri"/>
                </a:rPr>
                <a:t> </a:t>
              </a:r>
              <a:endParaRPr b="0" i="0" sz="1867" u="none" cap="none" strike="noStrike">
                <a:solidFill>
                  <a:srgbClr val="000000"/>
                </a:solidFill>
                <a:latin typeface="Arial"/>
                <a:ea typeface="Arial"/>
                <a:cs typeface="Arial"/>
                <a:sym typeface="Arial"/>
              </a:endParaRPr>
            </a:p>
          </p:txBody>
        </p:sp>
        <p:sp>
          <p:nvSpPr>
            <p:cNvPr id="551" name="Google Shape;551;p11"/>
            <p:cNvSpPr/>
            <p:nvPr/>
          </p:nvSpPr>
          <p:spPr>
            <a:xfrm>
              <a:off x="693420" y="171450"/>
              <a:ext cx="320040" cy="281940"/>
            </a:xfrm>
            <a:prstGeom prst="bentArrow">
              <a:avLst>
                <a:gd fmla="val 25000" name="adj1"/>
                <a:gd fmla="val 25000" name="adj2"/>
                <a:gd fmla="val 25000" name="adj3"/>
                <a:gd fmla="val 43750" name="adj4"/>
              </a:avLst>
            </a:prstGeom>
            <a:solidFill>
              <a:schemeClr val="accent1"/>
            </a:solidFill>
            <a:ln cap="flat" cmpd="sng" w="12700">
              <a:solidFill>
                <a:srgbClr val="31538F"/>
              </a:solidFill>
              <a:prstDash val="solid"/>
              <a:miter lim="800000"/>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libri"/>
                  <a:ea typeface="Calibri"/>
                  <a:cs typeface="Calibri"/>
                  <a:sym typeface="Calibri"/>
                </a:rPr>
                <a:t> </a:t>
              </a:r>
              <a:endParaRPr b="0" i="0" sz="1867" u="none" cap="none" strike="noStrike">
                <a:solidFill>
                  <a:srgbClr val="000000"/>
                </a:solidFill>
                <a:latin typeface="Arial"/>
                <a:ea typeface="Arial"/>
                <a:cs typeface="Arial"/>
                <a:sym typeface="Arial"/>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pic>
        <p:nvPicPr>
          <p:cNvPr descr="A screenshot of a social media post&#10;&#10;Description automatically generated" id="556" name="Google Shape;556;p8"/>
          <p:cNvPicPr preferRelativeResize="0"/>
          <p:nvPr/>
        </p:nvPicPr>
        <p:blipFill rotWithShape="1">
          <a:blip r:embed="rId3">
            <a:alphaModFix/>
          </a:blip>
          <a:srcRect b="0" l="0" r="0" t="0"/>
          <a:stretch/>
        </p:blipFill>
        <p:spPr>
          <a:xfrm>
            <a:off x="724325" y="177800"/>
            <a:ext cx="10743353" cy="6502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31"/>
          <p:cNvSpPr/>
          <p:nvPr/>
        </p:nvSpPr>
        <p:spPr>
          <a:xfrm>
            <a:off x="9263333" y="-687100"/>
            <a:ext cx="3045200" cy="3128800"/>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8" name="Google Shape;128;p31"/>
          <p:cNvSpPr txBox="1"/>
          <p:nvPr>
            <p:ph type="title"/>
          </p:nvPr>
        </p:nvSpPr>
        <p:spPr>
          <a:xfrm>
            <a:off x="8110500" y="593367"/>
            <a:ext cx="3599200" cy="763600"/>
          </a:xfrm>
          <a:prstGeom prst="rect">
            <a:avLst/>
          </a:prstGeom>
          <a:noFill/>
          <a:ln cap="flat" cmpd="sng" w="19050">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rtl="0" algn="r">
              <a:lnSpc>
                <a:spcPct val="100000"/>
              </a:lnSpc>
              <a:spcBef>
                <a:spcPts val="0"/>
              </a:spcBef>
              <a:spcAft>
                <a:spcPts val="0"/>
              </a:spcAft>
              <a:buSzPts val="2800"/>
              <a:buNone/>
            </a:pPr>
            <a:r>
              <a:rPr lang="en" sz="4000">
                <a:solidFill>
                  <a:srgbClr val="3A4888"/>
                </a:solidFill>
                <a:latin typeface="Proxima Nova"/>
                <a:ea typeface="Proxima Nova"/>
                <a:cs typeface="Proxima Nova"/>
                <a:sym typeface="Proxima Nova"/>
              </a:rPr>
              <a:t>Key</a:t>
            </a:r>
            <a:r>
              <a:rPr lang="en" sz="4000">
                <a:latin typeface="Proxima Nova"/>
                <a:ea typeface="Proxima Nova"/>
                <a:cs typeface="Proxima Nova"/>
                <a:sym typeface="Proxima Nova"/>
              </a:rPr>
              <a:t> </a:t>
            </a:r>
            <a:r>
              <a:rPr lang="en" sz="4000">
                <a:solidFill>
                  <a:srgbClr val="FFFFFF"/>
                </a:solidFill>
                <a:latin typeface="Proxima Nova"/>
                <a:ea typeface="Proxima Nova"/>
                <a:cs typeface="Proxima Nova"/>
                <a:sym typeface="Proxima Nova"/>
              </a:rPr>
              <a:t>Messages</a:t>
            </a:r>
            <a:endParaRPr sz="4000">
              <a:solidFill>
                <a:srgbClr val="FFFFFF"/>
              </a:solidFill>
              <a:latin typeface="Proxima Nova"/>
              <a:ea typeface="Proxima Nova"/>
              <a:cs typeface="Proxima Nova"/>
              <a:sym typeface="Proxima Nova"/>
            </a:endParaRPr>
          </a:p>
        </p:txBody>
      </p:sp>
      <p:cxnSp>
        <p:nvCxnSpPr>
          <p:cNvPr id="129" name="Google Shape;129;p31"/>
          <p:cNvCxnSpPr/>
          <p:nvPr/>
        </p:nvCxnSpPr>
        <p:spPr>
          <a:xfrm flipH="1" rot="10800000">
            <a:off x="0" y="1029667"/>
            <a:ext cx="8058800" cy="9200"/>
          </a:xfrm>
          <a:prstGeom prst="straightConnector1">
            <a:avLst/>
          </a:prstGeom>
          <a:noFill/>
          <a:ln cap="flat" cmpd="sng" w="38100">
            <a:solidFill>
              <a:srgbClr val="993365"/>
            </a:solidFill>
            <a:prstDash val="solid"/>
            <a:round/>
            <a:headEnd len="sm" w="sm" type="none"/>
            <a:tailEnd len="sm" w="sm" type="none"/>
          </a:ln>
        </p:spPr>
      </p:cxnSp>
      <p:pic>
        <p:nvPicPr>
          <p:cNvPr descr="Badge Tick1" id="130" name="Google Shape;130;p31"/>
          <p:cNvPicPr preferRelativeResize="0"/>
          <p:nvPr/>
        </p:nvPicPr>
        <p:blipFill rotWithShape="1">
          <a:blip r:embed="rId3">
            <a:alphaModFix/>
          </a:blip>
          <a:srcRect b="0" l="0" r="0" t="0"/>
          <a:stretch/>
        </p:blipFill>
        <p:spPr>
          <a:xfrm>
            <a:off x="745693" y="2441701"/>
            <a:ext cx="1018239" cy="1018239"/>
          </a:xfrm>
          <a:prstGeom prst="rect">
            <a:avLst/>
          </a:prstGeom>
          <a:noFill/>
          <a:ln>
            <a:noFill/>
          </a:ln>
        </p:spPr>
      </p:pic>
      <p:pic>
        <p:nvPicPr>
          <p:cNvPr descr="Badge Tick1" id="131" name="Google Shape;131;p31"/>
          <p:cNvPicPr preferRelativeResize="0"/>
          <p:nvPr/>
        </p:nvPicPr>
        <p:blipFill rotWithShape="1">
          <a:blip r:embed="rId3">
            <a:alphaModFix/>
          </a:blip>
          <a:srcRect b="0" l="0" r="0" t="0"/>
          <a:stretch/>
        </p:blipFill>
        <p:spPr>
          <a:xfrm>
            <a:off x="745693" y="4800894"/>
            <a:ext cx="1018239" cy="1018239"/>
          </a:xfrm>
          <a:prstGeom prst="rect">
            <a:avLst/>
          </a:prstGeom>
          <a:noFill/>
          <a:ln>
            <a:noFill/>
          </a:ln>
        </p:spPr>
      </p:pic>
      <p:graphicFrame>
        <p:nvGraphicFramePr>
          <p:cNvPr id="132" name="Google Shape;132;p31"/>
          <p:cNvGraphicFramePr/>
          <p:nvPr/>
        </p:nvGraphicFramePr>
        <p:xfrm>
          <a:off x="1083361" y="1867565"/>
          <a:ext cx="3000000" cy="3000000"/>
        </p:xfrm>
        <a:graphic>
          <a:graphicData uri="http://schemas.openxmlformats.org/drawingml/2006/table">
            <a:tbl>
              <a:tblPr>
                <a:noFill/>
                <a:tableStyleId>{F177CB8C-4939-4223-A19F-76BBF207C9AD}</a:tableStyleId>
              </a:tblPr>
              <a:tblGrid>
                <a:gridCol w="997325"/>
                <a:gridCol w="8654675"/>
              </a:tblGrid>
              <a:tr h="2659500">
                <a:tc>
                  <a:txBody>
                    <a:bodyPr/>
                    <a:lstStyle/>
                    <a:p>
                      <a:pPr indent="0" lvl="0" marL="0" marR="0" rtl="0" algn="l">
                        <a:lnSpc>
                          <a:spcPct val="100000"/>
                        </a:lnSpc>
                        <a:spcBef>
                          <a:spcPts val="0"/>
                        </a:spcBef>
                        <a:spcAft>
                          <a:spcPts val="0"/>
                        </a:spcAft>
                        <a:buClr>
                          <a:schemeClr val="dk1"/>
                        </a:buClr>
                        <a:buSzPts val="1100"/>
                        <a:buFont typeface="Arial"/>
                        <a:buNone/>
                      </a:pPr>
                      <a:r>
                        <a:t/>
                      </a:r>
                      <a:endParaRPr sz="2100" u="none" cap="none" strike="noStrike">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t/>
                      </a:r>
                      <a:endParaRPr sz="12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chemeClr val="dk1"/>
                        </a:buClr>
                        <a:buSzPts val="1100"/>
                        <a:buFont typeface="Arial"/>
                        <a:buNone/>
                      </a:pPr>
                      <a:r>
                        <a:rPr lang="en" sz="2100" u="none" cap="none" strike="noStrike">
                          <a:solidFill>
                            <a:schemeClr val="dk1"/>
                          </a:solidFill>
                          <a:latin typeface="Tahoma"/>
                          <a:ea typeface="Tahoma"/>
                          <a:cs typeface="Tahoma"/>
                          <a:sym typeface="Tahoma"/>
                        </a:rPr>
                        <a:t>Regardless of your organization’s mandate, a project cycle is a universal and practical approach to understanding the processes within which gender equality and feminist approaches can be integrated.</a:t>
                      </a:r>
                      <a:endParaRPr sz="1900" u="none" cap="none" strike="noStrike"/>
                    </a:p>
                    <a:p>
                      <a:pPr indent="0" lvl="0" marL="0" marR="0" rtl="0" algn="l">
                        <a:lnSpc>
                          <a:spcPct val="115000"/>
                        </a:lnSpc>
                        <a:spcBef>
                          <a:spcPts val="0"/>
                        </a:spcBef>
                        <a:spcAft>
                          <a:spcPts val="0"/>
                        </a:spcAft>
                        <a:buClr>
                          <a:schemeClr val="dk1"/>
                        </a:buClr>
                        <a:buSzPts val="1100"/>
                        <a:buFont typeface="Arial"/>
                        <a:buNone/>
                      </a:pPr>
                      <a:r>
                        <a:t/>
                      </a:r>
                      <a:endParaRPr sz="21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400"/>
                        <a:buFont typeface="Arial"/>
                        <a:buNone/>
                      </a:pPr>
                      <a:r>
                        <a:t/>
                      </a:r>
                      <a:endParaRPr sz="2100" u="none" cap="none" strike="noStrike">
                        <a:solidFill>
                          <a:schemeClr val="dk1"/>
                        </a:solidFill>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C1130"/>
                      </a:solidFill>
                      <a:prstDash val="solid"/>
                      <a:round/>
                      <a:headEnd len="sm" w="sm" type="none"/>
                      <a:tailEnd len="sm" w="sm" type="none"/>
                    </a:lnB>
                  </a:tcPr>
                </a:tc>
              </a:tr>
              <a:tr h="1537850">
                <a:tc>
                  <a:txBody>
                    <a:bodyPr/>
                    <a:lstStyle/>
                    <a:p>
                      <a:pPr indent="0" lvl="0" marL="0" marR="0" rtl="0" algn="l">
                        <a:lnSpc>
                          <a:spcPct val="100000"/>
                        </a:lnSpc>
                        <a:spcBef>
                          <a:spcPts val="0"/>
                        </a:spcBef>
                        <a:spcAft>
                          <a:spcPts val="0"/>
                        </a:spcAft>
                        <a:buClr>
                          <a:schemeClr val="dk1"/>
                        </a:buClr>
                        <a:buSzPts val="1100"/>
                        <a:buFont typeface="Arial"/>
                        <a:buNone/>
                      </a:pPr>
                      <a:r>
                        <a:t/>
                      </a:r>
                      <a:endParaRPr sz="2100" u="none" cap="none" strike="noStrike">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Arial"/>
                        <a:buNone/>
                      </a:pPr>
                      <a:r>
                        <a:t/>
                      </a:r>
                      <a:endParaRPr sz="12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chemeClr val="dk1"/>
                        </a:buClr>
                        <a:buSzPts val="1100"/>
                        <a:buFont typeface="Arial"/>
                        <a:buNone/>
                      </a:pPr>
                      <a:r>
                        <a:rPr lang="en" sz="2100" u="none" cap="none" strike="noStrike">
                          <a:solidFill>
                            <a:schemeClr val="dk1"/>
                          </a:solidFill>
                          <a:latin typeface="Tahoma"/>
                          <a:ea typeface="Tahoma"/>
                          <a:cs typeface="Tahoma"/>
                          <a:sym typeface="Tahoma"/>
                        </a:rPr>
                        <a:t>The journey through this training will be hands-on and practical, requiring everyone’s active participation.</a:t>
                      </a:r>
                      <a:endParaRPr sz="1900" u="none" cap="none" strike="noStrike"/>
                    </a:p>
                    <a:p>
                      <a:pPr indent="0" lvl="0" marL="0" marR="0" rtl="0" algn="l">
                        <a:lnSpc>
                          <a:spcPct val="115000"/>
                        </a:lnSpc>
                        <a:spcBef>
                          <a:spcPts val="0"/>
                        </a:spcBef>
                        <a:spcAft>
                          <a:spcPts val="0"/>
                        </a:spcAft>
                        <a:buClr>
                          <a:srgbClr val="000000"/>
                        </a:buClr>
                        <a:buSzPts val="1400"/>
                        <a:buFont typeface="Arial"/>
                        <a:buNone/>
                      </a:pPr>
                      <a:r>
                        <a:t/>
                      </a:r>
                      <a:endParaRPr sz="2100" u="none" cap="none" strike="noStrike">
                        <a:solidFill>
                          <a:schemeClr val="dk1"/>
                        </a:solidFill>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C1130"/>
                      </a:solidFill>
                      <a:prstDash val="solid"/>
                      <a:round/>
                      <a:headEnd len="sm" w="sm" type="none"/>
                      <a:tailEnd len="sm" w="sm" type="none"/>
                    </a:lnT>
                    <a:lnB cap="flat" cmpd="sng" w="9525">
                      <a:solidFill>
                        <a:srgbClr val="4C1130"/>
                      </a:solidFill>
                      <a:prstDash val="solid"/>
                      <a:round/>
                      <a:headEnd len="sm" w="sm" type="none"/>
                      <a:tailEnd len="sm" w="sm" type="none"/>
                    </a:lnB>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pic>
        <p:nvPicPr>
          <p:cNvPr id="561" name="Google Shape;561;p85"/>
          <p:cNvPicPr preferRelativeResize="0"/>
          <p:nvPr/>
        </p:nvPicPr>
        <p:blipFill rotWithShape="1">
          <a:blip r:embed="rId3">
            <a:alphaModFix/>
          </a:blip>
          <a:srcRect b="0" l="0" r="0" t="0"/>
          <a:stretch/>
        </p:blipFill>
        <p:spPr>
          <a:xfrm>
            <a:off x="203200" y="203200"/>
            <a:ext cx="6943440" cy="6451597"/>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101"/>
          <p:cNvSpPr txBox="1"/>
          <p:nvPr>
            <p:ph type="title"/>
          </p:nvPr>
        </p:nvSpPr>
        <p:spPr>
          <a:xfrm>
            <a:off x="364300" y="222376"/>
            <a:ext cx="11168000" cy="1074456"/>
          </a:xfrm>
          <a:prstGeom prst="rect">
            <a:avLst/>
          </a:prstGeom>
          <a:noFill/>
          <a:ln>
            <a:noFill/>
          </a:ln>
        </p:spPr>
        <p:txBody>
          <a:bodyPr anchorCtr="0" anchor="ctr" bIns="121900" lIns="121900" spcFirstLastPara="1" rIns="121900" wrap="square" tIns="121900">
            <a:noAutofit/>
          </a:bodyPr>
          <a:lstStyle/>
          <a:p>
            <a:pPr indent="0" lvl="0" marL="0" rtl="0" algn="l">
              <a:lnSpc>
                <a:spcPct val="115000"/>
              </a:lnSpc>
              <a:spcBef>
                <a:spcPts val="0"/>
              </a:spcBef>
              <a:spcAft>
                <a:spcPts val="0"/>
              </a:spcAft>
              <a:buSzPts val="1100"/>
              <a:buNone/>
            </a:pPr>
            <a:r>
              <a:rPr lang="en" sz="2933">
                <a:solidFill>
                  <a:srgbClr val="272324"/>
                </a:solidFill>
                <a:latin typeface="Helvetica Neue"/>
                <a:ea typeface="Helvetica Neue"/>
                <a:cs typeface="Helvetica Neue"/>
                <a:sym typeface="Helvetica Neue"/>
              </a:rPr>
              <a:t>WHAT ELEMENTS </a:t>
            </a:r>
            <a:endParaRPr sz="2933">
              <a:solidFill>
                <a:srgbClr val="272324"/>
              </a:solidFill>
              <a:latin typeface="Helvetica Neue"/>
              <a:ea typeface="Helvetica Neue"/>
              <a:cs typeface="Helvetica Neue"/>
              <a:sym typeface="Helvetica Neue"/>
            </a:endParaRPr>
          </a:p>
          <a:p>
            <a:pPr indent="0" lvl="0" marL="0" rtl="0" algn="l">
              <a:lnSpc>
                <a:spcPct val="115000"/>
              </a:lnSpc>
              <a:spcBef>
                <a:spcPts val="0"/>
              </a:spcBef>
              <a:spcAft>
                <a:spcPts val="0"/>
              </a:spcAft>
              <a:buSzPts val="1100"/>
              <a:buNone/>
            </a:pPr>
            <a:r>
              <a:rPr lang="en" sz="2933">
                <a:solidFill>
                  <a:srgbClr val="272324"/>
                </a:solidFill>
                <a:latin typeface="Helvetica Neue"/>
                <a:ea typeface="Helvetica Neue"/>
                <a:cs typeface="Helvetica Neue"/>
                <a:sym typeface="Helvetica Neue"/>
              </a:rPr>
              <a:t>DOES A GENDER EQUALITY OUTCOME STATEMENT HAVE?</a:t>
            </a:r>
            <a:endParaRPr i="1" sz="2933">
              <a:solidFill>
                <a:srgbClr val="272324"/>
              </a:solidFill>
              <a:latin typeface="Helvetica Neue"/>
              <a:ea typeface="Helvetica Neue"/>
              <a:cs typeface="Helvetica Neue"/>
              <a:sym typeface="Helvetica Neue"/>
            </a:endParaRPr>
          </a:p>
        </p:txBody>
      </p:sp>
      <p:graphicFrame>
        <p:nvGraphicFramePr>
          <p:cNvPr id="567" name="Google Shape;567;p101"/>
          <p:cNvGraphicFramePr/>
          <p:nvPr/>
        </p:nvGraphicFramePr>
        <p:xfrm>
          <a:off x="1270000" y="1870333"/>
          <a:ext cx="3000000" cy="3000000"/>
        </p:xfrm>
        <a:graphic>
          <a:graphicData uri="http://schemas.openxmlformats.org/drawingml/2006/table">
            <a:tbl>
              <a:tblPr>
                <a:noFill/>
                <a:tableStyleId>{F177CB8C-4939-4223-A19F-76BBF207C9AD}</a:tableStyleId>
              </a:tblPr>
              <a:tblGrid>
                <a:gridCol w="510475"/>
                <a:gridCol w="9141525"/>
              </a:tblGrid>
              <a:tr h="1158225">
                <a:tc>
                  <a:txBody>
                    <a:bodyPr/>
                    <a:lstStyle/>
                    <a:p>
                      <a:pPr indent="0" lvl="0" marL="0" marR="0" rtl="0" algn="l">
                        <a:lnSpc>
                          <a:spcPct val="100000"/>
                        </a:lnSpc>
                        <a:spcBef>
                          <a:spcPts val="0"/>
                        </a:spcBef>
                        <a:spcAft>
                          <a:spcPts val="0"/>
                        </a:spcAft>
                        <a:buClr>
                          <a:srgbClr val="000000"/>
                        </a:buClr>
                        <a:buSzPts val="1400"/>
                        <a:buFont typeface="Arial"/>
                        <a:buNone/>
                      </a:pPr>
                      <a:r>
                        <a:t/>
                      </a:r>
                      <a:endParaRPr sz="1900" u="none" cap="none" strike="noStrike">
                        <a:latin typeface="Tahoma"/>
                        <a:ea typeface="Tahoma"/>
                        <a:cs typeface="Tahoma"/>
                        <a:sym typeface="Tahoma"/>
                      </a:endParaRPr>
                    </a:p>
                  </a:txBody>
                  <a:tcPr marT="121900" marB="121900" marR="121900" marL="121900">
                    <a:lnR cap="flat" cmpd="sng" w="9525">
                      <a:solidFill>
                        <a:srgbClr val="96A971"/>
                      </a:solidFill>
                      <a:prstDash val="solid"/>
                      <a:round/>
                      <a:headEnd len="sm" w="sm" type="none"/>
                      <a:tailEnd len="sm" w="sm" type="none"/>
                    </a:lnR>
                    <a:solidFill>
                      <a:srgbClr val="96A971"/>
                    </a:solidFill>
                  </a:tcPr>
                </a:tc>
                <a:tc>
                  <a:txBody>
                    <a:bodyPr/>
                    <a:lstStyle/>
                    <a:p>
                      <a:pPr indent="0" lvl="0" marL="0" marR="0" rtl="0" algn="l">
                        <a:lnSpc>
                          <a:spcPct val="115000"/>
                        </a:lnSpc>
                        <a:spcBef>
                          <a:spcPts val="0"/>
                        </a:spcBef>
                        <a:spcAft>
                          <a:spcPts val="0"/>
                        </a:spcAft>
                        <a:buClr>
                          <a:srgbClr val="000000"/>
                        </a:buClr>
                        <a:buSzPts val="500"/>
                        <a:buFont typeface="Arial"/>
                        <a:buNone/>
                      </a:pPr>
                      <a:r>
                        <a:t/>
                      </a:r>
                      <a:endParaRPr sz="700" u="none" cap="none" strike="noStrike">
                        <a:latin typeface="Tahoma"/>
                        <a:ea typeface="Tahoma"/>
                        <a:cs typeface="Tahoma"/>
                        <a:sym typeface="Tahoma"/>
                      </a:endParaRPr>
                    </a:p>
                    <a:p>
                      <a:pPr indent="0" lvl="0" marL="0" marR="0" rtl="0" algn="l">
                        <a:lnSpc>
                          <a:spcPct val="115000"/>
                        </a:lnSpc>
                        <a:spcBef>
                          <a:spcPts val="0"/>
                        </a:spcBef>
                        <a:spcAft>
                          <a:spcPts val="0"/>
                        </a:spcAft>
                        <a:buClr>
                          <a:srgbClr val="000000"/>
                        </a:buClr>
                        <a:buSzPts val="1400"/>
                        <a:buFont typeface="Arial"/>
                        <a:buNone/>
                      </a:pPr>
                      <a:r>
                        <a:rPr lang="en" sz="1900" u="none" cap="none" strike="noStrike">
                          <a:latin typeface="Tahoma"/>
                          <a:ea typeface="Tahoma"/>
                          <a:cs typeface="Tahoma"/>
                          <a:sym typeface="Tahoma"/>
                        </a:rPr>
                        <a:t>GE outcome statements explicitly describe an improvement or positive change related to gender equality.</a:t>
                      </a:r>
                      <a:endParaRPr sz="1900" u="none" cap="none" strike="noStrike">
                        <a:latin typeface="Tahoma"/>
                        <a:ea typeface="Tahoma"/>
                        <a:cs typeface="Tahoma"/>
                        <a:sym typeface="Tahoma"/>
                      </a:endParaRPr>
                    </a:p>
                    <a:p>
                      <a:pPr indent="0" lvl="0" marL="0" marR="0" rtl="0" algn="l">
                        <a:lnSpc>
                          <a:spcPct val="115000"/>
                        </a:lnSpc>
                        <a:spcBef>
                          <a:spcPts val="0"/>
                        </a:spcBef>
                        <a:spcAft>
                          <a:spcPts val="0"/>
                        </a:spcAft>
                        <a:buClr>
                          <a:srgbClr val="000000"/>
                        </a:buClr>
                        <a:buSzPts val="500"/>
                        <a:buFont typeface="Arial"/>
                        <a:buNone/>
                      </a:pPr>
                      <a:r>
                        <a:t/>
                      </a:r>
                      <a:endParaRPr sz="700" u="none" cap="none" strike="noStrike">
                        <a:latin typeface="Tahoma"/>
                        <a:ea typeface="Tahoma"/>
                        <a:cs typeface="Tahoma"/>
                        <a:sym typeface="Tahoma"/>
                      </a:endParaRPr>
                    </a:p>
                  </a:txBody>
                  <a:tcPr marT="121900" marB="121900" marR="121900" marL="121900" anchor="ctr">
                    <a:lnL cap="flat" cmpd="sng" w="9525">
                      <a:solidFill>
                        <a:srgbClr val="96A971"/>
                      </a:solidFill>
                      <a:prstDash val="solid"/>
                      <a:round/>
                      <a:headEnd len="sm" w="sm" type="none"/>
                      <a:tailEnd len="sm" w="sm" type="none"/>
                    </a:lnL>
                    <a:lnR cap="flat" cmpd="sng" w="9525">
                      <a:solidFill>
                        <a:srgbClr val="96A971"/>
                      </a:solidFill>
                      <a:prstDash val="solid"/>
                      <a:round/>
                      <a:headEnd len="sm" w="sm" type="none"/>
                      <a:tailEnd len="sm" w="sm" type="none"/>
                    </a:lnR>
                    <a:lnT cap="flat" cmpd="sng" w="9525">
                      <a:solidFill>
                        <a:srgbClr val="96A971"/>
                      </a:solidFill>
                      <a:prstDash val="solid"/>
                      <a:round/>
                      <a:headEnd len="sm" w="sm" type="none"/>
                      <a:tailEnd len="sm" w="sm" type="none"/>
                    </a:lnT>
                    <a:lnB cap="flat" cmpd="sng" w="9525">
                      <a:solidFill>
                        <a:srgbClr val="96A971"/>
                      </a:solidFill>
                      <a:prstDash val="solid"/>
                      <a:round/>
                      <a:headEnd len="sm" w="sm" type="none"/>
                      <a:tailEnd len="sm" w="sm" type="none"/>
                    </a:lnB>
                  </a:tcPr>
                </a:tc>
              </a:tr>
            </a:tbl>
          </a:graphicData>
        </a:graphic>
      </p:graphicFrame>
      <p:cxnSp>
        <p:nvCxnSpPr>
          <p:cNvPr id="568" name="Google Shape;568;p101"/>
          <p:cNvCxnSpPr/>
          <p:nvPr/>
        </p:nvCxnSpPr>
        <p:spPr>
          <a:xfrm flipH="1" rot="10800000">
            <a:off x="1" y="1296833"/>
            <a:ext cx="11532300" cy="9201"/>
          </a:xfrm>
          <a:prstGeom prst="straightConnector1">
            <a:avLst/>
          </a:prstGeom>
          <a:noFill/>
          <a:ln cap="flat" cmpd="sng" w="38100">
            <a:solidFill>
              <a:srgbClr val="3A4888"/>
            </a:solidFill>
            <a:prstDash val="solid"/>
            <a:round/>
            <a:headEnd len="sm" w="sm" type="none"/>
            <a:tailEnd len="sm" w="sm" type="none"/>
          </a:ln>
        </p:spPr>
      </p:cxnSp>
      <p:graphicFrame>
        <p:nvGraphicFramePr>
          <p:cNvPr id="569" name="Google Shape;569;p101"/>
          <p:cNvGraphicFramePr/>
          <p:nvPr/>
        </p:nvGraphicFramePr>
        <p:xfrm>
          <a:off x="1270000" y="3187167"/>
          <a:ext cx="3000000" cy="3000000"/>
        </p:xfrm>
        <a:graphic>
          <a:graphicData uri="http://schemas.openxmlformats.org/drawingml/2006/table">
            <a:tbl>
              <a:tblPr>
                <a:noFill/>
                <a:tableStyleId>{F177CB8C-4939-4223-A19F-76BBF207C9AD}</a:tableStyleId>
              </a:tblPr>
              <a:tblGrid>
                <a:gridCol w="510475"/>
                <a:gridCol w="9141525"/>
              </a:tblGrid>
              <a:tr h="1158225">
                <a:tc>
                  <a:txBody>
                    <a:bodyPr/>
                    <a:lstStyle/>
                    <a:p>
                      <a:pPr indent="0" lvl="0" marL="0" marR="0" rtl="0" algn="l">
                        <a:lnSpc>
                          <a:spcPct val="100000"/>
                        </a:lnSpc>
                        <a:spcBef>
                          <a:spcPts val="0"/>
                        </a:spcBef>
                        <a:spcAft>
                          <a:spcPts val="0"/>
                        </a:spcAft>
                        <a:buClr>
                          <a:srgbClr val="000000"/>
                        </a:buClr>
                        <a:buSzPts val="1400"/>
                        <a:buFont typeface="Arial"/>
                        <a:buNone/>
                      </a:pPr>
                      <a:r>
                        <a:t/>
                      </a:r>
                      <a:endParaRPr sz="1900" u="none" cap="none" strike="noStrike"/>
                    </a:p>
                  </a:txBody>
                  <a:tcPr marT="121900" marB="121900" marR="121900" marL="121900">
                    <a:lnR cap="flat" cmpd="sng" w="9525">
                      <a:solidFill>
                        <a:srgbClr val="491A36"/>
                      </a:solidFill>
                      <a:prstDash val="solid"/>
                      <a:round/>
                      <a:headEnd len="sm" w="sm" type="none"/>
                      <a:tailEnd len="sm" w="sm" type="none"/>
                    </a:lnR>
                    <a:solidFill>
                      <a:srgbClr val="993365"/>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900" u="none" cap="none" strike="noStrike">
                          <a:latin typeface="Tahoma"/>
                          <a:ea typeface="Tahoma"/>
                          <a:cs typeface="Tahoma"/>
                          <a:sym typeface="Tahoma"/>
                        </a:rPr>
                        <a:t>GE outcomes statements do not merely refer to ‘women and men’ or add ‘including girls’ to the stated result.</a:t>
                      </a:r>
                      <a:endParaRPr sz="1900" u="none" cap="none" strike="noStrike">
                        <a:latin typeface="Tahoma"/>
                        <a:ea typeface="Tahoma"/>
                        <a:cs typeface="Tahoma"/>
                        <a:sym typeface="Tahoma"/>
                      </a:endParaRPr>
                    </a:p>
                  </a:txBody>
                  <a:tcPr marT="121900" marB="121900" marR="121900" marL="121900" anchor="ctr">
                    <a:lnL cap="flat" cmpd="sng" w="9525">
                      <a:solidFill>
                        <a:srgbClr val="491A36"/>
                      </a:solidFill>
                      <a:prstDash val="solid"/>
                      <a:round/>
                      <a:headEnd len="sm" w="sm" type="none"/>
                      <a:tailEnd len="sm" w="sm" type="none"/>
                    </a:lnL>
                    <a:lnR cap="flat" cmpd="sng" w="9525">
                      <a:solidFill>
                        <a:srgbClr val="491A36"/>
                      </a:solidFill>
                      <a:prstDash val="solid"/>
                      <a:round/>
                      <a:headEnd len="sm" w="sm" type="none"/>
                      <a:tailEnd len="sm" w="sm" type="none"/>
                    </a:lnR>
                    <a:lnT cap="flat" cmpd="sng" w="9525">
                      <a:solidFill>
                        <a:srgbClr val="491A36"/>
                      </a:solidFill>
                      <a:prstDash val="solid"/>
                      <a:round/>
                      <a:headEnd len="sm" w="sm" type="none"/>
                      <a:tailEnd len="sm" w="sm" type="none"/>
                    </a:lnT>
                    <a:lnB cap="flat" cmpd="sng" w="9525">
                      <a:solidFill>
                        <a:srgbClr val="491A36"/>
                      </a:solidFill>
                      <a:prstDash val="solid"/>
                      <a:round/>
                      <a:headEnd len="sm" w="sm" type="none"/>
                      <a:tailEnd len="sm" w="sm" type="none"/>
                    </a:lnB>
                  </a:tcPr>
                </a:tc>
              </a:tr>
            </a:tbl>
          </a:graphicData>
        </a:graphic>
      </p:graphicFrame>
      <p:sp>
        <p:nvSpPr>
          <p:cNvPr id="570" name="Google Shape;570;p101"/>
          <p:cNvSpPr/>
          <p:nvPr/>
        </p:nvSpPr>
        <p:spPr>
          <a:xfrm>
            <a:off x="1038200" y="4696190"/>
            <a:ext cx="10115600" cy="627991"/>
          </a:xfrm>
          <a:prstGeom prst="bracePair">
            <a:avLst/>
          </a:prstGeom>
          <a:solidFill>
            <a:srgbClr val="3A4888"/>
          </a:solidFill>
          <a:ln cap="flat" cmpd="sng" w="9525">
            <a:solidFill>
              <a:srgbClr val="3A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867"/>
              <a:buFont typeface="Arial"/>
              <a:buNone/>
            </a:pPr>
            <a:r>
              <a:rPr b="0" i="0" lang="en" sz="1867" u="none" cap="none" strike="noStrike">
                <a:solidFill>
                  <a:srgbClr val="FFFFFF"/>
                </a:solidFill>
                <a:latin typeface="Tahoma"/>
                <a:ea typeface="Tahoma"/>
                <a:cs typeface="Tahoma"/>
                <a:sym typeface="Tahoma"/>
              </a:rPr>
              <a:t>Improved </a:t>
            </a:r>
            <a:r>
              <a:rPr b="1" i="0" lang="en" sz="1867" u="none" cap="none" strike="noStrike">
                <a:solidFill>
                  <a:srgbClr val="FFFFFF"/>
                </a:solidFill>
                <a:latin typeface="Tahoma"/>
                <a:ea typeface="Tahoma"/>
                <a:cs typeface="Tahoma"/>
                <a:sym typeface="Tahoma"/>
              </a:rPr>
              <a:t>access</a:t>
            </a:r>
            <a:r>
              <a:rPr b="0" i="0" lang="en" sz="1867" u="none" cap="none" strike="noStrike">
                <a:solidFill>
                  <a:srgbClr val="FFFFFF"/>
                </a:solidFill>
                <a:latin typeface="Tahoma"/>
                <a:ea typeface="Tahoma"/>
                <a:cs typeface="Tahoma"/>
                <a:sym typeface="Tahoma"/>
              </a:rPr>
              <a:t>, especially for adolescent girls, to nutritionally diverse food sources.</a:t>
            </a:r>
            <a:endParaRPr b="0" i="0" sz="1867" u="none" cap="none" strike="noStrike">
              <a:solidFill>
                <a:srgbClr val="FFFFFF"/>
              </a:solidFill>
              <a:latin typeface="Tahoma"/>
              <a:ea typeface="Tahoma"/>
              <a:cs typeface="Tahoma"/>
              <a:sym typeface="Tahoma"/>
            </a:endParaRPr>
          </a:p>
        </p:txBody>
      </p:sp>
      <p:sp>
        <p:nvSpPr>
          <p:cNvPr id="571" name="Google Shape;571;p101"/>
          <p:cNvSpPr/>
          <p:nvPr/>
        </p:nvSpPr>
        <p:spPr>
          <a:xfrm>
            <a:off x="1007800" y="5415966"/>
            <a:ext cx="10176400" cy="993553"/>
          </a:xfrm>
          <a:prstGeom prst="bracePair">
            <a:avLst/>
          </a:prstGeom>
          <a:solidFill>
            <a:srgbClr val="3A4888"/>
          </a:solidFill>
          <a:ln cap="flat" cmpd="sng" w="9525">
            <a:solidFill>
              <a:srgbClr val="3A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867"/>
              <a:buFont typeface="Arial"/>
              <a:buNone/>
            </a:pPr>
            <a:r>
              <a:rPr b="0" i="0" lang="en" sz="1867" u="none" cap="none" strike="noStrike">
                <a:solidFill>
                  <a:srgbClr val="FFFFFF"/>
                </a:solidFill>
                <a:latin typeface="Tahoma"/>
                <a:ea typeface="Tahoma"/>
                <a:cs typeface="Tahoma"/>
                <a:sym typeface="Tahoma"/>
              </a:rPr>
              <a:t>Increased </a:t>
            </a:r>
            <a:r>
              <a:rPr b="1" i="0" lang="en" sz="1867" u="none" cap="none" strike="noStrike">
                <a:solidFill>
                  <a:srgbClr val="FFFFFF"/>
                </a:solidFill>
                <a:latin typeface="Tahoma"/>
                <a:ea typeface="Tahoma"/>
                <a:cs typeface="Tahoma"/>
                <a:sym typeface="Tahoma"/>
              </a:rPr>
              <a:t>decision-making power </a:t>
            </a:r>
            <a:r>
              <a:rPr b="0" i="0" lang="en" sz="1867" u="none" cap="none" strike="noStrike">
                <a:solidFill>
                  <a:srgbClr val="FFFFFF"/>
                </a:solidFill>
                <a:latin typeface="Tahoma"/>
                <a:ea typeface="Tahoma"/>
                <a:cs typeface="Tahoma"/>
                <a:sym typeface="Tahoma"/>
              </a:rPr>
              <a:t>at the household level for adolescents, especially girls, </a:t>
            </a:r>
            <a:endParaRPr b="0" i="0" sz="1867" u="none" cap="none" strike="noStrike">
              <a:solidFill>
                <a:srgbClr val="FFFFFF"/>
              </a:solidFill>
              <a:latin typeface="Tahoma"/>
              <a:ea typeface="Tahoma"/>
              <a:cs typeface="Tahoma"/>
              <a:sym typeface="Tahoma"/>
            </a:endParaRPr>
          </a:p>
          <a:p>
            <a:pPr indent="0" lvl="0" marL="0" marR="0" rtl="0" algn="ctr">
              <a:lnSpc>
                <a:spcPct val="100000"/>
              </a:lnSpc>
              <a:spcBef>
                <a:spcPts val="0"/>
              </a:spcBef>
              <a:spcAft>
                <a:spcPts val="0"/>
              </a:spcAft>
              <a:buClr>
                <a:srgbClr val="000000"/>
              </a:buClr>
              <a:buSzPts val="1867"/>
              <a:buFont typeface="Arial"/>
              <a:buNone/>
            </a:pPr>
            <a:r>
              <a:rPr b="0" i="0" lang="en" sz="1867" u="none" cap="none" strike="noStrike">
                <a:solidFill>
                  <a:srgbClr val="FFFFFF"/>
                </a:solidFill>
                <a:latin typeface="Tahoma"/>
                <a:ea typeface="Tahoma"/>
                <a:cs typeface="Tahoma"/>
                <a:sym typeface="Tahoma"/>
              </a:rPr>
              <a:t>related to food purchasing and consumption.</a:t>
            </a:r>
            <a:endParaRPr b="0" i="0" sz="2267" u="none" cap="none" strike="noStrike">
              <a:solidFill>
                <a:srgbClr val="FFFFFF"/>
              </a:solidFill>
              <a:latin typeface="Tahoma"/>
              <a:ea typeface="Tahoma"/>
              <a:cs typeface="Tahoma"/>
              <a:sym typeface="Tahoma"/>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10"/>
          <p:cNvSpPr txBox="1"/>
          <p:nvPr/>
        </p:nvSpPr>
        <p:spPr>
          <a:xfrm>
            <a:off x="1489200" y="1768468"/>
            <a:ext cx="9213600" cy="1169200"/>
          </a:xfrm>
          <a:prstGeom prst="rect">
            <a:avLst/>
          </a:prstGeom>
          <a:solidFill>
            <a:srgbClr val="993365"/>
          </a:solidFill>
          <a:ln cap="flat" cmpd="sng" w="9525">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1600"/>
              </a:spcBef>
              <a:spcAft>
                <a:spcPts val="1600"/>
              </a:spcAft>
              <a:buClr>
                <a:srgbClr val="000000"/>
              </a:buClr>
              <a:buSzPts val="2267"/>
              <a:buFont typeface="Arial"/>
              <a:buNone/>
            </a:pPr>
            <a:r>
              <a:rPr b="0" i="0" lang="en" sz="2267" u="none" cap="none" strike="noStrike">
                <a:solidFill>
                  <a:srgbClr val="FFFFFF"/>
                </a:solidFill>
                <a:latin typeface="Roboto"/>
                <a:ea typeface="Roboto"/>
                <a:cs typeface="Roboto"/>
                <a:sym typeface="Roboto"/>
              </a:rPr>
              <a:t>Because it formalizes the intention of the project to affect positive change towards gender equality.</a:t>
            </a:r>
            <a:endParaRPr b="0" i="0" sz="1733" u="none" cap="none" strike="noStrike">
              <a:solidFill>
                <a:srgbClr val="FFFFFF"/>
              </a:solidFill>
              <a:latin typeface="Roboto"/>
              <a:ea typeface="Roboto"/>
              <a:cs typeface="Roboto"/>
              <a:sym typeface="Roboto"/>
            </a:endParaRPr>
          </a:p>
        </p:txBody>
      </p:sp>
      <p:sp>
        <p:nvSpPr>
          <p:cNvPr id="577" name="Google Shape;577;p10"/>
          <p:cNvSpPr txBox="1"/>
          <p:nvPr>
            <p:ph type="title"/>
          </p:nvPr>
        </p:nvSpPr>
        <p:spPr>
          <a:xfrm>
            <a:off x="362967" y="309267"/>
            <a:ext cx="10858408" cy="732000"/>
          </a:xfrm>
          <a:prstGeom prst="rect">
            <a:avLst/>
          </a:prstGeom>
          <a:noFill/>
          <a:ln>
            <a:noFill/>
          </a:ln>
        </p:spPr>
        <p:txBody>
          <a:bodyPr anchorCtr="0" anchor="ctr" bIns="121900" lIns="121900" spcFirstLastPara="1" rIns="121900" wrap="square" tIns="121900">
            <a:noAutofit/>
          </a:bodyPr>
          <a:lstStyle/>
          <a:p>
            <a:pPr indent="0" lvl="0" marL="0" rtl="0" algn="l">
              <a:lnSpc>
                <a:spcPct val="100000"/>
              </a:lnSpc>
              <a:spcBef>
                <a:spcPts val="0"/>
              </a:spcBef>
              <a:spcAft>
                <a:spcPts val="0"/>
              </a:spcAft>
              <a:buSzPts val="3600"/>
              <a:buNone/>
            </a:pPr>
            <a:r>
              <a:rPr lang="en" sz="2933">
                <a:solidFill>
                  <a:srgbClr val="272324"/>
                </a:solidFill>
                <a:latin typeface="Helvetica Neue"/>
                <a:ea typeface="Helvetica Neue"/>
                <a:cs typeface="Helvetica Neue"/>
                <a:sym typeface="Helvetica Neue"/>
              </a:rPr>
              <a:t>WHY IS THIS IMPORTANT THROUGHOUT THE LM?</a:t>
            </a:r>
            <a:endParaRPr sz="2933">
              <a:solidFill>
                <a:srgbClr val="272324"/>
              </a:solidFill>
              <a:latin typeface="Helvetica Neue"/>
              <a:ea typeface="Helvetica Neue"/>
              <a:cs typeface="Helvetica Neue"/>
              <a:sym typeface="Helvetica Neue"/>
            </a:endParaRPr>
          </a:p>
        </p:txBody>
      </p:sp>
      <p:cxnSp>
        <p:nvCxnSpPr>
          <p:cNvPr id="578" name="Google Shape;578;p10"/>
          <p:cNvCxnSpPr/>
          <p:nvPr/>
        </p:nvCxnSpPr>
        <p:spPr>
          <a:xfrm>
            <a:off x="0" y="1038867"/>
            <a:ext cx="9907480" cy="0"/>
          </a:xfrm>
          <a:prstGeom prst="straightConnector1">
            <a:avLst/>
          </a:prstGeom>
          <a:noFill/>
          <a:ln cap="flat" cmpd="sng" w="38100">
            <a:solidFill>
              <a:srgbClr val="3A4888"/>
            </a:solidFill>
            <a:prstDash val="solid"/>
            <a:round/>
            <a:headEnd len="sm" w="sm" type="none"/>
            <a:tailEnd len="sm" w="sm" type="none"/>
          </a:ln>
        </p:spPr>
      </p:cxnSp>
      <p:pic>
        <p:nvPicPr>
          <p:cNvPr descr="Scribble" id="579" name="Google Shape;579;p10"/>
          <p:cNvPicPr preferRelativeResize="0"/>
          <p:nvPr/>
        </p:nvPicPr>
        <p:blipFill rotWithShape="1">
          <a:blip r:embed="rId3">
            <a:alphaModFix/>
          </a:blip>
          <a:srcRect b="0" l="0" r="0" t="0"/>
          <a:stretch/>
        </p:blipFill>
        <p:spPr>
          <a:xfrm>
            <a:off x="7960312" y="3144916"/>
            <a:ext cx="4231689" cy="4231689"/>
          </a:xfrm>
          <a:prstGeom prst="rect">
            <a:avLst/>
          </a:prstGeom>
          <a:noFill/>
          <a:ln>
            <a:noFill/>
          </a:ln>
        </p:spPr>
      </p:pic>
      <p:sp>
        <p:nvSpPr>
          <p:cNvPr id="580" name="Google Shape;580;p10"/>
          <p:cNvSpPr txBox="1"/>
          <p:nvPr/>
        </p:nvSpPr>
        <p:spPr>
          <a:xfrm>
            <a:off x="1489200" y="3248133"/>
            <a:ext cx="9213600" cy="1344400"/>
          </a:xfrm>
          <a:prstGeom prst="rect">
            <a:avLst/>
          </a:prstGeom>
          <a:solidFill>
            <a:srgbClr val="993365"/>
          </a:solidFill>
          <a:ln cap="flat" cmpd="sng" w="9525">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1600"/>
              </a:spcBef>
              <a:spcAft>
                <a:spcPts val="1600"/>
              </a:spcAft>
              <a:buClr>
                <a:srgbClr val="000000"/>
              </a:buClr>
              <a:buSzPts val="2267"/>
              <a:buFont typeface="Arial"/>
              <a:buNone/>
            </a:pPr>
            <a:r>
              <a:rPr b="0" i="0" lang="en" sz="2267" u="none" cap="none" strike="noStrike">
                <a:solidFill>
                  <a:srgbClr val="FFFFFF"/>
                </a:solidFill>
                <a:latin typeface="Roboto"/>
                <a:ea typeface="Roboto"/>
                <a:cs typeface="Roboto"/>
                <a:sym typeface="Roboto"/>
              </a:rPr>
              <a:t>Because elements that are included in outcome statements determine the monitoring and evaluation design of a project, the budget of the project, and the management design of a project.  </a:t>
            </a:r>
            <a:endParaRPr b="0" i="0" sz="2267" u="none" cap="none" strike="noStrike">
              <a:solidFill>
                <a:srgbClr val="FFFFFF"/>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76"/>
                                        </p:tgtEl>
                                        <p:attrNameLst>
                                          <p:attrName>style.visibility</p:attrName>
                                        </p:attrNameLst>
                                      </p:cBhvr>
                                      <p:to>
                                        <p:strVal val="visible"/>
                                      </p:to>
                                    </p:set>
                                    <p:anim calcmode="lin" valueType="num">
                                      <p:cBhvr additive="base">
                                        <p:cTn dur="1000"/>
                                        <p:tgtEl>
                                          <p:spTgt spid="576"/>
                                        </p:tgtEl>
                                        <p:attrNameLst>
                                          <p:attrName>ppt_w</p:attrName>
                                        </p:attrNameLst>
                                      </p:cBhvr>
                                      <p:tavLst>
                                        <p:tav fmla="" tm="0">
                                          <p:val>
                                            <p:strVal val="0"/>
                                          </p:val>
                                        </p:tav>
                                        <p:tav fmla="" tm="100000">
                                          <p:val>
                                            <p:strVal val="#ppt_w"/>
                                          </p:val>
                                        </p:tav>
                                      </p:tavLst>
                                    </p:anim>
                                    <p:anim calcmode="lin" valueType="num">
                                      <p:cBhvr additive="base">
                                        <p:cTn dur="1000"/>
                                        <p:tgtEl>
                                          <p:spTgt spid="57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80"/>
                                        </p:tgtEl>
                                        <p:attrNameLst>
                                          <p:attrName>style.visibility</p:attrName>
                                        </p:attrNameLst>
                                      </p:cBhvr>
                                      <p:to>
                                        <p:strVal val="visible"/>
                                      </p:to>
                                    </p:set>
                                    <p:anim calcmode="lin" valueType="num">
                                      <p:cBhvr additive="base">
                                        <p:cTn dur="1000"/>
                                        <p:tgtEl>
                                          <p:spTgt spid="580"/>
                                        </p:tgtEl>
                                        <p:attrNameLst>
                                          <p:attrName>ppt_w</p:attrName>
                                        </p:attrNameLst>
                                      </p:cBhvr>
                                      <p:tavLst>
                                        <p:tav fmla="" tm="0">
                                          <p:val>
                                            <p:strVal val="0"/>
                                          </p:val>
                                        </p:tav>
                                        <p:tav fmla="" tm="100000">
                                          <p:val>
                                            <p:strVal val="#ppt_w"/>
                                          </p:val>
                                        </p:tav>
                                      </p:tavLst>
                                    </p:anim>
                                    <p:anim calcmode="lin" valueType="num">
                                      <p:cBhvr additive="base">
                                        <p:cTn dur="1000"/>
                                        <p:tgtEl>
                                          <p:spTgt spid="58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102"/>
          <p:cNvSpPr/>
          <p:nvPr/>
        </p:nvSpPr>
        <p:spPr>
          <a:xfrm>
            <a:off x="-525633" y="4349500"/>
            <a:ext cx="3045200" cy="3128800"/>
          </a:xfrm>
          <a:prstGeom prst="ellipse">
            <a:avLst/>
          </a:prstGeom>
          <a:gradFill>
            <a:gsLst>
              <a:gs pos="0">
                <a:srgbClr val="FFC982"/>
              </a:gs>
              <a:gs pos="100000">
                <a:srgbClr val="F58F09"/>
              </a:gs>
            </a:gsLst>
            <a:path path="circle">
              <a:fillToRect b="50%" l="50%" r="50%" t="50%"/>
            </a:path>
            <a:tileRect/>
          </a:gra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586" name="Google Shape;586;p102"/>
          <p:cNvSpPr/>
          <p:nvPr/>
        </p:nvSpPr>
        <p:spPr>
          <a:xfrm>
            <a:off x="9364933" y="-687100"/>
            <a:ext cx="3045200" cy="3128800"/>
          </a:xfrm>
          <a:prstGeom prst="ellipse">
            <a:avLst/>
          </a:prstGeom>
          <a:gradFill>
            <a:gsLst>
              <a:gs pos="0">
                <a:srgbClr val="272324"/>
              </a:gs>
              <a:gs pos="100000">
                <a:srgbClr val="737373"/>
              </a:gs>
            </a:gsLst>
            <a:lin ang="5400012" scaled="0"/>
          </a:gra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587" name="Google Shape;587;p102"/>
          <p:cNvSpPr/>
          <p:nvPr/>
        </p:nvSpPr>
        <p:spPr>
          <a:xfrm>
            <a:off x="506000" y="449000"/>
            <a:ext cx="11180000" cy="5960000"/>
          </a:xfrm>
          <a:prstGeom prst="rect">
            <a:avLst/>
          </a:prstGeom>
          <a:noFill/>
          <a:ln cap="flat" cmpd="sng" w="19050">
            <a:solidFill>
              <a:srgbClr val="4C113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588" name="Google Shape;588;p102"/>
          <p:cNvSpPr txBox="1"/>
          <p:nvPr>
            <p:ph type="title"/>
          </p:nvPr>
        </p:nvSpPr>
        <p:spPr>
          <a:xfrm>
            <a:off x="415600" y="2766200"/>
            <a:ext cx="11360800" cy="11224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Clr>
                <a:schemeClr val="dk1"/>
              </a:buClr>
              <a:buSzPts val="3600"/>
              <a:buFont typeface="Calibri"/>
              <a:buNone/>
            </a:pPr>
            <a:r>
              <a:rPr lang="en">
                <a:solidFill>
                  <a:srgbClr val="993365"/>
                </a:solidFill>
                <a:latin typeface="Helvetica Neue"/>
                <a:ea typeface="Helvetica Neue"/>
                <a:cs typeface="Helvetica Neue"/>
                <a:sym typeface="Helvetica Neue"/>
              </a:rPr>
              <a:t>Session 11: </a:t>
            </a:r>
            <a:endParaRPr/>
          </a:p>
          <a:p>
            <a:pPr indent="0" lvl="0" marL="0" rtl="0" algn="ctr">
              <a:lnSpc>
                <a:spcPct val="100000"/>
              </a:lnSpc>
              <a:spcBef>
                <a:spcPts val="0"/>
              </a:spcBef>
              <a:spcAft>
                <a:spcPts val="0"/>
              </a:spcAft>
              <a:buClr>
                <a:schemeClr val="dk1"/>
              </a:buClr>
              <a:buSzPts val="3600"/>
              <a:buFont typeface="Calibri"/>
              <a:buNone/>
            </a:pPr>
            <a:r>
              <a:t/>
            </a:r>
            <a:endParaRPr b="1">
              <a:solidFill>
                <a:srgbClr val="FFFFFF"/>
              </a:solidFill>
              <a:highlight>
                <a:srgbClr val="4C1130"/>
              </a:highlight>
              <a:latin typeface="Open Sans"/>
              <a:ea typeface="Open Sans"/>
              <a:cs typeface="Open Sans"/>
              <a:sym typeface="Open Sans"/>
            </a:endParaRPr>
          </a:p>
        </p:txBody>
      </p:sp>
      <p:sp>
        <p:nvSpPr>
          <p:cNvPr id="589" name="Google Shape;589;p102"/>
          <p:cNvSpPr txBox="1"/>
          <p:nvPr/>
        </p:nvSpPr>
        <p:spPr>
          <a:xfrm>
            <a:off x="2205398" y="3327399"/>
            <a:ext cx="7781205" cy="1122399"/>
          </a:xfrm>
          <a:prstGeom prst="rect">
            <a:avLst/>
          </a:prstGeom>
          <a:solidFill>
            <a:srgbClr val="993365"/>
          </a:solidFill>
          <a:ln cap="flat" cmpd="sng" w="9525">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3866"/>
              <a:buFont typeface="Arial"/>
              <a:buNone/>
            </a:pPr>
            <a:r>
              <a:rPr b="0" i="0" lang="en" sz="3866" u="none" cap="none" strike="noStrike">
                <a:solidFill>
                  <a:schemeClr val="lt1"/>
                </a:solidFill>
                <a:latin typeface="Helvetica Neue"/>
                <a:ea typeface="Helvetica Neue"/>
                <a:cs typeface="Helvetica Neue"/>
                <a:sym typeface="Helvetica Neue"/>
              </a:rPr>
              <a:t>Implementation – Planning for Transformative Change</a:t>
            </a:r>
            <a:endParaRPr b="0" i="0" sz="933"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103"/>
          <p:cNvSpPr/>
          <p:nvPr/>
        </p:nvSpPr>
        <p:spPr>
          <a:xfrm>
            <a:off x="0" y="0"/>
            <a:ext cx="4084400" cy="6852000"/>
          </a:xfrm>
          <a:prstGeom prst="rect">
            <a:avLst/>
          </a:prstGeom>
          <a:solidFill>
            <a:srgbClr val="63763E"/>
          </a:solidFill>
          <a:ln cap="flat" cmpd="sng" w="9525">
            <a:solidFill>
              <a:srgbClr val="B5CB8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highlight>
                <a:srgbClr val="9E0B0F"/>
              </a:highlight>
              <a:latin typeface="Arial"/>
              <a:ea typeface="Arial"/>
              <a:cs typeface="Arial"/>
              <a:sym typeface="Arial"/>
            </a:endParaRPr>
          </a:p>
        </p:txBody>
      </p:sp>
      <p:pic>
        <p:nvPicPr>
          <p:cNvPr id="595" name="Google Shape;595;p103"/>
          <p:cNvPicPr preferRelativeResize="0"/>
          <p:nvPr/>
        </p:nvPicPr>
        <p:blipFill rotWithShape="1">
          <a:blip r:embed="rId3">
            <a:alphaModFix/>
          </a:blip>
          <a:srcRect b="0" l="0" r="0" t="0"/>
          <a:stretch/>
        </p:blipFill>
        <p:spPr>
          <a:xfrm>
            <a:off x="2503254" y="3325241"/>
            <a:ext cx="1325748" cy="1325751"/>
          </a:xfrm>
          <a:prstGeom prst="rect">
            <a:avLst/>
          </a:prstGeom>
          <a:noFill/>
          <a:ln>
            <a:noFill/>
          </a:ln>
        </p:spPr>
      </p:pic>
      <p:sp>
        <p:nvSpPr>
          <p:cNvPr id="596" name="Google Shape;596;p103"/>
          <p:cNvSpPr txBox="1"/>
          <p:nvPr>
            <p:ph type="title"/>
          </p:nvPr>
        </p:nvSpPr>
        <p:spPr>
          <a:xfrm>
            <a:off x="519235" y="461354"/>
            <a:ext cx="7588368" cy="1325751"/>
          </a:xfrm>
          <a:prstGeom prst="rect">
            <a:avLst/>
          </a:prstGeom>
          <a:noFill/>
          <a:ln cap="flat" cmpd="sng" w="28575">
            <a:solidFill>
              <a:srgbClr val="B5CB82"/>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2800"/>
              <a:buNone/>
            </a:pPr>
            <a:r>
              <a:rPr lang="en" sz="5333">
                <a:solidFill>
                  <a:schemeClr val="lt1"/>
                </a:solidFill>
                <a:latin typeface="Helvetica Neue"/>
                <a:ea typeface="Helvetica Neue"/>
                <a:cs typeface="Helvetica Neue"/>
                <a:sym typeface="Helvetica Neue"/>
              </a:rPr>
              <a:t>Learning</a:t>
            </a:r>
            <a:r>
              <a:rPr lang="en" sz="5333">
                <a:solidFill>
                  <a:srgbClr val="272324"/>
                </a:solidFill>
                <a:latin typeface="Helvetica Neue"/>
                <a:ea typeface="Helvetica Neue"/>
                <a:cs typeface="Helvetica Neue"/>
                <a:sym typeface="Helvetica Neue"/>
              </a:rPr>
              <a:t> </a:t>
            </a:r>
            <a:r>
              <a:rPr lang="en" sz="5333">
                <a:solidFill>
                  <a:srgbClr val="63763E"/>
                </a:solidFill>
                <a:latin typeface="Helvetica Neue"/>
                <a:ea typeface="Helvetica Neue"/>
                <a:cs typeface="Helvetica Neue"/>
                <a:sym typeface="Helvetica Neue"/>
              </a:rPr>
              <a:t>Objectives</a:t>
            </a:r>
            <a:endParaRPr/>
          </a:p>
        </p:txBody>
      </p:sp>
      <p:sp>
        <p:nvSpPr>
          <p:cNvPr id="597" name="Google Shape;597;p103"/>
          <p:cNvSpPr txBox="1"/>
          <p:nvPr/>
        </p:nvSpPr>
        <p:spPr>
          <a:xfrm>
            <a:off x="4453222" y="3325241"/>
            <a:ext cx="6612924" cy="1478415"/>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Tahoma"/>
                <a:ea typeface="Tahoma"/>
                <a:cs typeface="Tahoma"/>
                <a:sym typeface="Tahoma"/>
              </a:rPr>
              <a:t>To understand the implications (needs, challenges and risks) of gender transformative programming for key areas of implementation</a:t>
            </a:r>
            <a:r>
              <a:rPr b="0" i="0" lang="en" sz="2400" u="none" cap="none" strike="noStrike">
                <a:solidFill>
                  <a:srgbClr val="000000"/>
                </a:solidFill>
                <a:latin typeface="Roboto"/>
                <a:ea typeface="Roboto"/>
                <a:cs typeface="Roboto"/>
                <a:sym typeface="Roboto"/>
              </a:rPr>
              <a:t>.</a:t>
            </a:r>
            <a:endParaRPr b="0" i="0" sz="1867" u="none" cap="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104"/>
          <p:cNvSpPr/>
          <p:nvPr/>
        </p:nvSpPr>
        <p:spPr>
          <a:xfrm>
            <a:off x="9263333" y="-687100"/>
            <a:ext cx="3045200" cy="3128800"/>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03" name="Google Shape;603;p104"/>
          <p:cNvSpPr txBox="1"/>
          <p:nvPr>
            <p:ph type="title"/>
          </p:nvPr>
        </p:nvSpPr>
        <p:spPr>
          <a:xfrm>
            <a:off x="8110500" y="593367"/>
            <a:ext cx="3599200" cy="763600"/>
          </a:xfrm>
          <a:prstGeom prst="rect">
            <a:avLst/>
          </a:prstGeom>
          <a:noFill/>
          <a:ln cap="flat" cmpd="sng" w="19050">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rtl="0" algn="r">
              <a:lnSpc>
                <a:spcPct val="100000"/>
              </a:lnSpc>
              <a:spcBef>
                <a:spcPts val="0"/>
              </a:spcBef>
              <a:spcAft>
                <a:spcPts val="0"/>
              </a:spcAft>
              <a:buSzPts val="2800"/>
              <a:buNone/>
            </a:pPr>
            <a:r>
              <a:rPr lang="en" sz="4000">
                <a:solidFill>
                  <a:srgbClr val="3A4888"/>
                </a:solidFill>
                <a:latin typeface="Proxima Nova"/>
                <a:ea typeface="Proxima Nova"/>
                <a:cs typeface="Proxima Nova"/>
                <a:sym typeface="Proxima Nova"/>
              </a:rPr>
              <a:t>Key</a:t>
            </a:r>
            <a:r>
              <a:rPr lang="en" sz="4000">
                <a:latin typeface="Proxima Nova"/>
                <a:ea typeface="Proxima Nova"/>
                <a:cs typeface="Proxima Nova"/>
                <a:sym typeface="Proxima Nova"/>
              </a:rPr>
              <a:t> </a:t>
            </a:r>
            <a:r>
              <a:rPr lang="en" sz="4000">
                <a:solidFill>
                  <a:srgbClr val="FFFFFF"/>
                </a:solidFill>
                <a:latin typeface="Proxima Nova"/>
                <a:ea typeface="Proxima Nova"/>
                <a:cs typeface="Proxima Nova"/>
                <a:sym typeface="Proxima Nova"/>
              </a:rPr>
              <a:t>Messages</a:t>
            </a:r>
            <a:endParaRPr sz="4000">
              <a:solidFill>
                <a:srgbClr val="FFFFFF"/>
              </a:solidFill>
              <a:latin typeface="Proxima Nova"/>
              <a:ea typeface="Proxima Nova"/>
              <a:cs typeface="Proxima Nova"/>
              <a:sym typeface="Proxima Nova"/>
            </a:endParaRPr>
          </a:p>
        </p:txBody>
      </p:sp>
      <p:cxnSp>
        <p:nvCxnSpPr>
          <p:cNvPr id="604" name="Google Shape;604;p104"/>
          <p:cNvCxnSpPr/>
          <p:nvPr/>
        </p:nvCxnSpPr>
        <p:spPr>
          <a:xfrm flipH="1" rot="10800000">
            <a:off x="0" y="1029667"/>
            <a:ext cx="8058800" cy="9200"/>
          </a:xfrm>
          <a:prstGeom prst="straightConnector1">
            <a:avLst/>
          </a:prstGeom>
          <a:noFill/>
          <a:ln cap="flat" cmpd="sng" w="38100">
            <a:solidFill>
              <a:srgbClr val="993365"/>
            </a:solidFill>
            <a:prstDash val="solid"/>
            <a:round/>
            <a:headEnd len="sm" w="sm" type="none"/>
            <a:tailEnd len="sm" w="sm" type="none"/>
          </a:ln>
        </p:spPr>
      </p:cxnSp>
      <p:pic>
        <p:nvPicPr>
          <p:cNvPr descr="Badge Tick1" id="605" name="Google Shape;605;p104"/>
          <p:cNvPicPr preferRelativeResize="0"/>
          <p:nvPr/>
        </p:nvPicPr>
        <p:blipFill rotWithShape="1">
          <a:blip r:embed="rId3">
            <a:alphaModFix/>
          </a:blip>
          <a:srcRect b="0" l="0" r="0" t="0"/>
          <a:stretch/>
        </p:blipFill>
        <p:spPr>
          <a:xfrm>
            <a:off x="947519" y="2389006"/>
            <a:ext cx="1018239" cy="1018239"/>
          </a:xfrm>
          <a:prstGeom prst="rect">
            <a:avLst/>
          </a:prstGeom>
          <a:noFill/>
          <a:ln>
            <a:noFill/>
          </a:ln>
        </p:spPr>
      </p:pic>
      <p:pic>
        <p:nvPicPr>
          <p:cNvPr descr="Badge Tick1" id="606" name="Google Shape;606;p104"/>
          <p:cNvPicPr preferRelativeResize="0"/>
          <p:nvPr/>
        </p:nvPicPr>
        <p:blipFill rotWithShape="1">
          <a:blip r:embed="rId3">
            <a:alphaModFix/>
          </a:blip>
          <a:srcRect b="0" l="0" r="0" t="0"/>
          <a:stretch/>
        </p:blipFill>
        <p:spPr>
          <a:xfrm>
            <a:off x="947518" y="3625829"/>
            <a:ext cx="1018239" cy="1018239"/>
          </a:xfrm>
          <a:prstGeom prst="rect">
            <a:avLst/>
          </a:prstGeom>
          <a:noFill/>
          <a:ln>
            <a:noFill/>
          </a:ln>
        </p:spPr>
      </p:pic>
      <p:graphicFrame>
        <p:nvGraphicFramePr>
          <p:cNvPr id="607" name="Google Shape;607;p104"/>
          <p:cNvGraphicFramePr/>
          <p:nvPr/>
        </p:nvGraphicFramePr>
        <p:xfrm>
          <a:off x="1083361" y="2160113"/>
          <a:ext cx="3000000" cy="3000000"/>
        </p:xfrm>
        <a:graphic>
          <a:graphicData uri="http://schemas.openxmlformats.org/drawingml/2006/table">
            <a:tbl>
              <a:tblPr>
                <a:noFill/>
                <a:tableStyleId>{F177CB8C-4939-4223-A19F-76BBF207C9AD}</a:tableStyleId>
              </a:tblPr>
              <a:tblGrid>
                <a:gridCol w="997325"/>
                <a:gridCol w="8654675"/>
              </a:tblGrid>
              <a:tr h="1253025">
                <a:tc>
                  <a:txBody>
                    <a:bodyPr/>
                    <a:lstStyle/>
                    <a:p>
                      <a:pPr indent="0" lvl="0" marL="0" marR="0" rtl="0" algn="l">
                        <a:lnSpc>
                          <a:spcPct val="100000"/>
                        </a:lnSpc>
                        <a:spcBef>
                          <a:spcPts val="0"/>
                        </a:spcBef>
                        <a:spcAft>
                          <a:spcPts val="0"/>
                        </a:spcAft>
                        <a:buClr>
                          <a:schemeClr val="dk1"/>
                        </a:buClr>
                        <a:buSzPts val="1100"/>
                        <a:buFont typeface="Arial"/>
                        <a:buNone/>
                      </a:pPr>
                      <a:r>
                        <a:t/>
                      </a:r>
                      <a:endParaRPr sz="1900" u="none" cap="none" strike="noStrike"/>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t/>
                      </a:r>
                      <a:endParaRPr sz="11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400"/>
                        <a:buFont typeface="Arial"/>
                        <a:buNone/>
                      </a:pPr>
                      <a:r>
                        <a:rPr lang="en" sz="1900" u="none" cap="none" strike="noStrike">
                          <a:solidFill>
                            <a:schemeClr val="dk1"/>
                          </a:solidFill>
                          <a:latin typeface="Tahoma"/>
                          <a:ea typeface="Tahoma"/>
                          <a:cs typeface="Tahoma"/>
                          <a:sym typeface="Tahoma"/>
                        </a:rPr>
                        <a:t>Achieving change in attitudes, social norms, and behaviours, takes time, skills and investment.</a:t>
                      </a:r>
                      <a:endParaRPr sz="19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800"/>
                        <a:buFont typeface="Arial"/>
                        <a:buNone/>
                      </a:pPr>
                      <a:r>
                        <a:t/>
                      </a:r>
                      <a:endParaRPr sz="1100" u="none" cap="none" strike="noStrike">
                        <a:solidFill>
                          <a:schemeClr val="dk1"/>
                        </a:solidFill>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C1130"/>
                      </a:solidFill>
                      <a:prstDash val="solid"/>
                      <a:round/>
                      <a:headEnd len="sm" w="sm" type="none"/>
                      <a:tailEnd len="sm" w="sm" type="none"/>
                    </a:lnB>
                  </a:tcPr>
                </a:tc>
              </a:tr>
              <a:tr h="1253025">
                <a:tc>
                  <a:txBody>
                    <a:bodyPr/>
                    <a:lstStyle/>
                    <a:p>
                      <a:pPr indent="0" lvl="0" marL="0" marR="0" rtl="0" algn="l">
                        <a:lnSpc>
                          <a:spcPct val="100000"/>
                        </a:lnSpc>
                        <a:spcBef>
                          <a:spcPts val="0"/>
                        </a:spcBef>
                        <a:spcAft>
                          <a:spcPts val="0"/>
                        </a:spcAft>
                        <a:buClr>
                          <a:schemeClr val="dk1"/>
                        </a:buClr>
                        <a:buSzPts val="1100"/>
                        <a:buFont typeface="Arial"/>
                        <a:buNone/>
                      </a:pPr>
                      <a:r>
                        <a:t/>
                      </a:r>
                      <a:endParaRPr sz="1900" u="none" cap="none" strike="noStrike"/>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t/>
                      </a:r>
                      <a:endParaRPr sz="11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400"/>
                        <a:buFont typeface="Arial"/>
                        <a:buNone/>
                      </a:pPr>
                      <a:r>
                        <a:rPr lang="en" sz="1900" u="none" cap="none" strike="noStrike">
                          <a:solidFill>
                            <a:schemeClr val="dk1"/>
                          </a:solidFill>
                          <a:latin typeface="Tahoma"/>
                          <a:ea typeface="Tahoma"/>
                          <a:cs typeface="Tahoma"/>
                          <a:sym typeface="Tahoma"/>
                        </a:rPr>
                        <a:t>The risks of poorly implementing gender transformative programming cause unintentional harm to women and girls.</a:t>
                      </a:r>
                      <a:endParaRPr sz="19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800"/>
                        <a:buFont typeface="Arial"/>
                        <a:buNone/>
                      </a:pPr>
                      <a:r>
                        <a:t/>
                      </a:r>
                      <a:endParaRPr sz="1100" u="none" cap="none" strike="noStrike">
                        <a:solidFill>
                          <a:schemeClr val="dk1"/>
                        </a:solidFill>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C1130"/>
                      </a:solidFill>
                      <a:prstDash val="solid"/>
                      <a:round/>
                      <a:headEnd len="sm" w="sm" type="none"/>
                      <a:tailEnd len="sm" w="sm" type="none"/>
                    </a:lnT>
                    <a:lnB cap="flat" cmpd="sng" w="9525">
                      <a:solidFill>
                        <a:srgbClr val="4C1130"/>
                      </a:solidFill>
                      <a:prstDash val="solid"/>
                      <a:round/>
                      <a:headEnd len="sm" w="sm" type="none"/>
                      <a:tailEnd len="sm" w="sm" type="none"/>
                    </a:lnB>
                  </a:tcPr>
                </a:tc>
              </a:tr>
              <a:tr h="1580175">
                <a:tc>
                  <a:txBody>
                    <a:bodyPr/>
                    <a:lstStyle/>
                    <a:p>
                      <a:pPr indent="0" lvl="0" marL="0" marR="0" rtl="0" algn="l">
                        <a:lnSpc>
                          <a:spcPct val="100000"/>
                        </a:lnSpc>
                        <a:spcBef>
                          <a:spcPts val="0"/>
                        </a:spcBef>
                        <a:spcAft>
                          <a:spcPts val="0"/>
                        </a:spcAft>
                        <a:buClr>
                          <a:schemeClr val="dk1"/>
                        </a:buClr>
                        <a:buSzPts val="1100"/>
                        <a:buFont typeface="Arial"/>
                        <a:buNone/>
                      </a:pPr>
                      <a:r>
                        <a:t/>
                      </a:r>
                      <a:endParaRPr sz="1900" u="none" cap="none" strike="noStrike"/>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t/>
                      </a:r>
                      <a:endParaRPr sz="11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400"/>
                        <a:buFont typeface="Arial"/>
                        <a:buNone/>
                      </a:pPr>
                      <a:r>
                        <a:rPr lang="en" sz="1900" u="none" cap="none" strike="noStrike">
                          <a:solidFill>
                            <a:schemeClr val="dk1"/>
                          </a:solidFill>
                          <a:latin typeface="Tahoma"/>
                          <a:ea typeface="Tahoma"/>
                          <a:cs typeface="Tahoma"/>
                          <a:sym typeface="Tahoma"/>
                        </a:rPr>
                        <a:t>Supporting the implementation of gender transformative programming requires a collaborative effort between budget managers, program managers, and technical staff.</a:t>
                      </a:r>
                      <a:endParaRPr sz="19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800"/>
                        <a:buFont typeface="Arial"/>
                        <a:buNone/>
                      </a:pPr>
                      <a:r>
                        <a:t/>
                      </a:r>
                      <a:endParaRPr sz="1100" u="none" cap="none" strike="noStrike">
                        <a:solidFill>
                          <a:schemeClr val="dk1"/>
                        </a:solidFill>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C113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pic>
        <p:nvPicPr>
          <p:cNvPr descr="Badge Tick1" id="608" name="Google Shape;608;p104"/>
          <p:cNvPicPr preferRelativeResize="0"/>
          <p:nvPr/>
        </p:nvPicPr>
        <p:blipFill rotWithShape="1">
          <a:blip r:embed="rId3">
            <a:alphaModFix/>
          </a:blip>
          <a:srcRect b="0" l="0" r="0" t="0"/>
          <a:stretch/>
        </p:blipFill>
        <p:spPr>
          <a:xfrm>
            <a:off x="947517" y="4846569"/>
            <a:ext cx="1018239" cy="101823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16"/>
          <p:cNvSpPr/>
          <p:nvPr/>
        </p:nvSpPr>
        <p:spPr>
          <a:xfrm>
            <a:off x="0" y="0"/>
            <a:ext cx="12192000" cy="1608000"/>
          </a:xfrm>
          <a:prstGeom prst="rect">
            <a:avLst/>
          </a:prstGeom>
          <a:solidFill>
            <a:srgbClr val="993365"/>
          </a:solidFill>
          <a:ln cap="flat" cmpd="sng" w="9525">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highlight>
                <a:srgbClr val="9E0B0F"/>
              </a:highlight>
              <a:latin typeface="Arial"/>
              <a:ea typeface="Arial"/>
              <a:cs typeface="Arial"/>
              <a:sym typeface="Arial"/>
            </a:endParaRPr>
          </a:p>
        </p:txBody>
      </p:sp>
      <p:sp>
        <p:nvSpPr>
          <p:cNvPr id="614" name="Google Shape;614;p16"/>
          <p:cNvSpPr txBox="1"/>
          <p:nvPr>
            <p:ph type="title"/>
          </p:nvPr>
        </p:nvSpPr>
        <p:spPr>
          <a:xfrm>
            <a:off x="317000" y="232000"/>
            <a:ext cx="11558000" cy="1144000"/>
          </a:xfrm>
          <a:prstGeom prst="rect">
            <a:avLst/>
          </a:prstGeom>
          <a:noFill/>
          <a:ln cap="flat" cmpd="sng" w="28575">
            <a:solidFill>
              <a:schemeClr val="lt1"/>
            </a:solidFill>
            <a:prstDash val="solid"/>
            <a:round/>
            <a:headEnd len="sm" w="sm" type="none"/>
            <a:tailEnd len="sm" w="sm" type="none"/>
          </a:ln>
        </p:spPr>
        <p:txBody>
          <a:bodyPr anchorCtr="0" anchor="t" bIns="121900" lIns="121900" spcFirstLastPara="1" rIns="121900" wrap="square" tIns="121900">
            <a:noAutofit/>
          </a:bodyPr>
          <a:lstStyle/>
          <a:p>
            <a:pPr indent="0" lvl="0" marL="592652" rtl="0" algn="l">
              <a:lnSpc>
                <a:spcPct val="115000"/>
              </a:lnSpc>
              <a:spcBef>
                <a:spcPts val="1600"/>
              </a:spcBef>
              <a:spcAft>
                <a:spcPts val="1600"/>
              </a:spcAft>
              <a:buSzPts val="2800"/>
              <a:buNone/>
            </a:pPr>
            <a:r>
              <a:rPr lang="en" sz="3067">
                <a:solidFill>
                  <a:srgbClr val="FFFFFF"/>
                </a:solidFill>
                <a:latin typeface="Helvetica Neue"/>
                <a:ea typeface="Helvetica Neue"/>
                <a:cs typeface="Helvetica Neue"/>
                <a:sym typeface="Helvetica Neue"/>
              </a:rPr>
              <a:t>Implementing Gender Transformative Programs - The PIP</a:t>
            </a:r>
            <a:endParaRPr sz="3067">
              <a:solidFill>
                <a:srgbClr val="FFFFFF"/>
              </a:solidFill>
              <a:latin typeface="Helvetica Neue"/>
              <a:ea typeface="Helvetica Neue"/>
              <a:cs typeface="Helvetica Neue"/>
              <a:sym typeface="Helvetica Neue"/>
            </a:endParaRPr>
          </a:p>
        </p:txBody>
      </p:sp>
      <p:pic>
        <p:nvPicPr>
          <p:cNvPr id="615" name="Google Shape;615;p16"/>
          <p:cNvPicPr preferRelativeResize="0"/>
          <p:nvPr/>
        </p:nvPicPr>
        <p:blipFill rotWithShape="1">
          <a:blip r:embed="rId3">
            <a:alphaModFix/>
          </a:blip>
          <a:srcRect b="0" l="0" r="0" t="0"/>
          <a:stretch/>
        </p:blipFill>
        <p:spPr>
          <a:xfrm>
            <a:off x="8918307" y="4077534"/>
            <a:ext cx="1891399" cy="1891399"/>
          </a:xfrm>
          <a:prstGeom prst="rect">
            <a:avLst/>
          </a:prstGeom>
          <a:noFill/>
          <a:ln>
            <a:noFill/>
          </a:ln>
        </p:spPr>
      </p:pic>
      <p:pic>
        <p:nvPicPr>
          <p:cNvPr id="616" name="Google Shape;616;p16"/>
          <p:cNvPicPr preferRelativeResize="0"/>
          <p:nvPr/>
        </p:nvPicPr>
        <p:blipFill rotWithShape="1">
          <a:blip r:embed="rId4">
            <a:alphaModFix/>
          </a:blip>
          <a:srcRect b="0" l="0" r="0" t="0"/>
          <a:stretch/>
        </p:blipFill>
        <p:spPr>
          <a:xfrm>
            <a:off x="7391433" y="2034133"/>
            <a:ext cx="4114800" cy="4343400"/>
          </a:xfrm>
          <a:prstGeom prst="rect">
            <a:avLst/>
          </a:prstGeom>
          <a:noFill/>
          <a:ln>
            <a:noFill/>
          </a:ln>
          <a:effectLst>
            <a:outerShdw blurRad="292100" rotWithShape="0" algn="tl" dir="2700000" dist="139700">
              <a:srgbClr val="333333">
                <a:alpha val="62352"/>
              </a:srgbClr>
            </a:outerShdw>
          </a:effectLst>
        </p:spPr>
      </p:pic>
      <p:sp>
        <p:nvSpPr>
          <p:cNvPr id="617" name="Google Shape;617;p16"/>
          <p:cNvSpPr/>
          <p:nvPr/>
        </p:nvSpPr>
        <p:spPr>
          <a:xfrm>
            <a:off x="288550" y="2112000"/>
            <a:ext cx="6619420" cy="4187667"/>
          </a:xfrm>
          <a:prstGeom prst="rect">
            <a:avLst/>
          </a:prstGeom>
          <a:solidFill>
            <a:srgbClr val="F9D380"/>
          </a:solidFill>
          <a:ln cap="flat" cmpd="sng" w="25400">
            <a:solidFill>
              <a:srgbClr val="F9D380"/>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chemeClr val="lt1"/>
              </a:solidFill>
              <a:latin typeface="Arial"/>
              <a:ea typeface="Arial"/>
              <a:cs typeface="Arial"/>
              <a:sym typeface="Arial"/>
            </a:endParaRPr>
          </a:p>
        </p:txBody>
      </p:sp>
      <p:sp>
        <p:nvSpPr>
          <p:cNvPr id="618" name="Google Shape;618;p16"/>
          <p:cNvSpPr txBox="1"/>
          <p:nvPr/>
        </p:nvSpPr>
        <p:spPr>
          <a:xfrm>
            <a:off x="456367" y="2112000"/>
            <a:ext cx="6449799" cy="45552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1600"/>
              </a:spcBef>
              <a:spcAft>
                <a:spcPts val="0"/>
              </a:spcAft>
              <a:buClr>
                <a:srgbClr val="000000"/>
              </a:buClr>
              <a:buSzPts val="2533"/>
              <a:buFont typeface="Arial"/>
              <a:buNone/>
            </a:pPr>
            <a:r>
              <a:rPr b="0" i="0" lang="en" sz="2533" u="none" cap="none" strike="noStrike">
                <a:solidFill>
                  <a:srgbClr val="3A4888"/>
                </a:solidFill>
                <a:latin typeface="Tahoma"/>
                <a:ea typeface="Tahoma"/>
                <a:cs typeface="Tahoma"/>
                <a:sym typeface="Tahoma"/>
              </a:rPr>
              <a:t>The Project Implementation Plan (‘PIP’) is the document created by an organization after a project has been approved. It asks the team to revisit and validate the original project design, to update and adjust as needed, and to create a detailed plan as how, when and with what resources each outcome will be achieved.</a:t>
            </a:r>
            <a:endParaRPr b="0" i="0" sz="1867" u="none" cap="none" strike="noStrike">
              <a:solidFill>
                <a:srgbClr val="000000"/>
              </a:solidFill>
              <a:latin typeface="Arial"/>
              <a:ea typeface="Arial"/>
              <a:cs typeface="Arial"/>
              <a:sym typeface="Arial"/>
            </a:endParaRPr>
          </a:p>
          <a:p>
            <a:pPr indent="0" lvl="0" marL="0" marR="0" rtl="0" algn="l">
              <a:lnSpc>
                <a:spcPct val="115000"/>
              </a:lnSpc>
              <a:spcBef>
                <a:spcPts val="1600"/>
              </a:spcBef>
              <a:spcAft>
                <a:spcPts val="2133"/>
              </a:spcAft>
              <a:buClr>
                <a:srgbClr val="000000"/>
              </a:buClr>
              <a:buSzPts val="1867"/>
              <a:buFont typeface="Arial"/>
              <a:buNone/>
            </a:pPr>
            <a:r>
              <a:t/>
            </a:r>
            <a:endParaRPr b="0" i="0" sz="1867" u="none" cap="none" strike="noStrike">
              <a:solidFill>
                <a:schemeClr val="dk2"/>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17"/>
          <p:cNvSpPr/>
          <p:nvPr/>
        </p:nvSpPr>
        <p:spPr>
          <a:xfrm>
            <a:off x="0" y="0"/>
            <a:ext cx="12192000" cy="1608000"/>
          </a:xfrm>
          <a:prstGeom prst="rect">
            <a:avLst/>
          </a:prstGeom>
          <a:solidFill>
            <a:srgbClr val="993365"/>
          </a:soli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highlight>
                <a:srgbClr val="9E0B0F"/>
              </a:highlight>
              <a:latin typeface="Arial"/>
              <a:ea typeface="Arial"/>
              <a:cs typeface="Arial"/>
              <a:sym typeface="Arial"/>
            </a:endParaRPr>
          </a:p>
        </p:txBody>
      </p:sp>
      <p:sp>
        <p:nvSpPr>
          <p:cNvPr id="624" name="Google Shape;624;p17"/>
          <p:cNvSpPr txBox="1"/>
          <p:nvPr>
            <p:ph type="title"/>
          </p:nvPr>
        </p:nvSpPr>
        <p:spPr>
          <a:xfrm>
            <a:off x="317000" y="223600"/>
            <a:ext cx="11558000" cy="1160800"/>
          </a:xfrm>
          <a:prstGeom prst="rect">
            <a:avLst/>
          </a:prstGeom>
          <a:no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2800"/>
              <a:buNone/>
            </a:pPr>
            <a:r>
              <a:rPr lang="en" sz="3067">
                <a:solidFill>
                  <a:srgbClr val="FFFFFF"/>
                </a:solidFill>
                <a:latin typeface="Helvetica Neue"/>
                <a:ea typeface="Helvetica Neue"/>
                <a:cs typeface="Helvetica Neue"/>
                <a:sym typeface="Helvetica Neue"/>
              </a:rPr>
              <a:t>Considerations for Elements of Implementation Planning: </a:t>
            </a:r>
            <a:endParaRPr sz="3067">
              <a:solidFill>
                <a:srgbClr val="FFFFFF"/>
              </a:solidFill>
              <a:latin typeface="Helvetica Neue"/>
              <a:ea typeface="Helvetica Neue"/>
              <a:cs typeface="Helvetica Neue"/>
              <a:sym typeface="Helvetica Neue"/>
            </a:endParaRPr>
          </a:p>
          <a:p>
            <a:pPr indent="0" lvl="0" marL="0" rtl="0" algn="ctr">
              <a:lnSpc>
                <a:spcPct val="100000"/>
              </a:lnSpc>
              <a:spcBef>
                <a:spcPts val="0"/>
              </a:spcBef>
              <a:spcAft>
                <a:spcPts val="0"/>
              </a:spcAft>
              <a:buSzPts val="2800"/>
              <a:buNone/>
            </a:pPr>
            <a:r>
              <a:rPr lang="en" sz="3067">
                <a:solidFill>
                  <a:srgbClr val="FFFFFF"/>
                </a:solidFill>
                <a:latin typeface="Helvetica Neue"/>
                <a:ea typeface="Helvetica Neue"/>
                <a:cs typeface="Helvetica Neue"/>
                <a:sym typeface="Helvetica Neue"/>
              </a:rPr>
              <a:t>Needs, Risks and Challenges</a:t>
            </a:r>
            <a:endParaRPr sz="3067">
              <a:solidFill>
                <a:srgbClr val="FFFFFF"/>
              </a:solidFill>
              <a:latin typeface="Helvetica Neue"/>
              <a:ea typeface="Helvetica Neue"/>
              <a:cs typeface="Helvetica Neue"/>
              <a:sym typeface="Helvetica Neue"/>
            </a:endParaRPr>
          </a:p>
        </p:txBody>
      </p:sp>
      <p:pic>
        <p:nvPicPr>
          <p:cNvPr id="625" name="Google Shape;625;p17"/>
          <p:cNvPicPr preferRelativeResize="0"/>
          <p:nvPr/>
        </p:nvPicPr>
        <p:blipFill rotWithShape="1">
          <a:blip r:embed="rId3">
            <a:alphaModFix/>
          </a:blip>
          <a:srcRect b="0" l="0" r="0" t="0"/>
          <a:stretch/>
        </p:blipFill>
        <p:spPr>
          <a:xfrm>
            <a:off x="8918307" y="4077534"/>
            <a:ext cx="1891399" cy="1891399"/>
          </a:xfrm>
          <a:prstGeom prst="rect">
            <a:avLst/>
          </a:prstGeom>
          <a:noFill/>
          <a:ln>
            <a:noFill/>
          </a:ln>
        </p:spPr>
      </p:pic>
      <p:sp>
        <p:nvSpPr>
          <p:cNvPr id="626" name="Google Shape;626;p17"/>
          <p:cNvSpPr txBox="1"/>
          <p:nvPr/>
        </p:nvSpPr>
        <p:spPr>
          <a:xfrm>
            <a:off x="456367" y="4208600"/>
            <a:ext cx="6753600" cy="20132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1600"/>
              </a:spcBef>
              <a:spcAft>
                <a:spcPts val="160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27" name="Google Shape;627;p17"/>
          <p:cNvSpPr txBox="1"/>
          <p:nvPr>
            <p:ph idx="1" type="body"/>
          </p:nvPr>
        </p:nvSpPr>
        <p:spPr>
          <a:xfrm>
            <a:off x="2222933" y="1978067"/>
            <a:ext cx="9490800" cy="4580400"/>
          </a:xfrm>
          <a:prstGeom prst="rect">
            <a:avLst/>
          </a:prstGeom>
          <a:noFill/>
          <a:ln>
            <a:noFill/>
          </a:ln>
        </p:spPr>
        <p:txBody>
          <a:bodyPr anchorCtr="0" anchor="t" bIns="121900" lIns="121900" spcFirstLastPara="1" rIns="121900" wrap="square" tIns="121900">
            <a:noAutofit/>
          </a:bodyPr>
          <a:lstStyle/>
          <a:p>
            <a:pPr indent="-423323" lvl="0" marL="609585" rtl="0" algn="l">
              <a:lnSpc>
                <a:spcPct val="115000"/>
              </a:lnSpc>
              <a:spcBef>
                <a:spcPts val="1600"/>
              </a:spcBef>
              <a:spcAft>
                <a:spcPts val="0"/>
              </a:spcAft>
              <a:buSzPts val="1400"/>
              <a:buChar char="●"/>
            </a:pPr>
            <a:r>
              <a:rPr b="1" lang="en">
                <a:solidFill>
                  <a:srgbClr val="993365"/>
                </a:solidFill>
                <a:latin typeface="Tahoma"/>
                <a:ea typeface="Tahoma"/>
                <a:cs typeface="Tahoma"/>
                <a:sym typeface="Tahoma"/>
              </a:rPr>
              <a:t>Budget</a:t>
            </a:r>
            <a:r>
              <a:rPr lang="en">
                <a:solidFill>
                  <a:srgbClr val="993365"/>
                </a:solidFill>
                <a:latin typeface="Tahoma"/>
                <a:ea typeface="Tahoma"/>
                <a:cs typeface="Tahoma"/>
                <a:sym typeface="Tahoma"/>
              </a:rPr>
              <a:t>: </a:t>
            </a:r>
            <a:r>
              <a:rPr lang="en">
                <a:solidFill>
                  <a:schemeClr val="dk1"/>
                </a:solidFill>
                <a:latin typeface="Tahoma"/>
                <a:ea typeface="Tahoma"/>
                <a:cs typeface="Tahoma"/>
                <a:sym typeface="Tahoma"/>
              </a:rPr>
              <a:t>What are some of the budgetary requirements and challenges in making sure this project is gender transformative?</a:t>
            </a:r>
            <a:endParaRPr>
              <a:solidFill>
                <a:schemeClr val="dk1"/>
              </a:solidFill>
              <a:latin typeface="Tahoma"/>
              <a:ea typeface="Tahoma"/>
              <a:cs typeface="Tahoma"/>
              <a:sym typeface="Tahoma"/>
            </a:endParaRPr>
          </a:p>
          <a:p>
            <a:pPr indent="-304791" lvl="0" marL="609585" rtl="0" algn="l">
              <a:lnSpc>
                <a:spcPct val="115000"/>
              </a:lnSpc>
              <a:spcBef>
                <a:spcPts val="1600"/>
              </a:spcBef>
              <a:spcAft>
                <a:spcPts val="0"/>
              </a:spcAft>
              <a:buSzPts val="1400"/>
              <a:buNone/>
            </a:pPr>
            <a:r>
              <a:t/>
            </a:r>
            <a:endParaRPr>
              <a:solidFill>
                <a:schemeClr val="dk1"/>
              </a:solidFill>
              <a:latin typeface="Tahoma"/>
              <a:ea typeface="Tahoma"/>
              <a:cs typeface="Tahoma"/>
              <a:sym typeface="Tahoma"/>
            </a:endParaRPr>
          </a:p>
          <a:p>
            <a:pPr indent="-423323" lvl="0" marL="609585" rtl="0" algn="l">
              <a:lnSpc>
                <a:spcPct val="115000"/>
              </a:lnSpc>
              <a:spcBef>
                <a:spcPts val="1600"/>
              </a:spcBef>
              <a:spcAft>
                <a:spcPts val="0"/>
              </a:spcAft>
              <a:buSzPts val="1400"/>
              <a:buChar char="●"/>
            </a:pPr>
            <a:r>
              <a:rPr b="1" lang="en">
                <a:solidFill>
                  <a:srgbClr val="3A4888"/>
                </a:solidFill>
                <a:latin typeface="Tahoma"/>
                <a:ea typeface="Tahoma"/>
                <a:cs typeface="Tahoma"/>
                <a:sym typeface="Tahoma"/>
              </a:rPr>
              <a:t>Work Plan/Timeline</a:t>
            </a:r>
            <a:r>
              <a:rPr lang="en">
                <a:solidFill>
                  <a:srgbClr val="3A4888"/>
                </a:solidFill>
                <a:latin typeface="Tahoma"/>
                <a:ea typeface="Tahoma"/>
                <a:cs typeface="Tahoma"/>
                <a:sym typeface="Tahoma"/>
              </a:rPr>
              <a:t>:</a:t>
            </a:r>
            <a:r>
              <a:rPr lang="en">
                <a:solidFill>
                  <a:schemeClr val="dk1"/>
                </a:solidFill>
                <a:latin typeface="Tahoma"/>
                <a:ea typeface="Tahoma"/>
                <a:cs typeface="Tahoma"/>
                <a:sym typeface="Tahoma"/>
              </a:rPr>
              <a:t> What kind of change is expected? How does that happen and how long does it take?</a:t>
            </a:r>
            <a:endParaRPr>
              <a:solidFill>
                <a:schemeClr val="dk1"/>
              </a:solidFill>
              <a:latin typeface="Tahoma"/>
              <a:ea typeface="Tahoma"/>
              <a:cs typeface="Tahoma"/>
              <a:sym typeface="Tahoma"/>
            </a:endParaRPr>
          </a:p>
          <a:p>
            <a:pPr indent="-304791" lvl="0" marL="609585" rtl="0" algn="l">
              <a:lnSpc>
                <a:spcPct val="115000"/>
              </a:lnSpc>
              <a:spcBef>
                <a:spcPts val="1600"/>
              </a:spcBef>
              <a:spcAft>
                <a:spcPts val="0"/>
              </a:spcAft>
              <a:buSzPts val="1400"/>
              <a:buNone/>
            </a:pPr>
            <a:r>
              <a:t/>
            </a:r>
            <a:endParaRPr>
              <a:solidFill>
                <a:schemeClr val="dk1"/>
              </a:solidFill>
              <a:latin typeface="Tahoma"/>
              <a:ea typeface="Tahoma"/>
              <a:cs typeface="Tahoma"/>
              <a:sym typeface="Tahoma"/>
            </a:endParaRPr>
          </a:p>
          <a:p>
            <a:pPr indent="-423323" lvl="0" marL="609585" rtl="0" algn="l">
              <a:lnSpc>
                <a:spcPct val="115000"/>
              </a:lnSpc>
              <a:spcBef>
                <a:spcPts val="1600"/>
              </a:spcBef>
              <a:spcAft>
                <a:spcPts val="0"/>
              </a:spcAft>
              <a:buSzPts val="1400"/>
              <a:buChar char="●"/>
            </a:pPr>
            <a:r>
              <a:rPr b="1" lang="en">
                <a:solidFill>
                  <a:srgbClr val="63763E"/>
                </a:solidFill>
                <a:latin typeface="Tahoma"/>
                <a:ea typeface="Tahoma"/>
                <a:cs typeface="Tahoma"/>
                <a:sym typeface="Tahoma"/>
              </a:rPr>
              <a:t>Human Resources</a:t>
            </a:r>
            <a:r>
              <a:rPr lang="en">
                <a:solidFill>
                  <a:srgbClr val="63763E"/>
                </a:solidFill>
                <a:latin typeface="Tahoma"/>
                <a:ea typeface="Tahoma"/>
                <a:cs typeface="Tahoma"/>
                <a:sym typeface="Tahoma"/>
              </a:rPr>
              <a:t>:</a:t>
            </a:r>
            <a:r>
              <a:rPr lang="en">
                <a:solidFill>
                  <a:schemeClr val="dk1"/>
                </a:solidFill>
                <a:latin typeface="Tahoma"/>
                <a:ea typeface="Tahoma"/>
                <a:cs typeface="Tahoma"/>
                <a:sym typeface="Tahoma"/>
              </a:rPr>
              <a:t> What are the skills needed? How can the project ensure sufficient skills to make sure the transformative objectives are achieved?</a:t>
            </a:r>
            <a:endParaRPr>
              <a:latin typeface="Tahoma"/>
              <a:ea typeface="Tahoma"/>
              <a:cs typeface="Tahoma"/>
              <a:sym typeface="Tahoma"/>
            </a:endParaRPr>
          </a:p>
        </p:txBody>
      </p:sp>
      <p:pic>
        <p:nvPicPr>
          <p:cNvPr descr="Dollar" id="628" name="Google Shape;628;p17"/>
          <p:cNvPicPr preferRelativeResize="0"/>
          <p:nvPr/>
        </p:nvPicPr>
        <p:blipFill rotWithShape="1">
          <a:blip r:embed="rId4">
            <a:alphaModFix/>
          </a:blip>
          <a:srcRect b="0" l="0" r="0" t="0"/>
          <a:stretch/>
        </p:blipFill>
        <p:spPr>
          <a:xfrm>
            <a:off x="1397967" y="1929917"/>
            <a:ext cx="1219200" cy="1219200"/>
          </a:xfrm>
          <a:prstGeom prst="rect">
            <a:avLst/>
          </a:prstGeom>
          <a:noFill/>
          <a:ln>
            <a:noFill/>
          </a:ln>
        </p:spPr>
      </p:pic>
      <p:pic>
        <p:nvPicPr>
          <p:cNvPr descr="Calculator" id="629" name="Google Shape;629;p17"/>
          <p:cNvPicPr preferRelativeResize="0"/>
          <p:nvPr/>
        </p:nvPicPr>
        <p:blipFill rotWithShape="1">
          <a:blip r:embed="rId5">
            <a:alphaModFix/>
          </a:blip>
          <a:srcRect b="0" l="0" r="0" t="0"/>
          <a:stretch/>
        </p:blipFill>
        <p:spPr>
          <a:xfrm>
            <a:off x="965584" y="2075476"/>
            <a:ext cx="1219200" cy="1219200"/>
          </a:xfrm>
          <a:prstGeom prst="rect">
            <a:avLst/>
          </a:prstGeom>
          <a:noFill/>
          <a:ln>
            <a:noFill/>
          </a:ln>
        </p:spPr>
      </p:pic>
      <p:pic>
        <p:nvPicPr>
          <p:cNvPr descr="Checklist" id="630" name="Google Shape;630;p17"/>
          <p:cNvPicPr preferRelativeResize="0"/>
          <p:nvPr/>
        </p:nvPicPr>
        <p:blipFill rotWithShape="1">
          <a:blip r:embed="rId6">
            <a:alphaModFix/>
          </a:blip>
          <a:srcRect b="0" l="0" r="0" t="0"/>
          <a:stretch/>
        </p:blipFill>
        <p:spPr>
          <a:xfrm>
            <a:off x="1003733" y="3374601"/>
            <a:ext cx="1219200" cy="1219200"/>
          </a:xfrm>
          <a:prstGeom prst="rect">
            <a:avLst/>
          </a:prstGeom>
          <a:noFill/>
          <a:ln>
            <a:noFill/>
          </a:ln>
        </p:spPr>
      </p:pic>
      <p:pic>
        <p:nvPicPr>
          <p:cNvPr descr="Users" id="631" name="Google Shape;631;p17"/>
          <p:cNvPicPr preferRelativeResize="0"/>
          <p:nvPr/>
        </p:nvPicPr>
        <p:blipFill rotWithShape="1">
          <a:blip r:embed="rId7">
            <a:alphaModFix/>
          </a:blip>
          <a:srcRect b="0" l="0" r="0" t="0"/>
          <a:stretch/>
        </p:blipFill>
        <p:spPr>
          <a:xfrm>
            <a:off x="1003733" y="4605600"/>
            <a:ext cx="1219200" cy="12192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pic>
        <p:nvPicPr>
          <p:cNvPr id="636" name="Google Shape;636;p105"/>
          <p:cNvPicPr preferRelativeResize="0"/>
          <p:nvPr/>
        </p:nvPicPr>
        <p:blipFill rotWithShape="1">
          <a:blip r:embed="rId3">
            <a:alphaModFix amt="35000"/>
          </a:blip>
          <a:srcRect b="0" l="0" r="0" t="0"/>
          <a:stretch/>
        </p:blipFill>
        <p:spPr>
          <a:xfrm>
            <a:off x="4534389" y="0"/>
            <a:ext cx="9395600" cy="6858000"/>
          </a:xfrm>
          <a:prstGeom prst="parallelogram">
            <a:avLst>
              <a:gd fmla="val 25000" name="adj"/>
            </a:avLst>
          </a:prstGeom>
          <a:noFill/>
          <a:ln>
            <a:noFill/>
          </a:ln>
        </p:spPr>
      </p:pic>
      <p:sp>
        <p:nvSpPr>
          <p:cNvPr id="637" name="Google Shape;637;p105"/>
          <p:cNvSpPr txBox="1"/>
          <p:nvPr>
            <p:ph type="title"/>
          </p:nvPr>
        </p:nvSpPr>
        <p:spPr>
          <a:xfrm>
            <a:off x="1034367" y="557600"/>
            <a:ext cx="8426000" cy="1122400"/>
          </a:xfrm>
          <a:prstGeom prst="rect">
            <a:avLst/>
          </a:prstGeom>
          <a:noFill/>
          <a:ln>
            <a:noFill/>
          </a:ln>
        </p:spPr>
        <p:txBody>
          <a:bodyPr anchorCtr="0" anchor="ctr" bIns="121900" lIns="121900" spcFirstLastPara="1" rIns="121900" wrap="square" tIns="121900">
            <a:noAutofit/>
          </a:bodyPr>
          <a:lstStyle/>
          <a:p>
            <a:pPr indent="0" lvl="0" marL="0" rtl="0" algn="l">
              <a:lnSpc>
                <a:spcPct val="100000"/>
              </a:lnSpc>
              <a:spcBef>
                <a:spcPts val="0"/>
              </a:spcBef>
              <a:spcAft>
                <a:spcPts val="0"/>
              </a:spcAft>
              <a:buSzPts val="3600"/>
              <a:buNone/>
            </a:pPr>
            <a:r>
              <a:rPr lang="en" sz="3466">
                <a:latin typeface="Helvetica Neue"/>
                <a:ea typeface="Helvetica Neue"/>
                <a:cs typeface="Helvetica Neue"/>
                <a:sym typeface="Helvetica Neue"/>
              </a:rPr>
              <a:t>Principles of a Rights-based Approach</a:t>
            </a:r>
            <a:endParaRPr/>
          </a:p>
        </p:txBody>
      </p:sp>
      <p:sp>
        <p:nvSpPr>
          <p:cNvPr id="638" name="Google Shape;638;p105"/>
          <p:cNvSpPr txBox="1"/>
          <p:nvPr/>
        </p:nvSpPr>
        <p:spPr>
          <a:xfrm>
            <a:off x="1034367" y="1916067"/>
            <a:ext cx="9213600" cy="3485600"/>
          </a:xfrm>
          <a:prstGeom prst="rect">
            <a:avLst/>
          </a:prstGeom>
          <a:solidFill>
            <a:srgbClr val="3A4888"/>
          </a:solidFill>
          <a:ln>
            <a:noFill/>
          </a:ln>
        </p:spPr>
        <p:txBody>
          <a:bodyPr anchorCtr="0" anchor="ctr" bIns="121900" lIns="121900" spcFirstLastPara="1" rIns="121900" wrap="square" tIns="121900">
            <a:noAutofit/>
          </a:bodyPr>
          <a:lstStyle/>
          <a:p>
            <a:pPr indent="0" lvl="0" marL="0" marR="0" rtl="0" algn="l">
              <a:lnSpc>
                <a:spcPct val="115000"/>
              </a:lnSpc>
              <a:spcBef>
                <a:spcPts val="1600"/>
              </a:spcBef>
              <a:spcAft>
                <a:spcPts val="0"/>
              </a:spcAft>
              <a:buClr>
                <a:srgbClr val="000000"/>
              </a:buClr>
              <a:buSzPts val="1733"/>
              <a:buFont typeface="Arial"/>
              <a:buNone/>
            </a:pPr>
            <a:r>
              <a:rPr b="1" i="0" lang="en" sz="1733" u="none" cap="none" strike="noStrike">
                <a:solidFill>
                  <a:schemeClr val="lt1"/>
                </a:solidFill>
                <a:latin typeface="Tahoma"/>
                <a:ea typeface="Tahoma"/>
                <a:cs typeface="Tahoma"/>
                <a:sym typeface="Tahoma"/>
              </a:rPr>
              <a:t>Equality and non-discrimination</a:t>
            </a:r>
            <a:r>
              <a:rPr b="0" i="0" lang="en" sz="1467" u="none" cap="none" strike="noStrike">
                <a:solidFill>
                  <a:schemeClr val="lt1"/>
                </a:solidFill>
                <a:latin typeface="Tahoma"/>
                <a:ea typeface="Tahoma"/>
                <a:cs typeface="Tahoma"/>
                <a:sym typeface="Tahoma"/>
              </a:rPr>
              <a:t>: All individuals are equal as human beings and entitled to human rights, without discrimination of any kind.</a:t>
            </a:r>
            <a:endParaRPr b="0" i="0" sz="1867" u="none" cap="none" strike="noStrike">
              <a:solidFill>
                <a:srgbClr val="000000"/>
              </a:solidFill>
              <a:latin typeface="Arial"/>
              <a:ea typeface="Arial"/>
              <a:cs typeface="Arial"/>
              <a:sym typeface="Arial"/>
            </a:endParaRPr>
          </a:p>
          <a:p>
            <a:pPr indent="0" lvl="0" marL="0" marR="0" rtl="0" algn="l">
              <a:lnSpc>
                <a:spcPct val="115000"/>
              </a:lnSpc>
              <a:spcBef>
                <a:spcPts val="1600"/>
              </a:spcBef>
              <a:spcAft>
                <a:spcPts val="0"/>
              </a:spcAft>
              <a:buClr>
                <a:srgbClr val="000000"/>
              </a:buClr>
              <a:buSzPts val="1733"/>
              <a:buFont typeface="Arial"/>
              <a:buNone/>
            </a:pPr>
            <a:r>
              <a:rPr b="1" i="0" lang="en" sz="1733" u="none" cap="none" strike="noStrike">
                <a:solidFill>
                  <a:schemeClr val="lt1"/>
                </a:solidFill>
                <a:latin typeface="Tahoma"/>
                <a:ea typeface="Tahoma"/>
                <a:cs typeface="Tahoma"/>
                <a:sym typeface="Tahoma"/>
              </a:rPr>
              <a:t>Participation and inclusion</a:t>
            </a:r>
            <a:r>
              <a:rPr b="0" i="0" lang="en" sz="1467" u="none" cap="none" strike="noStrike">
                <a:solidFill>
                  <a:schemeClr val="lt1"/>
                </a:solidFill>
                <a:latin typeface="Tahoma"/>
                <a:ea typeface="Tahoma"/>
                <a:cs typeface="Tahoma"/>
                <a:sym typeface="Tahoma"/>
              </a:rPr>
              <a:t>: All individuals are entitled to active, free, and meaningful participation in, contribution to, and enjoyment of civil, political, economic, social, and cultural development. The voices and interests of affected individuals are taken into account on issues that concern them and the development of their society.</a:t>
            </a:r>
            <a:endParaRPr b="0" i="0" sz="1867" u="none" cap="none" strike="noStrike">
              <a:solidFill>
                <a:srgbClr val="000000"/>
              </a:solidFill>
              <a:latin typeface="Arial"/>
              <a:ea typeface="Arial"/>
              <a:cs typeface="Arial"/>
              <a:sym typeface="Arial"/>
            </a:endParaRPr>
          </a:p>
          <a:p>
            <a:pPr indent="0" lvl="0" marL="0" marR="0" rtl="0" algn="l">
              <a:lnSpc>
                <a:spcPct val="115000"/>
              </a:lnSpc>
              <a:spcBef>
                <a:spcPts val="1600"/>
              </a:spcBef>
              <a:spcAft>
                <a:spcPts val="0"/>
              </a:spcAft>
              <a:buClr>
                <a:srgbClr val="000000"/>
              </a:buClr>
              <a:buSzPts val="1733"/>
              <a:buFont typeface="Arial"/>
              <a:buNone/>
            </a:pPr>
            <a:r>
              <a:rPr b="1" i="0" lang="en" sz="1733" u="none" cap="none" strike="noStrike">
                <a:solidFill>
                  <a:schemeClr val="lt1"/>
                </a:solidFill>
                <a:latin typeface="Tahoma"/>
                <a:ea typeface="Tahoma"/>
                <a:cs typeface="Tahoma"/>
                <a:sym typeface="Tahoma"/>
              </a:rPr>
              <a:t>Transparency and accountability</a:t>
            </a:r>
            <a:r>
              <a:rPr b="0" i="0" lang="en" sz="1467" u="none" cap="none" strike="noStrike">
                <a:solidFill>
                  <a:schemeClr val="lt1"/>
                </a:solidFill>
                <a:latin typeface="Tahoma"/>
                <a:ea typeface="Tahoma"/>
                <a:cs typeface="Tahoma"/>
                <a:sym typeface="Tahoma"/>
              </a:rPr>
              <a:t>: Individuals have access to information on policies, decisions and use of funds, and are empowered to hold those who have a duty to act accountable. State and non-State actors comply with their applicable obligations and responsibilities.</a:t>
            </a:r>
            <a:endParaRPr b="0" i="0" sz="1867" u="none" cap="none" strike="noStrike">
              <a:solidFill>
                <a:srgbClr val="000000"/>
              </a:solidFill>
              <a:latin typeface="Arial"/>
              <a:ea typeface="Arial"/>
              <a:cs typeface="Arial"/>
              <a:sym typeface="Arial"/>
            </a:endParaRPr>
          </a:p>
          <a:p>
            <a:pPr indent="0" lvl="0" marL="0" marR="0" rtl="0" algn="l">
              <a:lnSpc>
                <a:spcPct val="115000"/>
              </a:lnSpc>
              <a:spcBef>
                <a:spcPts val="1600"/>
              </a:spcBef>
              <a:spcAft>
                <a:spcPts val="1600"/>
              </a:spcAft>
              <a:buClr>
                <a:srgbClr val="000000"/>
              </a:buClr>
              <a:buSzPts val="1467"/>
              <a:buFont typeface="Arial"/>
              <a:buNone/>
            </a:pPr>
            <a:r>
              <a:rPr b="0" i="0" lang="en" sz="1467" u="none" cap="none" strike="noStrike">
                <a:solidFill>
                  <a:schemeClr val="lt1"/>
                </a:solidFill>
                <a:latin typeface="Tahoma"/>
                <a:ea typeface="Tahoma"/>
                <a:cs typeface="Tahoma"/>
                <a:sym typeface="Tahoma"/>
              </a:rPr>
              <a:t>(GAC)</a:t>
            </a:r>
            <a:endParaRPr b="0" i="0" sz="1867" u="none" cap="none" strike="noStrike">
              <a:solidFill>
                <a:srgbClr val="000000"/>
              </a:solidFill>
              <a:latin typeface="Arial"/>
              <a:ea typeface="Arial"/>
              <a:cs typeface="Arial"/>
              <a:sym typeface="Arial"/>
            </a:endParaRPr>
          </a:p>
        </p:txBody>
      </p:sp>
      <p:cxnSp>
        <p:nvCxnSpPr>
          <p:cNvPr id="639" name="Google Shape;639;p105"/>
          <p:cNvCxnSpPr/>
          <p:nvPr/>
        </p:nvCxnSpPr>
        <p:spPr>
          <a:xfrm flipH="1" rot="10800000">
            <a:off x="1143600" y="1539267"/>
            <a:ext cx="4952400" cy="20800"/>
          </a:xfrm>
          <a:prstGeom prst="straightConnector1">
            <a:avLst/>
          </a:prstGeom>
          <a:noFill/>
          <a:ln cap="flat" cmpd="sng" w="28575">
            <a:solidFill>
              <a:srgbClr val="993365"/>
            </a:solidFill>
            <a:prstDash val="solid"/>
            <a:round/>
            <a:headEnd len="sm" w="sm" type="none"/>
            <a:tailEnd len="sm" w="sm" type="none"/>
          </a:ln>
        </p:spPr>
      </p:cxn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pic>
        <p:nvPicPr>
          <p:cNvPr id="644" name="Google Shape;644;p106"/>
          <p:cNvPicPr preferRelativeResize="0"/>
          <p:nvPr/>
        </p:nvPicPr>
        <p:blipFill rotWithShape="1">
          <a:blip r:embed="rId3">
            <a:alphaModFix amt="39000"/>
          </a:blip>
          <a:srcRect b="0" l="22407" r="22413" t="0"/>
          <a:stretch/>
        </p:blipFill>
        <p:spPr>
          <a:xfrm>
            <a:off x="0" y="1"/>
            <a:ext cx="5679632" cy="6857999"/>
          </a:xfrm>
          <a:prstGeom prst="rect">
            <a:avLst/>
          </a:prstGeom>
          <a:noFill/>
          <a:ln>
            <a:noFill/>
          </a:ln>
        </p:spPr>
      </p:pic>
      <p:sp>
        <p:nvSpPr>
          <p:cNvPr id="645" name="Google Shape;645;p106"/>
          <p:cNvSpPr txBox="1"/>
          <p:nvPr>
            <p:ph type="title"/>
          </p:nvPr>
        </p:nvSpPr>
        <p:spPr>
          <a:xfrm>
            <a:off x="-95533" y="393300"/>
            <a:ext cx="7261600" cy="763600"/>
          </a:xfrm>
          <a:prstGeom prst="rect">
            <a:avLst/>
          </a:prstGeom>
          <a:solidFill>
            <a:srgbClr val="B5CB82"/>
          </a:solidFill>
          <a:ln cap="flat" cmpd="sng" w="9525">
            <a:solidFill>
              <a:srgbClr val="FFFFFF"/>
            </a:solidFill>
            <a:prstDash val="solid"/>
            <a:round/>
            <a:headEnd len="sm" w="sm" type="none"/>
            <a:tailEnd len="sm" w="sm" type="none"/>
          </a:ln>
          <a:effectLst>
            <a:outerShdw blurRad="57150" rotWithShape="0" algn="bl" dir="5400000" dist="19050">
              <a:srgbClr val="000000">
                <a:alpha val="47058"/>
              </a:srgbClr>
            </a:outerShdw>
          </a:effectLst>
        </p:spPr>
        <p:txBody>
          <a:bodyPr anchorCtr="0" anchor="ctr" bIns="121900" lIns="121900" spcFirstLastPara="1" rIns="121900" wrap="square" tIns="121900">
            <a:noAutofit/>
          </a:bodyPr>
          <a:lstStyle/>
          <a:p>
            <a:pPr indent="0" lvl="0" marL="0" rtl="0" algn="r">
              <a:lnSpc>
                <a:spcPct val="100000"/>
              </a:lnSpc>
              <a:spcBef>
                <a:spcPts val="0"/>
              </a:spcBef>
              <a:spcAft>
                <a:spcPts val="0"/>
              </a:spcAft>
              <a:buSzPts val="2800"/>
              <a:buNone/>
            </a:pPr>
            <a:r>
              <a:rPr lang="en" sz="4800">
                <a:solidFill>
                  <a:schemeClr val="lt1"/>
                </a:solidFill>
                <a:latin typeface="Helvetica Neue"/>
                <a:ea typeface="Helvetica Neue"/>
                <a:cs typeface="Helvetica Neue"/>
                <a:sym typeface="Helvetica Neue"/>
              </a:rPr>
              <a:t>GROUP DISCUSSION</a:t>
            </a:r>
            <a:endParaRPr sz="3200">
              <a:solidFill>
                <a:schemeClr val="lt1"/>
              </a:solidFill>
              <a:latin typeface="Helvetica Neue"/>
              <a:ea typeface="Helvetica Neue"/>
              <a:cs typeface="Helvetica Neue"/>
              <a:sym typeface="Helvetica Neue"/>
            </a:endParaRPr>
          </a:p>
        </p:txBody>
      </p:sp>
      <p:pic>
        <p:nvPicPr>
          <p:cNvPr descr="Badge Question Mark" id="646" name="Google Shape;646;p106"/>
          <p:cNvPicPr preferRelativeResize="0"/>
          <p:nvPr/>
        </p:nvPicPr>
        <p:blipFill rotWithShape="1">
          <a:blip r:embed="rId4">
            <a:alphaModFix/>
          </a:blip>
          <a:srcRect b="0" l="0" r="0" t="0"/>
          <a:stretch/>
        </p:blipFill>
        <p:spPr>
          <a:xfrm>
            <a:off x="5725315" y="1703975"/>
            <a:ext cx="983684" cy="983684"/>
          </a:xfrm>
          <a:prstGeom prst="rect">
            <a:avLst/>
          </a:prstGeom>
          <a:noFill/>
          <a:ln>
            <a:noFill/>
          </a:ln>
        </p:spPr>
      </p:pic>
      <p:pic>
        <p:nvPicPr>
          <p:cNvPr descr="Badge Question Mark" id="647" name="Google Shape;647;p106"/>
          <p:cNvPicPr preferRelativeResize="0"/>
          <p:nvPr/>
        </p:nvPicPr>
        <p:blipFill rotWithShape="1">
          <a:blip r:embed="rId4">
            <a:alphaModFix/>
          </a:blip>
          <a:srcRect b="0" l="0" r="0" t="0"/>
          <a:stretch/>
        </p:blipFill>
        <p:spPr>
          <a:xfrm>
            <a:off x="5725313" y="3208930"/>
            <a:ext cx="983684" cy="983684"/>
          </a:xfrm>
          <a:prstGeom prst="rect">
            <a:avLst/>
          </a:prstGeom>
          <a:noFill/>
          <a:ln>
            <a:noFill/>
          </a:ln>
        </p:spPr>
      </p:pic>
      <p:sp>
        <p:nvSpPr>
          <p:cNvPr id="648" name="Google Shape;648;p106"/>
          <p:cNvSpPr/>
          <p:nvPr/>
        </p:nvSpPr>
        <p:spPr>
          <a:xfrm>
            <a:off x="6764244" y="1832347"/>
            <a:ext cx="5131147" cy="763600"/>
          </a:xfrm>
          <a:prstGeom prst="rect">
            <a:avLst/>
          </a:prstGeom>
          <a:solidFill>
            <a:srgbClr val="63763E"/>
          </a:solidFill>
          <a:ln cap="flat" cmpd="sng" w="9525">
            <a:solidFill>
              <a:srgbClr val="63763E"/>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467"/>
              <a:buFont typeface="Arial"/>
              <a:buNone/>
            </a:pPr>
            <a:r>
              <a:t/>
            </a:r>
            <a:endParaRPr b="0" i="0" sz="1467" u="none" cap="none" strike="noStrike">
              <a:solidFill>
                <a:srgbClr val="FFFFFF"/>
              </a:solidFill>
              <a:latin typeface="Tahoma"/>
              <a:ea typeface="Tahoma"/>
              <a:cs typeface="Tahoma"/>
              <a:sym typeface="Tahoma"/>
            </a:endParaRPr>
          </a:p>
          <a:p>
            <a:pPr indent="0" lvl="0" marL="0" marR="0" rtl="0" algn="l">
              <a:lnSpc>
                <a:spcPct val="115000"/>
              </a:lnSpc>
              <a:spcBef>
                <a:spcPts val="1067"/>
              </a:spcBef>
              <a:spcAft>
                <a:spcPts val="0"/>
              </a:spcAft>
              <a:buClr>
                <a:srgbClr val="000000"/>
              </a:buClr>
              <a:buSzPts val="1600"/>
              <a:buFont typeface="Arial"/>
              <a:buNone/>
            </a:pPr>
            <a:r>
              <a:rPr b="0" i="0" lang="en" sz="1600" u="none" cap="none" strike="noStrike">
                <a:solidFill>
                  <a:srgbClr val="FFFFFF"/>
                </a:solidFill>
                <a:latin typeface="Tahoma"/>
                <a:ea typeface="Tahoma"/>
                <a:cs typeface="Tahoma"/>
                <a:sym typeface="Tahoma"/>
              </a:rPr>
              <a:t>What are some of the similar needs/risks across the different projects?</a:t>
            </a:r>
            <a:endParaRPr b="0" i="0" sz="1600" u="none" cap="none" strike="noStrike">
              <a:solidFill>
                <a:srgbClr val="FFFFFF"/>
              </a:solidFill>
              <a:latin typeface="Tahoma"/>
              <a:ea typeface="Tahoma"/>
              <a:cs typeface="Tahoma"/>
              <a:sym typeface="Tahoma"/>
            </a:endParaRPr>
          </a:p>
          <a:p>
            <a:pPr indent="0" lvl="0" marL="0" marR="0" rtl="0" algn="l">
              <a:lnSpc>
                <a:spcPct val="115000"/>
              </a:lnSpc>
              <a:spcBef>
                <a:spcPts val="1067"/>
              </a:spcBef>
              <a:spcAft>
                <a:spcPts val="0"/>
              </a:spcAft>
              <a:buClr>
                <a:srgbClr val="000000"/>
              </a:buClr>
              <a:buSzPts val="1867"/>
              <a:buFont typeface="Arial"/>
              <a:buNone/>
            </a:pPr>
            <a:r>
              <a:t/>
            </a:r>
            <a:endParaRPr b="0" i="0" sz="1867" u="none" cap="none" strike="noStrike">
              <a:solidFill>
                <a:srgbClr val="FFFFFF"/>
              </a:solidFill>
              <a:latin typeface="Roboto"/>
              <a:ea typeface="Roboto"/>
              <a:cs typeface="Roboto"/>
              <a:sym typeface="Roboto"/>
            </a:endParaRPr>
          </a:p>
        </p:txBody>
      </p:sp>
      <p:sp>
        <p:nvSpPr>
          <p:cNvPr id="649" name="Google Shape;649;p106"/>
          <p:cNvSpPr/>
          <p:nvPr/>
        </p:nvSpPr>
        <p:spPr>
          <a:xfrm>
            <a:off x="6754676" y="3167541"/>
            <a:ext cx="5085600" cy="1205600"/>
          </a:xfrm>
          <a:prstGeom prst="rect">
            <a:avLst/>
          </a:prstGeom>
          <a:solidFill>
            <a:srgbClr val="993365"/>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933"/>
              <a:buFont typeface="Arial"/>
              <a:buNone/>
            </a:pPr>
            <a:r>
              <a:t/>
            </a:r>
            <a:endParaRPr b="0" i="0" sz="933" u="none" cap="none" strike="noStrike">
              <a:solidFill>
                <a:srgbClr val="FFFFFF"/>
              </a:solidFill>
              <a:latin typeface="Times New Roman"/>
              <a:ea typeface="Times New Roman"/>
              <a:cs typeface="Times New Roman"/>
              <a:sym typeface="Times New Roman"/>
            </a:endParaRPr>
          </a:p>
          <a:p>
            <a:pPr indent="0" lvl="0" marL="0" marR="0" rtl="0" algn="l">
              <a:lnSpc>
                <a:spcPct val="115000"/>
              </a:lnSpc>
              <a:spcBef>
                <a:spcPts val="1067"/>
              </a:spcBef>
              <a:spcAft>
                <a:spcPts val="0"/>
              </a:spcAft>
              <a:buClr>
                <a:srgbClr val="000000"/>
              </a:buClr>
              <a:buSzPts val="933"/>
              <a:buFont typeface="Arial"/>
              <a:buNone/>
            </a:pPr>
            <a:r>
              <a:t/>
            </a:r>
            <a:endParaRPr b="0" i="0" sz="933" u="none" cap="none" strike="noStrike">
              <a:solidFill>
                <a:srgbClr val="FFFFFF"/>
              </a:solidFill>
              <a:latin typeface="Times New Roman"/>
              <a:ea typeface="Times New Roman"/>
              <a:cs typeface="Times New Roman"/>
              <a:sym typeface="Times New Roman"/>
            </a:endParaRPr>
          </a:p>
          <a:p>
            <a:pPr indent="0" lvl="0" marL="0" marR="0" rtl="0" algn="l">
              <a:lnSpc>
                <a:spcPct val="115000"/>
              </a:lnSpc>
              <a:spcBef>
                <a:spcPts val="1067"/>
              </a:spcBef>
              <a:spcAft>
                <a:spcPts val="0"/>
              </a:spcAft>
              <a:buClr>
                <a:srgbClr val="000000"/>
              </a:buClr>
              <a:buSzPts val="1600"/>
              <a:buFont typeface="Arial"/>
              <a:buNone/>
            </a:pPr>
            <a:r>
              <a:rPr b="0" i="0" lang="en" sz="1600" u="none" cap="none" strike="noStrike">
                <a:solidFill>
                  <a:srgbClr val="FFFFFF"/>
                </a:solidFill>
                <a:latin typeface="Tahoma"/>
                <a:ea typeface="Tahoma"/>
                <a:cs typeface="Tahoma"/>
                <a:sym typeface="Tahoma"/>
              </a:rPr>
              <a:t> What individual experiences can participants share from their own work that provide useful examples of some of the implementation requirements and challenges for gender transformative programming?</a:t>
            </a:r>
            <a:endParaRPr b="0" i="0" sz="1600" u="none" cap="none" strike="noStrike">
              <a:solidFill>
                <a:srgbClr val="FFFFFF"/>
              </a:solidFill>
              <a:latin typeface="Tahoma"/>
              <a:ea typeface="Tahoma"/>
              <a:cs typeface="Tahoma"/>
              <a:sym typeface="Tahoma"/>
            </a:endParaRPr>
          </a:p>
          <a:p>
            <a:pPr indent="0" lvl="0" marL="0" marR="0" rtl="0" algn="l">
              <a:lnSpc>
                <a:spcPct val="115000"/>
              </a:lnSpc>
              <a:spcBef>
                <a:spcPts val="1067"/>
              </a:spcBef>
              <a:spcAft>
                <a:spcPts val="0"/>
              </a:spcAft>
              <a:buClr>
                <a:srgbClr val="000000"/>
              </a:buClr>
              <a:buSzPts val="2267"/>
              <a:buFont typeface="Arial"/>
              <a:buNone/>
            </a:pPr>
            <a:r>
              <a:t/>
            </a:r>
            <a:endParaRPr b="0" i="0" sz="2267" u="none" cap="none" strike="noStrike">
              <a:solidFill>
                <a:srgbClr val="FFFFFF"/>
              </a:solidFill>
              <a:latin typeface="Roboto"/>
              <a:ea typeface="Roboto"/>
              <a:cs typeface="Roboto"/>
              <a:sym typeface="Roboto"/>
            </a:endParaRPr>
          </a:p>
        </p:txBody>
      </p:sp>
      <p:sp>
        <p:nvSpPr>
          <p:cNvPr id="650" name="Google Shape;650;p106"/>
          <p:cNvSpPr/>
          <p:nvPr/>
        </p:nvSpPr>
        <p:spPr>
          <a:xfrm>
            <a:off x="620833" y="5301100"/>
            <a:ext cx="11216800" cy="845200"/>
          </a:xfrm>
          <a:prstGeom prst="rect">
            <a:avLst/>
          </a:prstGeom>
          <a:solidFill>
            <a:srgbClr val="3B3B3B"/>
          </a:solidFill>
          <a:ln cap="flat" cmpd="sng" w="9525">
            <a:solidFill>
              <a:srgbClr val="B5CB8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rPr b="0" i="1" lang="en" sz="1867" u="none" cap="none" strike="noStrike">
                <a:solidFill>
                  <a:srgbClr val="FFFFFF"/>
                </a:solidFill>
                <a:latin typeface="Tahoma"/>
                <a:ea typeface="Tahoma"/>
                <a:cs typeface="Tahoma"/>
                <a:sym typeface="Tahoma"/>
              </a:rPr>
              <a:t>Based on the complex interconnection between these implementation elements for GT programming, whose responsibility is gender equality throughout project implementation?</a:t>
            </a:r>
            <a:endParaRPr b="0" i="1" sz="2267" u="none" cap="none" strike="noStrike">
              <a:solidFill>
                <a:srgbClr val="FFFFFF"/>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grpSp>
        <p:nvGrpSpPr>
          <p:cNvPr id="137" name="Google Shape;137;p37"/>
          <p:cNvGrpSpPr/>
          <p:nvPr/>
        </p:nvGrpSpPr>
        <p:grpSpPr>
          <a:xfrm>
            <a:off x="2558421" y="107660"/>
            <a:ext cx="6911243" cy="6519841"/>
            <a:chOff x="1959887" y="-71333"/>
            <a:chExt cx="5183429" cy="4889878"/>
          </a:xfrm>
        </p:grpSpPr>
        <p:sp>
          <p:nvSpPr>
            <p:cNvPr id="138" name="Google Shape;138;p37"/>
            <p:cNvSpPr/>
            <p:nvPr/>
          </p:nvSpPr>
          <p:spPr>
            <a:xfrm rot="-3280241">
              <a:off x="3905982" y="1906732"/>
              <a:ext cx="1323418" cy="1320838"/>
            </a:xfrm>
            <a:prstGeom prst="ellipse">
              <a:avLst/>
            </a:prstGeom>
            <a:solidFill>
              <a:srgbClr val="AAAAAA"/>
            </a:solid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nvGrpSpPr>
            <p:cNvPr id="139" name="Google Shape;139;p37"/>
            <p:cNvGrpSpPr/>
            <p:nvPr/>
          </p:nvGrpSpPr>
          <p:grpSpPr>
            <a:xfrm>
              <a:off x="4184863" y="1520198"/>
              <a:ext cx="2958454" cy="3298348"/>
              <a:chOff x="4184863" y="1520198"/>
              <a:chExt cx="2958454" cy="3298348"/>
            </a:xfrm>
          </p:grpSpPr>
          <p:sp>
            <p:nvSpPr>
              <p:cNvPr id="140" name="Google Shape;140;p37"/>
              <p:cNvSpPr/>
              <p:nvPr/>
            </p:nvSpPr>
            <p:spPr>
              <a:xfrm rot="-3280088">
                <a:off x="4136321" y="2563569"/>
                <a:ext cx="3184127" cy="1211606"/>
              </a:xfrm>
              <a:custGeom>
                <a:rect b="b" l="l" r="r" t="t"/>
                <a:pathLst>
                  <a:path extrusionOk="0" h="187" w="492">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rgbClr val="63763E"/>
              </a:solidFill>
              <a:ln cap="flat" cmpd="sng" w="9525">
                <a:solidFill>
                  <a:srgbClr val="FFFFFF"/>
                </a:solidFill>
                <a:prstDash val="solid"/>
                <a:miter lim="8000"/>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1" name="Google Shape;141;p37"/>
              <p:cNvSpPr/>
              <p:nvPr/>
            </p:nvSpPr>
            <p:spPr>
              <a:xfrm rot="-3280088">
                <a:off x="4100923" y="2460157"/>
                <a:ext cx="2729637" cy="1205146"/>
              </a:xfrm>
              <a:custGeom>
                <a:rect b="b" l="l" r="r" t="t"/>
                <a:pathLst>
                  <a:path extrusionOk="0" h="194" w="44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rgbClr val="63763E"/>
              </a:solidFill>
              <a:ln cap="flat" cmpd="sng" w="9525">
                <a:solidFill>
                  <a:srgbClr val="FFFFFF"/>
                </a:solidFill>
                <a:prstDash val="solid"/>
                <a:miter lim="8000"/>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2" name="Google Shape;142;p37"/>
              <p:cNvSpPr txBox="1"/>
              <p:nvPr/>
            </p:nvSpPr>
            <p:spPr>
              <a:xfrm rot="-3779206">
                <a:off x="4733052" y="2863735"/>
                <a:ext cx="1577952" cy="563236"/>
              </a:xfrm>
              <a:prstGeom prst="rect">
                <a:avLst/>
              </a:prstGeom>
              <a:solidFill>
                <a:srgbClr val="63763E"/>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33"/>
                  <a:buFont typeface="Arial"/>
                  <a:buNone/>
                </a:pPr>
                <a:r>
                  <a:rPr b="0" i="0" lang="en" sz="1733" u="none" cap="none" strike="noStrike">
                    <a:solidFill>
                      <a:srgbClr val="FFFFFF"/>
                    </a:solidFill>
                    <a:latin typeface="Tahoma"/>
                    <a:ea typeface="Tahoma"/>
                    <a:cs typeface="Tahoma"/>
                    <a:sym typeface="Tahoma"/>
                  </a:rPr>
                  <a:t>Implementation</a:t>
                </a:r>
                <a:r>
                  <a:rPr b="0" i="0" lang="en" sz="1733" u="none" cap="none" strike="noStrike">
                    <a:solidFill>
                      <a:srgbClr val="FFFFFF"/>
                    </a:solidFill>
                    <a:latin typeface="Roboto"/>
                    <a:ea typeface="Roboto"/>
                    <a:cs typeface="Roboto"/>
                    <a:sym typeface="Roboto"/>
                  </a:rPr>
                  <a:t> </a:t>
                </a:r>
                <a:endParaRPr b="0" i="0" sz="1733" u="none" cap="none" strike="noStrike">
                  <a:solidFill>
                    <a:srgbClr val="FFFFFF"/>
                  </a:solidFill>
                  <a:latin typeface="Roboto"/>
                  <a:ea typeface="Roboto"/>
                  <a:cs typeface="Roboto"/>
                  <a:sym typeface="Roboto"/>
                </a:endParaRPr>
              </a:p>
            </p:txBody>
          </p:sp>
        </p:grpSp>
        <p:grpSp>
          <p:nvGrpSpPr>
            <p:cNvPr id="143" name="Google Shape;143;p37"/>
            <p:cNvGrpSpPr/>
            <p:nvPr/>
          </p:nvGrpSpPr>
          <p:grpSpPr>
            <a:xfrm>
              <a:off x="2857731" y="-71333"/>
              <a:ext cx="3293577" cy="3222916"/>
              <a:chOff x="2857731" y="-71333"/>
              <a:chExt cx="3293577" cy="3222916"/>
            </a:xfrm>
          </p:grpSpPr>
          <p:sp>
            <p:nvSpPr>
              <p:cNvPr id="144" name="Google Shape;144;p37"/>
              <p:cNvSpPr/>
              <p:nvPr/>
            </p:nvSpPr>
            <p:spPr>
              <a:xfrm rot="-3280089">
                <a:off x="3410337" y="297186"/>
                <a:ext cx="2188366" cy="2485879"/>
              </a:xfrm>
              <a:custGeom>
                <a:rect b="b" l="l" r="r" t="t"/>
                <a:pathLst>
                  <a:path extrusionOk="0" h="384" w="338">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rgbClr val="511537"/>
              </a:solidFill>
              <a:ln cap="flat" cmpd="sng" w="9525">
                <a:solidFill>
                  <a:srgbClr val="FFFFFF"/>
                </a:solidFill>
                <a:prstDash val="solid"/>
                <a:miter lim="8000"/>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5" name="Google Shape;145;p37"/>
              <p:cNvSpPr/>
              <p:nvPr/>
            </p:nvSpPr>
            <p:spPr>
              <a:xfrm rot="-3280088">
                <a:off x="3667674" y="581521"/>
                <a:ext cx="1790169" cy="2186080"/>
              </a:xfrm>
              <a:custGeom>
                <a:rect b="b" l="l" r="r" t="t"/>
                <a:pathLst>
                  <a:path extrusionOk="0" h="352" w="288">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rgbClr val="511537"/>
              </a:solidFill>
              <a:ln cap="flat" cmpd="sng" w="9525">
                <a:solidFill>
                  <a:srgbClr val="FFFFFF"/>
                </a:solidFill>
                <a:prstDash val="solid"/>
                <a:miter lim="8000"/>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6" name="Google Shape;146;p37"/>
              <p:cNvSpPr txBox="1"/>
              <p:nvPr/>
            </p:nvSpPr>
            <p:spPr>
              <a:xfrm>
                <a:off x="3782825" y="1153125"/>
                <a:ext cx="1578000" cy="563100"/>
              </a:xfrm>
              <a:prstGeom prst="rect">
                <a:avLst/>
              </a:prstGeom>
              <a:solidFill>
                <a:srgbClr val="511537"/>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33"/>
                  <a:buFont typeface="Arial"/>
                  <a:buNone/>
                </a:pPr>
                <a:r>
                  <a:rPr b="0" i="0" lang="en" sz="1733" u="none" cap="none" strike="noStrike">
                    <a:solidFill>
                      <a:srgbClr val="FFFFFF"/>
                    </a:solidFill>
                    <a:latin typeface="Tahoma"/>
                    <a:ea typeface="Tahoma"/>
                    <a:cs typeface="Tahoma"/>
                    <a:sym typeface="Tahoma"/>
                  </a:rPr>
                  <a:t>Planning and Design</a:t>
                </a:r>
                <a:endParaRPr b="0" i="0" sz="1733" u="none" cap="none" strike="noStrike">
                  <a:solidFill>
                    <a:srgbClr val="FFFFFF"/>
                  </a:solidFill>
                  <a:latin typeface="Tahoma"/>
                  <a:ea typeface="Tahoma"/>
                  <a:cs typeface="Tahoma"/>
                  <a:sym typeface="Tahoma"/>
                </a:endParaRPr>
              </a:p>
            </p:txBody>
          </p:sp>
        </p:grpSp>
        <p:grpSp>
          <p:nvGrpSpPr>
            <p:cNvPr id="147" name="Google Shape;147;p37"/>
            <p:cNvGrpSpPr/>
            <p:nvPr/>
          </p:nvGrpSpPr>
          <p:grpSpPr>
            <a:xfrm>
              <a:off x="1959887" y="1684671"/>
              <a:ext cx="3424433" cy="3122278"/>
              <a:chOff x="1959887" y="1684671"/>
              <a:chExt cx="3424433" cy="3122278"/>
            </a:xfrm>
          </p:grpSpPr>
          <p:sp>
            <p:nvSpPr>
              <p:cNvPr id="148" name="Google Shape;148;p37"/>
              <p:cNvSpPr/>
              <p:nvPr/>
            </p:nvSpPr>
            <p:spPr>
              <a:xfrm rot="-3280088">
                <a:off x="2859669" y="1740600"/>
                <a:ext cx="1624870" cy="3045726"/>
              </a:xfrm>
              <a:custGeom>
                <a:rect b="b" l="l" r="r" t="t"/>
                <a:pathLst>
                  <a:path extrusionOk="0" h="470" w="251">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chemeClr val="accent1"/>
              </a:solidFill>
              <a:ln cap="flat" cmpd="sng" w="9525">
                <a:solidFill>
                  <a:srgbClr val="FFFFFF"/>
                </a:solidFill>
                <a:prstDash val="solid"/>
                <a:miter lim="8000"/>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9" name="Google Shape;149;p37"/>
              <p:cNvSpPr/>
              <p:nvPr/>
            </p:nvSpPr>
            <p:spPr>
              <a:xfrm rot="-3280089">
                <a:off x="3037225" y="1789647"/>
                <a:ext cx="1575644" cy="2550423"/>
              </a:xfrm>
              <a:custGeom>
                <a:rect b="b" l="l" r="r" t="t"/>
                <a:pathLst>
                  <a:path extrusionOk="0" h="411" w="254">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chemeClr val="accent1"/>
              </a:solidFill>
              <a:ln cap="flat" cmpd="sng" w="9525">
                <a:solidFill>
                  <a:srgbClr val="FFFFFF"/>
                </a:solidFill>
                <a:prstDash val="solid"/>
                <a:miter lim="8000"/>
                <a:headEnd len="sm" w="sm" type="none"/>
                <a:tailEnd len="sm" w="sm" type="none"/>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50" name="Google Shape;150;p37"/>
              <p:cNvSpPr txBox="1"/>
              <p:nvPr/>
            </p:nvSpPr>
            <p:spPr>
              <a:xfrm flipH="1" rot="3787748">
                <a:off x="2764568" y="2793687"/>
                <a:ext cx="1734364" cy="563228"/>
              </a:xfrm>
              <a:prstGeom prst="rect">
                <a:avLst/>
              </a:prstGeom>
              <a:solidFill>
                <a:schemeClr val="accent1"/>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733"/>
                  <a:buFont typeface="Arial"/>
                  <a:buNone/>
                </a:pPr>
                <a:r>
                  <a:rPr b="0" i="0" lang="en" sz="1733" u="none" cap="none" strike="noStrike">
                    <a:solidFill>
                      <a:srgbClr val="FFFFFF"/>
                    </a:solidFill>
                    <a:latin typeface="Tahoma"/>
                    <a:ea typeface="Tahoma"/>
                    <a:cs typeface="Tahoma"/>
                    <a:sym typeface="Tahoma"/>
                  </a:rPr>
                  <a:t>Monitoring, Evaluation and Learning</a:t>
                </a:r>
                <a:endParaRPr b="0" i="0" sz="1733" u="none" cap="none" strike="noStrike">
                  <a:solidFill>
                    <a:srgbClr val="FFFFFF"/>
                  </a:solidFill>
                  <a:latin typeface="Tahoma"/>
                  <a:ea typeface="Tahoma"/>
                  <a:cs typeface="Tahoma"/>
                  <a:sym typeface="Tahoma"/>
                </a:endParaRPr>
              </a:p>
            </p:txBody>
          </p:sp>
        </p:grpSp>
      </p:grpSp>
      <p:sp>
        <p:nvSpPr>
          <p:cNvPr id="151" name="Google Shape;151;p37"/>
          <p:cNvSpPr txBox="1"/>
          <p:nvPr/>
        </p:nvSpPr>
        <p:spPr>
          <a:xfrm>
            <a:off x="8308533" y="328433"/>
            <a:ext cx="3532400" cy="1852400"/>
          </a:xfrm>
          <a:prstGeom prst="rect">
            <a:avLst/>
          </a:prstGeom>
          <a:noFill/>
          <a:ln cap="flat" cmpd="sng" w="19050">
            <a:solidFill>
              <a:srgbClr val="511537"/>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15000"/>
              </a:lnSpc>
              <a:spcBef>
                <a:spcPts val="1600"/>
              </a:spcBef>
              <a:spcAft>
                <a:spcPts val="1600"/>
              </a:spcAft>
              <a:buClr>
                <a:srgbClr val="000000"/>
              </a:buClr>
              <a:buSzPts val="1467"/>
              <a:buFont typeface="Arial"/>
              <a:buNone/>
            </a:pPr>
            <a:r>
              <a:rPr b="0" i="0" lang="en" sz="1467" u="none" cap="none" strike="noStrike">
                <a:solidFill>
                  <a:schemeClr val="dk1"/>
                </a:solidFill>
                <a:latin typeface="Tahoma"/>
                <a:ea typeface="Tahoma"/>
                <a:cs typeface="Tahoma"/>
                <a:sym typeface="Tahoma"/>
              </a:rPr>
              <a:t>These sessions will explore problem analysis from a gender perspective, rights-based and instrumentalist approaches, taking an holistic approach, and designing transformative programming with gender equality outcomes.</a:t>
            </a:r>
            <a:endParaRPr b="0" i="0" sz="1867" u="none" cap="none" strike="noStrike">
              <a:solidFill>
                <a:srgbClr val="000000"/>
              </a:solidFill>
              <a:latin typeface="Tahoma"/>
              <a:ea typeface="Tahoma"/>
              <a:cs typeface="Tahoma"/>
              <a:sym typeface="Tahoma"/>
            </a:endParaRPr>
          </a:p>
        </p:txBody>
      </p:sp>
      <p:sp>
        <p:nvSpPr>
          <p:cNvPr id="152" name="Google Shape;152;p37"/>
          <p:cNvSpPr txBox="1"/>
          <p:nvPr/>
        </p:nvSpPr>
        <p:spPr>
          <a:xfrm>
            <a:off x="8446733" y="4565500"/>
            <a:ext cx="3434000" cy="2062000"/>
          </a:xfrm>
          <a:prstGeom prst="rect">
            <a:avLst/>
          </a:prstGeom>
          <a:noFill/>
          <a:ln cap="flat" cmpd="sng" w="19050">
            <a:solidFill>
              <a:srgbClr val="63763E"/>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15000"/>
              </a:lnSpc>
              <a:spcBef>
                <a:spcPts val="1600"/>
              </a:spcBef>
              <a:spcAft>
                <a:spcPts val="1600"/>
              </a:spcAft>
              <a:buClr>
                <a:srgbClr val="000000"/>
              </a:buClr>
              <a:buSzPts val="1467"/>
              <a:buFont typeface="Arial"/>
              <a:buNone/>
            </a:pPr>
            <a:r>
              <a:rPr b="0" i="0" lang="en" sz="1467" u="none" cap="none" strike="noStrike">
                <a:solidFill>
                  <a:schemeClr val="dk1"/>
                </a:solidFill>
                <a:latin typeface="Tahoma"/>
                <a:ea typeface="Tahoma"/>
                <a:cs typeface="Tahoma"/>
                <a:sym typeface="Tahoma"/>
              </a:rPr>
              <a:t>This session will ask participants to examine different aspects that are key to effective implementation (resources, skills, time) from a gender perspective, exploring the needs, challenges and risks associated with gender transformative programming.</a:t>
            </a:r>
            <a:endParaRPr b="0" i="0" sz="1467" u="none" cap="none" strike="noStrike">
              <a:solidFill>
                <a:schemeClr val="dk1"/>
              </a:solidFill>
              <a:latin typeface="Tahoma"/>
              <a:ea typeface="Tahoma"/>
              <a:cs typeface="Tahoma"/>
              <a:sym typeface="Tahoma"/>
            </a:endParaRPr>
          </a:p>
        </p:txBody>
      </p:sp>
      <p:sp>
        <p:nvSpPr>
          <p:cNvPr id="153" name="Google Shape;153;p37"/>
          <p:cNvSpPr txBox="1"/>
          <p:nvPr/>
        </p:nvSpPr>
        <p:spPr>
          <a:xfrm>
            <a:off x="259400" y="3157633"/>
            <a:ext cx="2928000" cy="3162400"/>
          </a:xfrm>
          <a:prstGeom prst="rect">
            <a:avLst/>
          </a:prstGeom>
          <a:noFill/>
          <a:ln cap="flat" cmpd="sng" w="19050">
            <a:solidFill>
              <a:schemeClr val="accen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15000"/>
              </a:lnSpc>
              <a:spcBef>
                <a:spcPts val="1600"/>
              </a:spcBef>
              <a:spcAft>
                <a:spcPts val="1600"/>
              </a:spcAft>
              <a:buClr>
                <a:srgbClr val="000000"/>
              </a:buClr>
              <a:buSzPts val="1467"/>
              <a:buFont typeface="Arial"/>
              <a:buNone/>
            </a:pPr>
            <a:r>
              <a:rPr b="0" i="0" lang="en" sz="1467" u="none" cap="none" strike="noStrike">
                <a:solidFill>
                  <a:schemeClr val="dk1"/>
                </a:solidFill>
                <a:latin typeface="Tahoma"/>
                <a:ea typeface="Tahoma"/>
                <a:cs typeface="Tahoma"/>
                <a:sym typeface="Tahoma"/>
              </a:rPr>
              <a:t>These sessions will introduce participants to the spectrum of gender equality integration into MEAL, from gender sensitive through to feminist MEAL. They will be introduced to the Gender Based Analysis Plus (GBA+), design indicators for GE outcomes, and explore how data can be collected and used for gender transformative programming.</a:t>
            </a:r>
            <a:endParaRPr b="0" i="0" sz="1467" u="none" cap="none" strike="noStrike">
              <a:solidFill>
                <a:schemeClr val="dk1"/>
              </a:solidFill>
              <a:latin typeface="Tahoma"/>
              <a:ea typeface="Tahoma"/>
              <a:cs typeface="Tahoma"/>
              <a:sym typeface="Tahoma"/>
            </a:endParaRPr>
          </a:p>
        </p:txBody>
      </p:sp>
      <p:sp>
        <p:nvSpPr>
          <p:cNvPr id="154" name="Google Shape;154;p37"/>
          <p:cNvSpPr/>
          <p:nvPr/>
        </p:nvSpPr>
        <p:spPr>
          <a:xfrm>
            <a:off x="6907333" y="740067"/>
            <a:ext cx="1006400" cy="454000"/>
          </a:xfrm>
          <a:prstGeom prst="bentArrow">
            <a:avLst>
              <a:gd fmla="val 25000" name="adj1"/>
              <a:gd fmla="val 25000" name="adj2"/>
              <a:gd fmla="val 25000" name="adj3"/>
              <a:gd fmla="val 43750" name="adj4"/>
            </a:avLst>
          </a:prstGeom>
          <a:gradFill>
            <a:gsLst>
              <a:gs pos="0">
                <a:srgbClr val="741B47"/>
              </a:gs>
              <a:gs pos="69000">
                <a:srgbClr val="74475D"/>
              </a:gs>
              <a:gs pos="100000">
                <a:srgbClr val="737373"/>
              </a:gs>
            </a:gsLst>
            <a:path path="circle">
              <a:fillToRect b="100%" l="100%"/>
            </a:path>
            <a:tileRect r="-100%" t="-100%"/>
          </a:gra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55" name="Google Shape;155;p37"/>
          <p:cNvSpPr/>
          <p:nvPr/>
        </p:nvSpPr>
        <p:spPr>
          <a:xfrm rot="5400000">
            <a:off x="8383467" y="3647000"/>
            <a:ext cx="1006400" cy="454000"/>
          </a:xfrm>
          <a:prstGeom prst="bentArrow">
            <a:avLst>
              <a:gd fmla="val 25000" name="adj1"/>
              <a:gd fmla="val 25000" name="adj2"/>
              <a:gd fmla="val 25000" name="adj3"/>
              <a:gd fmla="val 43750" name="adj4"/>
            </a:avLst>
          </a:prstGeom>
          <a:gradFill>
            <a:gsLst>
              <a:gs pos="0">
                <a:srgbClr val="63763E"/>
              </a:gs>
              <a:gs pos="100000">
                <a:srgbClr val="616D73"/>
              </a:gs>
            </a:gsLst>
            <a:path path="circle">
              <a:fillToRect b="50%" l="50%" r="50%" t="50%"/>
            </a:path>
            <a:tileRect/>
          </a:gra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56" name="Google Shape;156;p37"/>
          <p:cNvSpPr/>
          <p:nvPr/>
        </p:nvSpPr>
        <p:spPr>
          <a:xfrm rot="10800000">
            <a:off x="3248267" y="5468500"/>
            <a:ext cx="1006400" cy="454000"/>
          </a:xfrm>
          <a:prstGeom prst="bentArrow">
            <a:avLst>
              <a:gd fmla="val 25000" name="adj1"/>
              <a:gd fmla="val 25000" name="adj2"/>
              <a:gd fmla="val 25000" name="adj3"/>
              <a:gd fmla="val 43750" name="adj4"/>
            </a:avLst>
          </a:prstGeom>
          <a:gradFill>
            <a:gsLst>
              <a:gs pos="0">
                <a:srgbClr val="FFC982"/>
              </a:gs>
              <a:gs pos="100000">
                <a:srgbClr val="F58F09"/>
              </a:gs>
            </a:gsLst>
            <a:path path="circle">
              <a:fillToRect b="50%" l="50%" r="50%" t="50%"/>
            </a:path>
            <a:tileRect/>
          </a:gra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57" name="Google Shape;157;p37"/>
          <p:cNvSpPr txBox="1"/>
          <p:nvPr>
            <p:ph type="title"/>
          </p:nvPr>
        </p:nvSpPr>
        <p:spPr>
          <a:xfrm>
            <a:off x="-115333" y="328433"/>
            <a:ext cx="4370000" cy="763600"/>
          </a:xfrm>
          <a:prstGeom prst="rect">
            <a:avLst/>
          </a:prstGeom>
          <a:solidFill>
            <a:srgbClr val="3A4888"/>
          </a:solidFill>
          <a:ln cap="flat" cmpd="sng" w="9525">
            <a:solidFill>
              <a:srgbClr val="FFFFFF"/>
            </a:solidFill>
            <a:prstDash val="solid"/>
            <a:round/>
            <a:headEnd len="sm" w="sm" type="none"/>
            <a:tailEnd len="sm" w="sm" type="none"/>
          </a:ln>
          <a:effectLst>
            <a:outerShdw blurRad="57150" rotWithShape="0" algn="bl" dir="5400000" dist="19050">
              <a:srgbClr val="000000">
                <a:alpha val="46666"/>
              </a:srgbClr>
            </a:outerShdw>
          </a:effectLst>
        </p:spPr>
        <p:txBody>
          <a:bodyPr anchorCtr="0" anchor="ctr" bIns="121900" lIns="121900" spcFirstLastPara="1" rIns="121900" wrap="square" tIns="121900">
            <a:noAutofit/>
          </a:bodyPr>
          <a:lstStyle/>
          <a:p>
            <a:pPr indent="0" lvl="0" marL="0" rtl="0" algn="r">
              <a:lnSpc>
                <a:spcPct val="100000"/>
              </a:lnSpc>
              <a:spcBef>
                <a:spcPts val="0"/>
              </a:spcBef>
              <a:spcAft>
                <a:spcPts val="0"/>
              </a:spcAft>
              <a:buSzPts val="2800"/>
              <a:buNone/>
            </a:pPr>
            <a:r>
              <a:rPr lang="en" sz="4533">
                <a:solidFill>
                  <a:schemeClr val="lt1"/>
                </a:solidFill>
                <a:latin typeface="Roboto"/>
                <a:ea typeface="Roboto"/>
                <a:cs typeface="Roboto"/>
                <a:sym typeface="Roboto"/>
              </a:rPr>
              <a:t>Project Cycle</a:t>
            </a:r>
            <a:endParaRPr sz="4533">
              <a:solidFill>
                <a:schemeClr val="lt1"/>
              </a:solidFill>
              <a:latin typeface="Roboto"/>
              <a:ea typeface="Roboto"/>
              <a:cs typeface="Roboto"/>
              <a:sym typeface="Roboto"/>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graphicFrame>
        <p:nvGraphicFramePr>
          <p:cNvPr id="655" name="Google Shape;655;p107"/>
          <p:cNvGraphicFramePr/>
          <p:nvPr/>
        </p:nvGraphicFramePr>
        <p:xfrm>
          <a:off x="845156" y="1831600"/>
          <a:ext cx="3000000" cy="3000000"/>
        </p:xfrm>
        <a:graphic>
          <a:graphicData uri="http://schemas.openxmlformats.org/drawingml/2006/table">
            <a:tbl>
              <a:tblPr>
                <a:noFill/>
                <a:tableStyleId>{F177CB8C-4939-4223-A19F-76BBF207C9AD}</a:tableStyleId>
              </a:tblPr>
              <a:tblGrid>
                <a:gridCol w="1947000"/>
                <a:gridCol w="8554675"/>
              </a:tblGrid>
              <a:tr h="807625">
                <a:tc>
                  <a:txBody>
                    <a:bodyPr/>
                    <a:lstStyle/>
                    <a:p>
                      <a:pPr indent="0" lvl="0" marL="0" marR="0" rtl="0" algn="ctr">
                        <a:lnSpc>
                          <a:spcPct val="100000"/>
                        </a:lnSpc>
                        <a:spcBef>
                          <a:spcPts val="0"/>
                        </a:spcBef>
                        <a:spcAft>
                          <a:spcPts val="0"/>
                        </a:spcAft>
                        <a:buClr>
                          <a:srgbClr val="000000"/>
                        </a:buClr>
                        <a:buSzPts val="1400"/>
                        <a:buFont typeface="Arial"/>
                        <a:buNone/>
                      </a:pPr>
                      <a:r>
                        <a:rPr b="1" i="0" lang="en" sz="1900" u="none" cap="none" strike="noStrike">
                          <a:solidFill>
                            <a:srgbClr val="333333"/>
                          </a:solidFill>
                          <a:latin typeface="Tahoma"/>
                          <a:ea typeface="Tahoma"/>
                          <a:cs typeface="Tahoma"/>
                          <a:sym typeface="Tahoma"/>
                        </a:rPr>
                        <a:t>Gender Equality Code</a:t>
                      </a:r>
                      <a:endParaRPr sz="3200" u="none" cap="none" strike="noStrike"/>
                    </a:p>
                  </a:txBody>
                  <a:tcPr marT="60975" marB="609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5CB8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 sz="1900" u="none" cap="none" strike="noStrike">
                          <a:solidFill>
                            <a:srgbClr val="333333"/>
                          </a:solidFill>
                          <a:latin typeface="Tahoma"/>
                          <a:ea typeface="Tahoma"/>
                          <a:cs typeface="Tahoma"/>
                          <a:sym typeface="Tahoma"/>
                        </a:rPr>
                        <a:t>Explanation of GE coding:</a:t>
                      </a:r>
                      <a:endParaRPr sz="3200" u="none" cap="none" strike="noStrike"/>
                    </a:p>
                  </a:txBody>
                  <a:tcPr marT="60975" marB="609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5CB82"/>
                    </a:solidFill>
                  </a:tcPr>
                </a:tc>
              </a:tr>
              <a:tr h="1118225">
                <a:tc>
                  <a:txBody>
                    <a:bodyPr/>
                    <a:lstStyle/>
                    <a:p>
                      <a:pPr indent="0" lvl="0" marL="0" marR="0" rtl="0" algn="r">
                        <a:lnSpc>
                          <a:spcPct val="100000"/>
                        </a:lnSpc>
                        <a:spcBef>
                          <a:spcPts val="0"/>
                        </a:spcBef>
                        <a:spcAft>
                          <a:spcPts val="0"/>
                        </a:spcAft>
                        <a:buClr>
                          <a:srgbClr val="000000"/>
                        </a:buClr>
                        <a:buSzPts val="1400"/>
                        <a:buFont typeface="Arial"/>
                        <a:buNone/>
                      </a:pPr>
                      <a:r>
                        <a:rPr b="1" i="0" lang="en" sz="1900" u="none" cap="none" strike="noStrike">
                          <a:solidFill>
                            <a:srgbClr val="333333"/>
                          </a:solidFill>
                          <a:latin typeface="Tahoma"/>
                          <a:ea typeface="Tahoma"/>
                          <a:cs typeface="Tahoma"/>
                          <a:sym typeface="Tahoma"/>
                        </a:rPr>
                        <a:t>GE-3</a:t>
                      </a:r>
                      <a:endParaRPr sz="3200" u="none" cap="none" strike="noStrike"/>
                    </a:p>
                  </a:txBody>
                  <a:tcPr marT="60975" marB="609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5CB82"/>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i="0" lang="en" sz="1300" u="none" cap="none" strike="noStrike">
                          <a:solidFill>
                            <a:srgbClr val="333333"/>
                          </a:solidFill>
                          <a:latin typeface="Tahoma"/>
                          <a:ea typeface="Tahoma"/>
                          <a:cs typeface="Tahoma"/>
                          <a:sym typeface="Tahoma"/>
                        </a:rPr>
                        <a:t>Targeted</a:t>
                      </a:r>
                      <a:r>
                        <a:rPr b="0" i="0" lang="en" sz="1300" u="none" cap="none" strike="noStrike">
                          <a:solidFill>
                            <a:srgbClr val="333333"/>
                          </a:solidFill>
                          <a:latin typeface="Tahoma"/>
                          <a:ea typeface="Tahoma"/>
                          <a:cs typeface="Tahoma"/>
                          <a:sym typeface="Tahoma"/>
                        </a:rPr>
                        <a:t> - Gender equality is the principal objective of the initiative: The initiative was designed specifically to address gender inequalities and would not otherwise be undertaken. All outcomes in the logic model are gender equality outcomes.</a:t>
                      </a:r>
                      <a:endParaRPr sz="1900" u="none" cap="none" strike="noStrike"/>
                    </a:p>
                  </a:txBody>
                  <a:tcPr marT="60975" marB="609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118225">
                <a:tc>
                  <a:txBody>
                    <a:bodyPr/>
                    <a:lstStyle/>
                    <a:p>
                      <a:pPr indent="0" lvl="0" marL="0" marR="0" rtl="0" algn="r">
                        <a:lnSpc>
                          <a:spcPct val="100000"/>
                        </a:lnSpc>
                        <a:spcBef>
                          <a:spcPts val="0"/>
                        </a:spcBef>
                        <a:spcAft>
                          <a:spcPts val="0"/>
                        </a:spcAft>
                        <a:buClr>
                          <a:srgbClr val="000000"/>
                        </a:buClr>
                        <a:buSzPts val="1400"/>
                        <a:buFont typeface="Arial"/>
                        <a:buNone/>
                      </a:pPr>
                      <a:r>
                        <a:rPr b="1" i="0" lang="en" sz="1900" u="none" cap="none" strike="noStrike">
                          <a:solidFill>
                            <a:srgbClr val="333333"/>
                          </a:solidFill>
                          <a:latin typeface="Tahoma"/>
                          <a:ea typeface="Tahoma"/>
                          <a:cs typeface="Tahoma"/>
                          <a:sym typeface="Tahoma"/>
                        </a:rPr>
                        <a:t>GE-2</a:t>
                      </a:r>
                      <a:endParaRPr sz="3200" u="none" cap="none" strike="noStrike"/>
                    </a:p>
                  </a:txBody>
                  <a:tcPr marT="60975" marB="609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5CB82"/>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i="0" lang="en" sz="1300" u="none" cap="none" strike="noStrike">
                          <a:solidFill>
                            <a:srgbClr val="333333"/>
                          </a:solidFill>
                          <a:latin typeface="Tahoma"/>
                          <a:ea typeface="Tahoma"/>
                          <a:cs typeface="Tahoma"/>
                          <a:sym typeface="Tahoma"/>
                        </a:rPr>
                        <a:t>Fully integrated</a:t>
                      </a:r>
                      <a:r>
                        <a:rPr b="0" i="0" lang="en" sz="1300" u="none" cap="none" strike="noStrike">
                          <a:solidFill>
                            <a:srgbClr val="333333"/>
                          </a:solidFill>
                          <a:latin typeface="Tahoma"/>
                          <a:ea typeface="Tahoma"/>
                          <a:cs typeface="Tahoma"/>
                          <a:sym typeface="Tahoma"/>
                        </a:rPr>
                        <a:t> -There is at least one intermediate gender equality outcome which will achieve observable changes in behaviour, practice, or performance that will contribute to gender equality.</a:t>
                      </a:r>
                      <a:endParaRPr sz="1900" u="none" cap="none" strike="noStrike"/>
                    </a:p>
                  </a:txBody>
                  <a:tcPr marT="60975" marB="609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118225">
                <a:tc>
                  <a:txBody>
                    <a:bodyPr/>
                    <a:lstStyle/>
                    <a:p>
                      <a:pPr indent="0" lvl="0" marL="0" marR="0" rtl="0" algn="r">
                        <a:lnSpc>
                          <a:spcPct val="100000"/>
                        </a:lnSpc>
                        <a:spcBef>
                          <a:spcPts val="0"/>
                        </a:spcBef>
                        <a:spcAft>
                          <a:spcPts val="0"/>
                        </a:spcAft>
                        <a:buClr>
                          <a:srgbClr val="000000"/>
                        </a:buClr>
                        <a:buSzPts val="1400"/>
                        <a:buFont typeface="Arial"/>
                        <a:buNone/>
                      </a:pPr>
                      <a:r>
                        <a:rPr b="1" i="0" lang="en" sz="1900" u="none" cap="none" strike="noStrike">
                          <a:solidFill>
                            <a:srgbClr val="333333"/>
                          </a:solidFill>
                          <a:latin typeface="Tahoma"/>
                          <a:ea typeface="Tahoma"/>
                          <a:cs typeface="Tahoma"/>
                          <a:sym typeface="Tahoma"/>
                        </a:rPr>
                        <a:t>GE-1</a:t>
                      </a:r>
                      <a:endParaRPr sz="3200" u="none" cap="none" strike="noStrike"/>
                    </a:p>
                  </a:txBody>
                  <a:tcPr marT="60975" marB="609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5CB82"/>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i="0" lang="en" sz="1300" u="none" cap="none" strike="noStrike">
                          <a:solidFill>
                            <a:srgbClr val="333333"/>
                          </a:solidFill>
                          <a:latin typeface="Tahoma"/>
                          <a:ea typeface="Tahoma"/>
                          <a:cs typeface="Tahoma"/>
                          <a:sym typeface="Tahoma"/>
                        </a:rPr>
                        <a:t>Partially integrated</a:t>
                      </a:r>
                      <a:r>
                        <a:rPr b="0" i="0" lang="en" sz="1300" u="none" cap="none" strike="noStrike">
                          <a:solidFill>
                            <a:srgbClr val="333333"/>
                          </a:solidFill>
                          <a:latin typeface="Tahoma"/>
                          <a:ea typeface="Tahoma"/>
                          <a:cs typeface="Tahoma"/>
                          <a:sym typeface="Tahoma"/>
                        </a:rPr>
                        <a:t> - There is at least one gender equality outcome at the immediate outcome level which will achieve a change in skills, awareness, or knowledge that contributes to gender equality.</a:t>
                      </a:r>
                      <a:endParaRPr sz="1900" u="none" cap="none" strike="noStrike"/>
                    </a:p>
                  </a:txBody>
                  <a:tcPr marT="60975" marB="609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97000">
                <a:tc>
                  <a:txBody>
                    <a:bodyPr/>
                    <a:lstStyle/>
                    <a:p>
                      <a:pPr indent="0" lvl="0" marL="0" marR="0" rtl="0" algn="r">
                        <a:lnSpc>
                          <a:spcPct val="100000"/>
                        </a:lnSpc>
                        <a:spcBef>
                          <a:spcPts val="0"/>
                        </a:spcBef>
                        <a:spcAft>
                          <a:spcPts val="0"/>
                        </a:spcAft>
                        <a:buClr>
                          <a:srgbClr val="000000"/>
                        </a:buClr>
                        <a:buSzPts val="1400"/>
                        <a:buFont typeface="Arial"/>
                        <a:buNone/>
                      </a:pPr>
                      <a:r>
                        <a:rPr b="1" i="0" lang="en" sz="1900" u="none" cap="none" strike="noStrike">
                          <a:solidFill>
                            <a:srgbClr val="333333"/>
                          </a:solidFill>
                          <a:latin typeface="Tahoma"/>
                          <a:ea typeface="Tahoma"/>
                          <a:cs typeface="Tahoma"/>
                          <a:sym typeface="Tahoma"/>
                        </a:rPr>
                        <a:t>GE-0</a:t>
                      </a:r>
                      <a:endParaRPr sz="3200" u="none" cap="none" strike="noStrike"/>
                    </a:p>
                  </a:txBody>
                  <a:tcPr marT="60975" marB="609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5CB82"/>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i="0" lang="en" sz="1300" u="none" cap="none" strike="noStrike">
                          <a:solidFill>
                            <a:srgbClr val="333333"/>
                          </a:solidFill>
                          <a:latin typeface="Tahoma"/>
                          <a:ea typeface="Tahoma"/>
                          <a:cs typeface="Tahoma"/>
                          <a:sym typeface="Tahoma"/>
                        </a:rPr>
                        <a:t>None </a:t>
                      </a:r>
                      <a:r>
                        <a:rPr b="0" i="0" lang="en" sz="1300" u="none" cap="none" strike="noStrike">
                          <a:solidFill>
                            <a:srgbClr val="333333"/>
                          </a:solidFill>
                          <a:latin typeface="Tahoma"/>
                          <a:ea typeface="Tahoma"/>
                          <a:cs typeface="Tahoma"/>
                          <a:sym typeface="Tahoma"/>
                        </a:rPr>
                        <a:t>- There are no gender equality outcomes.</a:t>
                      </a:r>
                      <a:endParaRPr sz="1900" u="none" cap="none" strike="noStrike"/>
                    </a:p>
                  </a:txBody>
                  <a:tcPr marT="60975" marB="6097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656" name="Google Shape;656;p107"/>
          <p:cNvSpPr/>
          <p:nvPr/>
        </p:nvSpPr>
        <p:spPr>
          <a:xfrm>
            <a:off x="0" y="0"/>
            <a:ext cx="12192000" cy="1608000"/>
          </a:xfrm>
          <a:prstGeom prst="rect">
            <a:avLst/>
          </a:prstGeom>
          <a:solidFill>
            <a:srgbClr val="993365"/>
          </a:soli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highlight>
                <a:srgbClr val="9E0B0F"/>
              </a:highlight>
              <a:latin typeface="Arial"/>
              <a:ea typeface="Arial"/>
              <a:cs typeface="Arial"/>
              <a:sym typeface="Arial"/>
            </a:endParaRPr>
          </a:p>
        </p:txBody>
      </p:sp>
      <p:sp>
        <p:nvSpPr>
          <p:cNvPr id="657" name="Google Shape;657;p107"/>
          <p:cNvSpPr txBox="1"/>
          <p:nvPr/>
        </p:nvSpPr>
        <p:spPr>
          <a:xfrm>
            <a:off x="317000" y="223600"/>
            <a:ext cx="11558000" cy="1160800"/>
          </a:xfrm>
          <a:prstGeom prst="rect">
            <a:avLst/>
          </a:prstGeom>
          <a:noFill/>
          <a:ln cap="flat" cmpd="sng" w="2857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3067"/>
              <a:buFont typeface="Arial"/>
              <a:buNone/>
            </a:pPr>
            <a:r>
              <a:rPr b="0" i="0" lang="en" sz="3067" u="none" cap="none" strike="noStrike">
                <a:solidFill>
                  <a:srgbClr val="FFFFFF"/>
                </a:solidFill>
                <a:latin typeface="Helvetica Neue"/>
                <a:ea typeface="Helvetica Neue"/>
                <a:cs typeface="Helvetica Neue"/>
                <a:sym typeface="Helvetica Neue"/>
              </a:rPr>
              <a:t>Gender Equality Markers</a:t>
            </a:r>
            <a:endParaRPr b="0" i="0" sz="1867" u="none" cap="none" strike="noStrik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108"/>
          <p:cNvSpPr/>
          <p:nvPr/>
        </p:nvSpPr>
        <p:spPr>
          <a:xfrm>
            <a:off x="363200" y="398200"/>
            <a:ext cx="11465600" cy="6061600"/>
          </a:xfrm>
          <a:prstGeom prst="rect">
            <a:avLst/>
          </a:prstGeom>
          <a:noFill/>
          <a:ln cap="flat" cmpd="sng" w="28575">
            <a:solidFill>
              <a:srgbClr val="3A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63" name="Google Shape;663;p108"/>
          <p:cNvSpPr txBox="1"/>
          <p:nvPr/>
        </p:nvSpPr>
        <p:spPr>
          <a:xfrm>
            <a:off x="1618300" y="2713600"/>
            <a:ext cx="296000" cy="108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64" name="Google Shape;664;p108"/>
          <p:cNvSpPr txBox="1"/>
          <p:nvPr/>
        </p:nvSpPr>
        <p:spPr>
          <a:xfrm>
            <a:off x="793233" y="227100"/>
            <a:ext cx="5587200" cy="962000"/>
          </a:xfrm>
          <a:prstGeom prst="rect">
            <a:avLst/>
          </a:prstGeom>
          <a:solidFill>
            <a:srgbClr val="3A4888"/>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4800"/>
              <a:buFont typeface="Arial"/>
              <a:buNone/>
            </a:pPr>
            <a:r>
              <a:rPr b="0" i="0" lang="en" sz="4800" u="none" cap="none" strike="noStrike">
                <a:solidFill>
                  <a:srgbClr val="FFFFFF"/>
                </a:solidFill>
                <a:latin typeface="Helvetica Neue"/>
                <a:ea typeface="Helvetica Neue"/>
                <a:cs typeface="Helvetica Neue"/>
                <a:sym typeface="Helvetica Neue"/>
              </a:rPr>
              <a:t>Key Takeaways</a:t>
            </a:r>
            <a:endParaRPr b="0" i="0" sz="4800" u="none" cap="none" strike="noStrike">
              <a:solidFill>
                <a:srgbClr val="FFFFFF"/>
              </a:solidFill>
              <a:latin typeface="Helvetica Neue"/>
              <a:ea typeface="Helvetica Neue"/>
              <a:cs typeface="Helvetica Neue"/>
              <a:sym typeface="Helvetica Neue"/>
            </a:endParaRPr>
          </a:p>
        </p:txBody>
      </p:sp>
      <p:cxnSp>
        <p:nvCxnSpPr>
          <p:cNvPr id="665" name="Google Shape;665;p108"/>
          <p:cNvCxnSpPr/>
          <p:nvPr/>
        </p:nvCxnSpPr>
        <p:spPr>
          <a:xfrm>
            <a:off x="2022517" y="3130604"/>
            <a:ext cx="4119200" cy="0"/>
          </a:xfrm>
          <a:prstGeom prst="straightConnector1">
            <a:avLst/>
          </a:prstGeom>
          <a:noFill/>
          <a:ln cap="flat" cmpd="sng" w="9525">
            <a:solidFill>
              <a:srgbClr val="993365"/>
            </a:solidFill>
            <a:prstDash val="solid"/>
            <a:round/>
            <a:headEnd len="sm" w="sm" type="none"/>
            <a:tailEnd len="sm" w="sm" type="none"/>
          </a:ln>
        </p:spPr>
      </p:cxnSp>
      <p:pic>
        <p:nvPicPr>
          <p:cNvPr descr="Circle with left arrow" id="666" name="Google Shape;666;p108"/>
          <p:cNvPicPr preferRelativeResize="0"/>
          <p:nvPr/>
        </p:nvPicPr>
        <p:blipFill rotWithShape="1">
          <a:blip r:embed="rId3">
            <a:alphaModFix/>
          </a:blip>
          <a:srcRect b="0" l="0" r="0" t="0"/>
          <a:stretch/>
        </p:blipFill>
        <p:spPr>
          <a:xfrm rot="10800000">
            <a:off x="836140" y="1951190"/>
            <a:ext cx="1007861" cy="1007861"/>
          </a:xfrm>
          <a:prstGeom prst="rect">
            <a:avLst/>
          </a:prstGeom>
          <a:noFill/>
          <a:ln>
            <a:noFill/>
          </a:ln>
        </p:spPr>
      </p:pic>
      <p:grpSp>
        <p:nvGrpSpPr>
          <p:cNvPr id="667" name="Google Shape;667;p108"/>
          <p:cNvGrpSpPr/>
          <p:nvPr/>
        </p:nvGrpSpPr>
        <p:grpSpPr>
          <a:xfrm>
            <a:off x="9555709" y="146306"/>
            <a:ext cx="2362380" cy="1971269"/>
            <a:chOff x="2573332" y="600903"/>
            <a:chExt cx="4314062" cy="3713070"/>
          </a:xfrm>
        </p:grpSpPr>
        <p:grpSp>
          <p:nvGrpSpPr>
            <p:cNvPr id="668" name="Google Shape;668;p108"/>
            <p:cNvGrpSpPr/>
            <p:nvPr/>
          </p:nvGrpSpPr>
          <p:grpSpPr>
            <a:xfrm>
              <a:off x="2573332" y="600903"/>
              <a:ext cx="3719824" cy="3713070"/>
              <a:chOff x="2573332" y="677103"/>
              <a:chExt cx="3719824" cy="3713070"/>
            </a:xfrm>
          </p:grpSpPr>
          <p:sp>
            <p:nvSpPr>
              <p:cNvPr id="669" name="Google Shape;669;p108"/>
              <p:cNvSpPr/>
              <p:nvPr/>
            </p:nvSpPr>
            <p:spPr>
              <a:xfrm rot="-6596588">
                <a:off x="3726388" y="3510395"/>
                <a:ext cx="771357" cy="771357"/>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108"/>
              <p:cNvSpPr/>
              <p:nvPr/>
            </p:nvSpPr>
            <p:spPr>
              <a:xfrm rot="-6598839">
                <a:off x="2887641" y="2346984"/>
                <a:ext cx="1199287" cy="1199287"/>
              </a:xfrm>
              <a:prstGeom prst="ellipse">
                <a:avLst/>
              </a:prstGeom>
              <a:gradFill>
                <a:gsLst>
                  <a:gs pos="0">
                    <a:srgbClr val="A64D79"/>
                  </a:gs>
                  <a:gs pos="100000">
                    <a:srgbClr val="737373"/>
                  </a:gs>
                </a:gsLst>
                <a:lin ang="5400012" scaled="0"/>
              </a:gra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108"/>
              <p:cNvSpPr/>
              <p:nvPr/>
            </p:nvSpPr>
            <p:spPr>
              <a:xfrm rot="-6598620">
                <a:off x="4374916" y="913763"/>
                <a:ext cx="1681581" cy="1681581"/>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108"/>
              <p:cNvSpPr/>
              <p:nvPr/>
            </p:nvSpPr>
            <p:spPr>
              <a:xfrm rot="-6597866">
                <a:off x="2661829" y="2208216"/>
                <a:ext cx="629106" cy="629106"/>
              </a:xfrm>
              <a:prstGeom prst="ellipse">
                <a:avLst/>
              </a:prstGeom>
              <a:solidFill>
                <a:srgbClr val="3D3D3D"/>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108"/>
              <p:cNvSpPr/>
              <p:nvPr/>
            </p:nvSpPr>
            <p:spPr>
              <a:xfrm rot="-6597701">
                <a:off x="3267625" y="1113818"/>
                <a:ext cx="274172" cy="274172"/>
              </a:xfrm>
              <a:prstGeom prst="ellipse">
                <a:avLst/>
              </a:prstGeom>
              <a:gradFill>
                <a:gsLst>
                  <a:gs pos="0">
                    <a:srgbClr val="FFC982"/>
                  </a:gs>
                  <a:gs pos="100000">
                    <a:srgbClr val="F58F09"/>
                  </a:gs>
                </a:gsLst>
                <a:path path="circle">
                  <a:fillToRect b="50%" l="50%" r="50%" t="50%"/>
                </a:path>
                <a:tileRect/>
              </a:gra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74" name="Google Shape;674;p108"/>
            <p:cNvSpPr/>
            <p:nvPr/>
          </p:nvSpPr>
          <p:spPr>
            <a:xfrm>
              <a:off x="4447194" y="1739566"/>
              <a:ext cx="2440200" cy="2440200"/>
            </a:xfrm>
            <a:prstGeom prst="ellipse">
              <a:avLst/>
            </a:prstGeom>
            <a:gradFill>
              <a:gsLst>
                <a:gs pos="0">
                  <a:srgbClr val="F9D380"/>
                </a:gs>
                <a:gs pos="100000">
                  <a:srgbClr val="F58F09"/>
                </a:gs>
              </a:gsLst>
              <a:path path="circle">
                <a:fillToRect b="50%" l="50%" r="50%" t="50%"/>
              </a:path>
              <a:tileRect/>
            </a:gradFill>
            <a:ln>
              <a:noFill/>
            </a:ln>
            <a:effectLst>
              <a:outerShdw blurRad="228600" rotWithShape="0" algn="tl" dir="5400000" dist="50800">
                <a:srgbClr val="000000">
                  <a:alpha val="51764"/>
                </a:srgbClr>
              </a:outerShdw>
            </a:effectLst>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108"/>
            <p:cNvSpPr/>
            <p:nvPr/>
          </p:nvSpPr>
          <p:spPr>
            <a:xfrm>
              <a:off x="3566937" y="1297853"/>
              <a:ext cx="1423800" cy="1423800"/>
            </a:xfrm>
            <a:prstGeom prst="ellipse">
              <a:avLst/>
            </a:prstGeom>
            <a:gradFill>
              <a:gsLst>
                <a:gs pos="0">
                  <a:srgbClr val="63763E"/>
                </a:gs>
                <a:gs pos="100000">
                  <a:srgbClr val="616D73"/>
                </a:gs>
              </a:gsLst>
              <a:path path="circle">
                <a:fillToRect b="50%" l="50%" r="50%" t="50%"/>
              </a:path>
              <a:tileRect/>
            </a:gradFill>
            <a:ln>
              <a:noFill/>
            </a:ln>
            <a:effectLst>
              <a:outerShdw blurRad="228600" rotWithShape="0" algn="tl" dir="5400000" dist="50800">
                <a:srgbClr val="000000">
                  <a:alpha val="51764"/>
                </a:srgbClr>
              </a:outerShdw>
            </a:effectLst>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Circle with left arrow" id="676" name="Google Shape;676;p108"/>
          <p:cNvPicPr preferRelativeResize="0"/>
          <p:nvPr/>
        </p:nvPicPr>
        <p:blipFill rotWithShape="1">
          <a:blip r:embed="rId3">
            <a:alphaModFix/>
          </a:blip>
          <a:srcRect b="0" l="0" r="0" t="0"/>
          <a:stretch/>
        </p:blipFill>
        <p:spPr>
          <a:xfrm rot="10800000">
            <a:off x="836140" y="3275956"/>
            <a:ext cx="1007861" cy="1007861"/>
          </a:xfrm>
          <a:prstGeom prst="rect">
            <a:avLst/>
          </a:prstGeom>
          <a:noFill/>
          <a:ln>
            <a:noFill/>
          </a:ln>
        </p:spPr>
      </p:pic>
      <p:sp>
        <p:nvSpPr>
          <p:cNvPr id="677" name="Google Shape;677;p108"/>
          <p:cNvSpPr txBox="1"/>
          <p:nvPr/>
        </p:nvSpPr>
        <p:spPr>
          <a:xfrm>
            <a:off x="1909360" y="1923294"/>
            <a:ext cx="8679160" cy="1063655"/>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267"/>
              <a:buFont typeface="Arial"/>
              <a:buNone/>
            </a:pPr>
            <a:r>
              <a:rPr b="0" i="0" lang="en" sz="2267" u="none" cap="none" strike="noStrike">
                <a:solidFill>
                  <a:schemeClr val="dk1"/>
                </a:solidFill>
                <a:latin typeface="Tahoma"/>
                <a:ea typeface="Tahoma"/>
                <a:cs typeface="Tahoma"/>
                <a:sym typeface="Tahoma"/>
              </a:rPr>
              <a:t>Achieving change in attitudes, social norms, and behaviours, takes time, skills and investment.</a:t>
            </a:r>
            <a:endParaRPr b="0" i="0" sz="2267" u="none" cap="none" strike="noStrike">
              <a:solidFill>
                <a:schemeClr val="dk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78" name="Google Shape;678;p108"/>
          <p:cNvSpPr txBox="1"/>
          <p:nvPr/>
        </p:nvSpPr>
        <p:spPr>
          <a:xfrm>
            <a:off x="1909360" y="3275956"/>
            <a:ext cx="8512064" cy="1351539"/>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267"/>
              <a:buFont typeface="Arial"/>
              <a:buNone/>
            </a:pPr>
            <a:r>
              <a:rPr b="0" i="0" lang="en" sz="2267" u="none" cap="none" strike="noStrike">
                <a:solidFill>
                  <a:schemeClr val="dk1"/>
                </a:solidFill>
                <a:latin typeface="Tahoma"/>
                <a:ea typeface="Tahoma"/>
                <a:cs typeface="Tahoma"/>
                <a:sym typeface="Tahoma"/>
              </a:rPr>
              <a:t>The risks of poorly implementing gender transformative programming is the potential to cause unintentional harm to women and girls, and reinforce gender discriminatory norms.</a:t>
            </a:r>
            <a:endParaRPr b="0" i="0" sz="1867" u="none" cap="none" strike="noStrike">
              <a:solidFill>
                <a:srgbClr val="000000"/>
              </a:solidFill>
              <a:latin typeface="Tahoma"/>
              <a:ea typeface="Tahoma"/>
              <a:cs typeface="Tahoma"/>
              <a:sym typeface="Tahoma"/>
            </a:endParaRPr>
          </a:p>
        </p:txBody>
      </p:sp>
      <p:sp>
        <p:nvSpPr>
          <p:cNvPr id="679" name="Google Shape;679;p108"/>
          <p:cNvSpPr txBox="1"/>
          <p:nvPr/>
        </p:nvSpPr>
        <p:spPr>
          <a:xfrm>
            <a:off x="1909361" y="4705691"/>
            <a:ext cx="8512063" cy="1351539"/>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267"/>
              <a:buFont typeface="Arial"/>
              <a:buNone/>
            </a:pPr>
            <a:r>
              <a:rPr b="0" i="0" lang="en" sz="2267" u="none" cap="none" strike="noStrike">
                <a:solidFill>
                  <a:schemeClr val="dk1"/>
                </a:solidFill>
                <a:latin typeface="Tahoma"/>
                <a:ea typeface="Tahoma"/>
                <a:cs typeface="Tahoma"/>
                <a:sym typeface="Tahoma"/>
              </a:rPr>
              <a:t>Supporting the implementation of gender transformative programming requires a collaborative effort between budget managers, program managers, and technical staff.</a:t>
            </a:r>
            <a:endParaRPr b="0" i="0" sz="1867" u="none" cap="none" strike="noStrike">
              <a:solidFill>
                <a:srgbClr val="000000"/>
              </a:solidFill>
              <a:latin typeface="Tahoma"/>
              <a:ea typeface="Tahoma"/>
              <a:cs typeface="Tahoma"/>
              <a:sym typeface="Tahoma"/>
            </a:endParaRPr>
          </a:p>
        </p:txBody>
      </p:sp>
      <p:pic>
        <p:nvPicPr>
          <p:cNvPr descr="Circle with left arrow" id="680" name="Google Shape;680;p108"/>
          <p:cNvPicPr preferRelativeResize="0"/>
          <p:nvPr/>
        </p:nvPicPr>
        <p:blipFill rotWithShape="1">
          <a:blip r:embed="rId3">
            <a:alphaModFix/>
          </a:blip>
          <a:srcRect b="0" l="0" r="0" t="0"/>
          <a:stretch/>
        </p:blipFill>
        <p:spPr>
          <a:xfrm rot="10800000">
            <a:off x="836140" y="4877530"/>
            <a:ext cx="1007861" cy="1007861"/>
          </a:xfrm>
          <a:prstGeom prst="rect">
            <a:avLst/>
          </a:prstGeom>
          <a:noFill/>
          <a:ln>
            <a:noFill/>
          </a:ln>
        </p:spPr>
      </p:pic>
      <p:cxnSp>
        <p:nvCxnSpPr>
          <p:cNvPr id="681" name="Google Shape;681;p108"/>
          <p:cNvCxnSpPr/>
          <p:nvPr/>
        </p:nvCxnSpPr>
        <p:spPr>
          <a:xfrm>
            <a:off x="2022517" y="4529331"/>
            <a:ext cx="4119200" cy="0"/>
          </a:xfrm>
          <a:prstGeom prst="straightConnector1">
            <a:avLst/>
          </a:prstGeom>
          <a:noFill/>
          <a:ln cap="flat" cmpd="sng" w="9525">
            <a:solidFill>
              <a:srgbClr val="993365"/>
            </a:solidFill>
            <a:prstDash val="solid"/>
            <a:round/>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68"/>
          <p:cNvSpPr/>
          <p:nvPr/>
        </p:nvSpPr>
        <p:spPr>
          <a:xfrm>
            <a:off x="-525633" y="4349500"/>
            <a:ext cx="3045200" cy="3128800"/>
          </a:xfrm>
          <a:prstGeom prst="ellipse">
            <a:avLst/>
          </a:prstGeom>
          <a:gradFill>
            <a:gsLst>
              <a:gs pos="0">
                <a:srgbClr val="F9D380"/>
              </a:gs>
              <a:gs pos="100000">
                <a:srgbClr val="F58F09"/>
              </a:gs>
            </a:gsLst>
            <a:path path="circle">
              <a:fillToRect b="50%" l="50%" r="50%" t="50%"/>
            </a:path>
            <a:tileRect/>
          </a:gra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3" name="Google Shape;163;p68"/>
          <p:cNvSpPr/>
          <p:nvPr/>
        </p:nvSpPr>
        <p:spPr>
          <a:xfrm>
            <a:off x="9364933" y="-687100"/>
            <a:ext cx="3045200" cy="3128800"/>
          </a:xfrm>
          <a:prstGeom prst="ellipse">
            <a:avLst/>
          </a:prstGeom>
          <a:gradFill>
            <a:gsLst>
              <a:gs pos="0">
                <a:srgbClr val="272324"/>
              </a:gs>
              <a:gs pos="100000">
                <a:srgbClr val="737373"/>
              </a:gs>
            </a:gsLst>
            <a:lin ang="5400012" scaled="0"/>
          </a:gradFill>
          <a:ln cap="flat" cmpd="sng" w="9525">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4" name="Google Shape;164;p68"/>
          <p:cNvSpPr/>
          <p:nvPr/>
        </p:nvSpPr>
        <p:spPr>
          <a:xfrm>
            <a:off x="506000" y="449000"/>
            <a:ext cx="11180000" cy="5960000"/>
          </a:xfrm>
          <a:prstGeom prst="rect">
            <a:avLst/>
          </a:prstGeom>
          <a:noFill/>
          <a:ln cap="flat" cmpd="sng" w="19050">
            <a:solidFill>
              <a:srgbClr val="4C113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65" name="Google Shape;165;p68"/>
          <p:cNvSpPr txBox="1"/>
          <p:nvPr>
            <p:ph type="title"/>
          </p:nvPr>
        </p:nvSpPr>
        <p:spPr>
          <a:xfrm>
            <a:off x="415600" y="2664600"/>
            <a:ext cx="11360800" cy="11224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Clr>
                <a:schemeClr val="dk1"/>
              </a:buClr>
              <a:buSzPts val="3600"/>
              <a:buFont typeface="Calibri"/>
              <a:buNone/>
            </a:pPr>
            <a:r>
              <a:rPr lang="en">
                <a:solidFill>
                  <a:srgbClr val="993365"/>
                </a:solidFill>
                <a:latin typeface="Helvetica Neue"/>
                <a:ea typeface="Helvetica Neue"/>
                <a:cs typeface="Helvetica Neue"/>
                <a:sym typeface="Helvetica Neue"/>
              </a:rPr>
              <a:t>Session 7: </a:t>
            </a:r>
            <a:endParaRPr/>
          </a:p>
          <a:p>
            <a:pPr indent="0" lvl="0" marL="0" rtl="0" algn="ctr">
              <a:lnSpc>
                <a:spcPct val="100000"/>
              </a:lnSpc>
              <a:spcBef>
                <a:spcPts val="0"/>
              </a:spcBef>
              <a:spcAft>
                <a:spcPts val="0"/>
              </a:spcAft>
              <a:buClr>
                <a:schemeClr val="dk1"/>
              </a:buClr>
              <a:buSzPts val="3600"/>
              <a:buFont typeface="Calibri"/>
              <a:buNone/>
            </a:pPr>
            <a:r>
              <a:t/>
            </a:r>
            <a:endParaRPr b="1">
              <a:solidFill>
                <a:srgbClr val="FFFFFF"/>
              </a:solidFill>
              <a:highlight>
                <a:srgbClr val="4C1130"/>
              </a:highlight>
              <a:latin typeface="Open Sans"/>
              <a:ea typeface="Open Sans"/>
              <a:cs typeface="Open Sans"/>
              <a:sym typeface="Open Sans"/>
            </a:endParaRPr>
          </a:p>
        </p:txBody>
      </p:sp>
      <p:sp>
        <p:nvSpPr>
          <p:cNvPr id="166" name="Google Shape;166;p68"/>
          <p:cNvSpPr txBox="1"/>
          <p:nvPr/>
        </p:nvSpPr>
        <p:spPr>
          <a:xfrm>
            <a:off x="883400" y="3289933"/>
            <a:ext cx="10425200" cy="730400"/>
          </a:xfrm>
          <a:prstGeom prst="rect">
            <a:avLst/>
          </a:prstGeom>
          <a:solidFill>
            <a:srgbClr val="993365"/>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3866"/>
              <a:buFont typeface="Arial"/>
              <a:buNone/>
            </a:pPr>
            <a:r>
              <a:rPr b="0" i="0" lang="en" sz="3866" u="none" cap="none" strike="noStrike">
                <a:solidFill>
                  <a:schemeClr val="lt1"/>
                </a:solidFill>
                <a:latin typeface="Helvetica Neue"/>
                <a:ea typeface="Helvetica Neue"/>
                <a:cs typeface="Helvetica Neue"/>
                <a:sym typeface="Helvetica Neue"/>
              </a:rPr>
              <a:t>Problem Analysis from a Gender Perspective</a:t>
            </a:r>
            <a:endParaRPr b="0" i="0" sz="933"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69"/>
          <p:cNvSpPr/>
          <p:nvPr/>
        </p:nvSpPr>
        <p:spPr>
          <a:xfrm>
            <a:off x="0" y="0"/>
            <a:ext cx="4084400" cy="6852000"/>
          </a:xfrm>
          <a:prstGeom prst="rect">
            <a:avLst/>
          </a:prstGeom>
          <a:solidFill>
            <a:srgbClr val="63763E"/>
          </a:solidFill>
          <a:ln cap="flat" cmpd="sng" w="9525">
            <a:solidFill>
              <a:srgbClr val="B5CB8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highlight>
                <a:srgbClr val="9E0B0F"/>
              </a:highlight>
              <a:latin typeface="Arial"/>
              <a:ea typeface="Arial"/>
              <a:cs typeface="Arial"/>
              <a:sym typeface="Arial"/>
            </a:endParaRPr>
          </a:p>
        </p:txBody>
      </p:sp>
      <p:pic>
        <p:nvPicPr>
          <p:cNvPr id="172" name="Google Shape;172;p69"/>
          <p:cNvPicPr preferRelativeResize="0"/>
          <p:nvPr/>
        </p:nvPicPr>
        <p:blipFill rotWithShape="1">
          <a:blip r:embed="rId3">
            <a:alphaModFix/>
          </a:blip>
          <a:srcRect b="0" l="0" r="0" t="0"/>
          <a:stretch/>
        </p:blipFill>
        <p:spPr>
          <a:xfrm>
            <a:off x="2503254" y="2334641"/>
            <a:ext cx="1325748" cy="1325751"/>
          </a:xfrm>
          <a:prstGeom prst="rect">
            <a:avLst/>
          </a:prstGeom>
          <a:noFill/>
          <a:ln>
            <a:noFill/>
          </a:ln>
        </p:spPr>
      </p:pic>
      <p:sp>
        <p:nvSpPr>
          <p:cNvPr id="173" name="Google Shape;173;p69"/>
          <p:cNvSpPr txBox="1"/>
          <p:nvPr>
            <p:ph type="title"/>
          </p:nvPr>
        </p:nvSpPr>
        <p:spPr>
          <a:xfrm>
            <a:off x="519235" y="461354"/>
            <a:ext cx="7588368" cy="1325751"/>
          </a:xfrm>
          <a:prstGeom prst="rect">
            <a:avLst/>
          </a:prstGeom>
          <a:noFill/>
          <a:ln cap="flat" cmpd="sng" w="28575">
            <a:solidFill>
              <a:srgbClr val="B5CB82"/>
            </a:solidFill>
            <a:prstDash val="solid"/>
            <a:round/>
            <a:headEnd len="sm" w="sm" type="none"/>
            <a:tailEnd len="sm" w="sm" type="none"/>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2800"/>
              <a:buNone/>
            </a:pPr>
            <a:r>
              <a:rPr lang="en" sz="5333">
                <a:solidFill>
                  <a:schemeClr val="lt1"/>
                </a:solidFill>
                <a:latin typeface="Helvetica Neue"/>
                <a:ea typeface="Helvetica Neue"/>
                <a:cs typeface="Helvetica Neue"/>
                <a:sym typeface="Helvetica Neue"/>
              </a:rPr>
              <a:t>Learning</a:t>
            </a:r>
            <a:r>
              <a:rPr lang="en" sz="5333">
                <a:solidFill>
                  <a:srgbClr val="272324"/>
                </a:solidFill>
                <a:latin typeface="Helvetica Neue"/>
                <a:ea typeface="Helvetica Neue"/>
                <a:cs typeface="Helvetica Neue"/>
                <a:sym typeface="Helvetica Neue"/>
              </a:rPr>
              <a:t> </a:t>
            </a:r>
            <a:r>
              <a:rPr lang="en" sz="5333">
                <a:solidFill>
                  <a:srgbClr val="63763E"/>
                </a:solidFill>
                <a:latin typeface="Helvetica Neue"/>
                <a:ea typeface="Helvetica Neue"/>
                <a:cs typeface="Helvetica Neue"/>
                <a:sym typeface="Helvetica Neue"/>
              </a:rPr>
              <a:t>Objectives</a:t>
            </a:r>
            <a:endParaRPr/>
          </a:p>
        </p:txBody>
      </p:sp>
      <p:sp>
        <p:nvSpPr>
          <p:cNvPr id="174" name="Google Shape;174;p69"/>
          <p:cNvSpPr txBox="1"/>
          <p:nvPr/>
        </p:nvSpPr>
        <p:spPr>
          <a:xfrm>
            <a:off x="4453222" y="2334641"/>
            <a:ext cx="6612900" cy="1478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Roboto"/>
                <a:ea typeface="Roboto"/>
                <a:cs typeface="Roboto"/>
                <a:sym typeface="Roboto"/>
              </a:rPr>
              <a:t>To become comfortable with the application of a gender lens, and the identification of ‘root causes’.</a:t>
            </a:r>
            <a:endParaRPr b="0" i="0" sz="1867" u="none" cap="none" strike="noStrike">
              <a:solidFill>
                <a:srgbClr val="000000"/>
              </a:solidFill>
              <a:latin typeface="Arial"/>
              <a:ea typeface="Arial"/>
              <a:cs typeface="Arial"/>
              <a:sym typeface="Arial"/>
            </a:endParaRPr>
          </a:p>
        </p:txBody>
      </p:sp>
      <p:pic>
        <p:nvPicPr>
          <p:cNvPr id="175" name="Google Shape;175;p69"/>
          <p:cNvPicPr preferRelativeResize="0"/>
          <p:nvPr/>
        </p:nvPicPr>
        <p:blipFill rotWithShape="1">
          <a:blip r:embed="rId3">
            <a:alphaModFix/>
          </a:blip>
          <a:srcRect b="0" l="0" r="0" t="0"/>
          <a:stretch/>
        </p:blipFill>
        <p:spPr>
          <a:xfrm>
            <a:off x="2503254" y="4055791"/>
            <a:ext cx="1325748" cy="1325751"/>
          </a:xfrm>
          <a:prstGeom prst="rect">
            <a:avLst/>
          </a:prstGeom>
          <a:noFill/>
          <a:ln>
            <a:noFill/>
          </a:ln>
        </p:spPr>
      </p:pic>
      <p:sp>
        <p:nvSpPr>
          <p:cNvPr id="176" name="Google Shape;176;p69"/>
          <p:cNvSpPr txBox="1"/>
          <p:nvPr/>
        </p:nvSpPr>
        <p:spPr>
          <a:xfrm>
            <a:off x="4453222" y="4055791"/>
            <a:ext cx="6612900" cy="1478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Tahoma"/>
                <a:ea typeface="Tahoma"/>
                <a:cs typeface="Tahoma"/>
                <a:sym typeface="Tahoma"/>
              </a:rPr>
              <a:t>To recognize gender-related power dynamics between key stakeholders that support inequality.</a:t>
            </a:r>
            <a:endParaRPr b="0" i="0" sz="1867"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70"/>
          <p:cNvSpPr/>
          <p:nvPr/>
        </p:nvSpPr>
        <p:spPr>
          <a:xfrm>
            <a:off x="9263333" y="-687100"/>
            <a:ext cx="3045200" cy="3128800"/>
          </a:xfrm>
          <a:prstGeom prst="ellipse">
            <a:avLst/>
          </a:prstGeom>
          <a:solidFill>
            <a:srgbClr val="3A4888"/>
          </a:solidFill>
          <a:ln cap="flat" cmpd="sng" w="9525">
            <a:solidFill>
              <a:srgbClr val="3A488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82" name="Google Shape;182;p70"/>
          <p:cNvSpPr txBox="1"/>
          <p:nvPr>
            <p:ph type="title"/>
          </p:nvPr>
        </p:nvSpPr>
        <p:spPr>
          <a:xfrm>
            <a:off x="8110500" y="593367"/>
            <a:ext cx="3599200" cy="763600"/>
          </a:xfrm>
          <a:prstGeom prst="rect">
            <a:avLst/>
          </a:prstGeom>
          <a:noFill/>
          <a:ln cap="flat" cmpd="sng" w="19050">
            <a:solidFill>
              <a:srgbClr val="993365"/>
            </a:solidFill>
            <a:prstDash val="solid"/>
            <a:round/>
            <a:headEnd len="sm" w="sm" type="none"/>
            <a:tailEnd len="sm" w="sm" type="none"/>
          </a:ln>
        </p:spPr>
        <p:txBody>
          <a:bodyPr anchorCtr="0" anchor="ctr" bIns="121900" lIns="121900" spcFirstLastPara="1" rIns="121900" wrap="square" tIns="121900">
            <a:noAutofit/>
          </a:bodyPr>
          <a:lstStyle/>
          <a:p>
            <a:pPr indent="0" lvl="0" marL="0" rtl="0" algn="r">
              <a:lnSpc>
                <a:spcPct val="100000"/>
              </a:lnSpc>
              <a:spcBef>
                <a:spcPts val="0"/>
              </a:spcBef>
              <a:spcAft>
                <a:spcPts val="0"/>
              </a:spcAft>
              <a:buSzPts val="2800"/>
              <a:buNone/>
            </a:pPr>
            <a:r>
              <a:rPr lang="en" sz="4000">
                <a:solidFill>
                  <a:srgbClr val="3A4888"/>
                </a:solidFill>
                <a:latin typeface="Proxima Nova"/>
                <a:ea typeface="Proxima Nova"/>
                <a:cs typeface="Proxima Nova"/>
                <a:sym typeface="Proxima Nova"/>
              </a:rPr>
              <a:t>Key</a:t>
            </a:r>
            <a:r>
              <a:rPr lang="en" sz="4000">
                <a:latin typeface="Proxima Nova"/>
                <a:ea typeface="Proxima Nova"/>
                <a:cs typeface="Proxima Nova"/>
                <a:sym typeface="Proxima Nova"/>
              </a:rPr>
              <a:t> </a:t>
            </a:r>
            <a:r>
              <a:rPr lang="en" sz="4000">
                <a:solidFill>
                  <a:srgbClr val="FFFFFF"/>
                </a:solidFill>
                <a:latin typeface="Proxima Nova"/>
                <a:ea typeface="Proxima Nova"/>
                <a:cs typeface="Proxima Nova"/>
                <a:sym typeface="Proxima Nova"/>
              </a:rPr>
              <a:t>Messages</a:t>
            </a:r>
            <a:endParaRPr sz="4000">
              <a:solidFill>
                <a:srgbClr val="FFFFFF"/>
              </a:solidFill>
              <a:latin typeface="Proxima Nova"/>
              <a:ea typeface="Proxima Nova"/>
              <a:cs typeface="Proxima Nova"/>
              <a:sym typeface="Proxima Nova"/>
            </a:endParaRPr>
          </a:p>
        </p:txBody>
      </p:sp>
      <p:cxnSp>
        <p:nvCxnSpPr>
          <p:cNvPr id="183" name="Google Shape;183;p70"/>
          <p:cNvCxnSpPr/>
          <p:nvPr/>
        </p:nvCxnSpPr>
        <p:spPr>
          <a:xfrm flipH="1" rot="10800000">
            <a:off x="0" y="1029667"/>
            <a:ext cx="8058800" cy="9200"/>
          </a:xfrm>
          <a:prstGeom prst="straightConnector1">
            <a:avLst/>
          </a:prstGeom>
          <a:noFill/>
          <a:ln cap="flat" cmpd="sng" w="38100">
            <a:solidFill>
              <a:srgbClr val="993365"/>
            </a:solidFill>
            <a:prstDash val="solid"/>
            <a:round/>
            <a:headEnd len="sm" w="sm" type="none"/>
            <a:tailEnd len="sm" w="sm" type="none"/>
          </a:ln>
        </p:spPr>
      </p:cxnSp>
      <p:pic>
        <p:nvPicPr>
          <p:cNvPr descr="Badge Tick1" id="184" name="Google Shape;184;p70"/>
          <p:cNvPicPr preferRelativeResize="0"/>
          <p:nvPr/>
        </p:nvPicPr>
        <p:blipFill rotWithShape="1">
          <a:blip r:embed="rId3">
            <a:alphaModFix/>
          </a:blip>
          <a:srcRect b="0" l="0" r="0" t="0"/>
          <a:stretch/>
        </p:blipFill>
        <p:spPr>
          <a:xfrm>
            <a:off x="574245" y="2410762"/>
            <a:ext cx="1018239" cy="1018239"/>
          </a:xfrm>
          <a:prstGeom prst="rect">
            <a:avLst/>
          </a:prstGeom>
          <a:noFill/>
          <a:ln>
            <a:noFill/>
          </a:ln>
        </p:spPr>
      </p:pic>
      <p:pic>
        <p:nvPicPr>
          <p:cNvPr descr="Badge Tick1" id="185" name="Google Shape;185;p70"/>
          <p:cNvPicPr preferRelativeResize="0"/>
          <p:nvPr/>
        </p:nvPicPr>
        <p:blipFill rotWithShape="1">
          <a:blip r:embed="rId3">
            <a:alphaModFix/>
          </a:blip>
          <a:srcRect b="0" l="0" r="0" t="0"/>
          <a:stretch/>
        </p:blipFill>
        <p:spPr>
          <a:xfrm>
            <a:off x="574243" y="4087953"/>
            <a:ext cx="1018239" cy="1018239"/>
          </a:xfrm>
          <a:prstGeom prst="rect">
            <a:avLst/>
          </a:prstGeom>
          <a:noFill/>
          <a:ln>
            <a:noFill/>
          </a:ln>
        </p:spPr>
      </p:pic>
      <p:graphicFrame>
        <p:nvGraphicFramePr>
          <p:cNvPr id="186" name="Google Shape;186;p70"/>
          <p:cNvGraphicFramePr/>
          <p:nvPr/>
        </p:nvGraphicFramePr>
        <p:xfrm>
          <a:off x="601907" y="2272260"/>
          <a:ext cx="3000000" cy="3000000"/>
        </p:xfrm>
        <a:graphic>
          <a:graphicData uri="http://schemas.openxmlformats.org/drawingml/2006/table">
            <a:tbl>
              <a:tblPr>
                <a:noFill/>
                <a:tableStyleId>{F177CB8C-4939-4223-A19F-76BBF207C9AD}</a:tableStyleId>
              </a:tblPr>
              <a:tblGrid>
                <a:gridCol w="997325"/>
                <a:gridCol w="8654675"/>
              </a:tblGrid>
              <a:tr h="1706250">
                <a:tc>
                  <a:txBody>
                    <a:bodyPr/>
                    <a:lstStyle/>
                    <a:p>
                      <a:pPr indent="0" lvl="0" marL="0" marR="0" rtl="0" algn="l">
                        <a:lnSpc>
                          <a:spcPct val="100000"/>
                        </a:lnSpc>
                        <a:spcBef>
                          <a:spcPts val="0"/>
                        </a:spcBef>
                        <a:spcAft>
                          <a:spcPts val="0"/>
                        </a:spcAft>
                        <a:buClr>
                          <a:schemeClr val="dk1"/>
                        </a:buClr>
                        <a:buSzPts val="1100"/>
                        <a:buFont typeface="Arial"/>
                        <a:buNone/>
                      </a:pPr>
                      <a:r>
                        <a:t/>
                      </a:r>
                      <a:endParaRPr sz="1900" u="none" cap="none" strike="noStrike">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Arial"/>
                        <a:buNone/>
                      </a:pPr>
                      <a:r>
                        <a:t/>
                      </a:r>
                      <a:endParaRPr sz="11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chemeClr val="dk1"/>
                        </a:buClr>
                        <a:buSzPts val="1100"/>
                        <a:buFont typeface="Arial"/>
                        <a:buNone/>
                      </a:pPr>
                      <a:r>
                        <a:rPr lang="en" sz="1900" u="none" cap="none" strike="noStrike">
                          <a:solidFill>
                            <a:schemeClr val="dk1"/>
                          </a:solidFill>
                          <a:latin typeface="Tahoma"/>
                          <a:ea typeface="Tahoma"/>
                          <a:cs typeface="Tahoma"/>
                          <a:sym typeface="Tahoma"/>
                        </a:rPr>
                        <a:t>In order to design gender transformative programming, we need to have a deep understanding of the gendered nature of the problem, right down to the root causes.</a:t>
                      </a:r>
                      <a:endParaRPr sz="19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400"/>
                        <a:buFont typeface="Arial"/>
                        <a:buNone/>
                      </a:pPr>
                      <a:r>
                        <a:t/>
                      </a:r>
                      <a:endParaRPr sz="1900" u="none" cap="none" strike="noStrike">
                        <a:solidFill>
                          <a:schemeClr val="dk1"/>
                        </a:solidFill>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4C1130"/>
                      </a:solidFill>
                      <a:prstDash val="solid"/>
                      <a:round/>
                      <a:headEnd len="sm" w="sm" type="none"/>
                      <a:tailEnd len="sm" w="sm" type="none"/>
                    </a:lnB>
                  </a:tcPr>
                </a:tc>
              </a:tr>
              <a:tr h="1379100">
                <a:tc>
                  <a:txBody>
                    <a:bodyPr/>
                    <a:lstStyle/>
                    <a:p>
                      <a:pPr indent="0" lvl="0" marL="0" marR="0" rtl="0" algn="l">
                        <a:lnSpc>
                          <a:spcPct val="100000"/>
                        </a:lnSpc>
                        <a:spcBef>
                          <a:spcPts val="0"/>
                        </a:spcBef>
                        <a:spcAft>
                          <a:spcPts val="0"/>
                        </a:spcAft>
                        <a:buClr>
                          <a:schemeClr val="dk1"/>
                        </a:buClr>
                        <a:buSzPts val="1100"/>
                        <a:buFont typeface="Arial"/>
                        <a:buNone/>
                      </a:pPr>
                      <a:r>
                        <a:t/>
                      </a:r>
                      <a:endParaRPr sz="1900" u="none" cap="none" strike="noStrike">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chemeClr val="dk1"/>
                        </a:buClr>
                        <a:buSzPts val="1100"/>
                        <a:buFont typeface="Arial"/>
                        <a:buNone/>
                      </a:pPr>
                      <a:r>
                        <a:t/>
                      </a:r>
                      <a:endParaRPr sz="11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chemeClr val="dk1"/>
                        </a:buClr>
                        <a:buSzPts val="1100"/>
                        <a:buFont typeface="Arial"/>
                        <a:buNone/>
                      </a:pPr>
                      <a:r>
                        <a:rPr lang="en" sz="1900" u="none" cap="none" strike="noStrike">
                          <a:solidFill>
                            <a:schemeClr val="dk1"/>
                          </a:solidFill>
                          <a:latin typeface="Tahoma"/>
                          <a:ea typeface="Tahoma"/>
                          <a:cs typeface="Tahoma"/>
                          <a:sym typeface="Tahoma"/>
                        </a:rPr>
                        <a:t>Revising our conceptual understanding of gender inequality can help us to explore these root causes.</a:t>
                      </a:r>
                      <a:endParaRPr sz="19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400"/>
                        <a:buFont typeface="Arial"/>
                        <a:buNone/>
                      </a:pPr>
                      <a:r>
                        <a:t/>
                      </a:r>
                      <a:endParaRPr sz="1900" u="none" cap="none" strike="noStrike">
                        <a:solidFill>
                          <a:schemeClr val="dk1"/>
                        </a:solidFill>
                        <a:latin typeface="Tahoma"/>
                        <a:ea typeface="Tahoma"/>
                        <a:cs typeface="Tahoma"/>
                        <a:sym typeface="Tahoma"/>
                      </a:endParaRPr>
                    </a:p>
                  </a:txBody>
                  <a:tcPr marT="121900" marB="121900" marR="121900" marL="1219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4C1130"/>
                      </a:solidFill>
                      <a:prstDash val="solid"/>
                      <a:round/>
                      <a:headEnd len="sm" w="sm" type="none"/>
                      <a:tailEnd len="sm" w="sm" type="none"/>
                    </a:lnT>
                    <a:lnB cap="flat" cmpd="sng" w="9525">
                      <a:solidFill>
                        <a:srgbClr val="4C1130"/>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71"/>
          <p:cNvSpPr/>
          <p:nvPr/>
        </p:nvSpPr>
        <p:spPr>
          <a:xfrm>
            <a:off x="0" y="0"/>
            <a:ext cx="5605200" cy="6858000"/>
          </a:xfrm>
          <a:prstGeom prst="rect">
            <a:avLst/>
          </a:prstGeom>
          <a:solidFill>
            <a:srgbClr val="993365"/>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highlight>
                <a:srgbClr val="9E0B0F"/>
              </a:highlight>
              <a:latin typeface="Arial"/>
              <a:ea typeface="Arial"/>
              <a:cs typeface="Arial"/>
              <a:sym typeface="Arial"/>
            </a:endParaRPr>
          </a:p>
        </p:txBody>
      </p:sp>
      <p:sp>
        <p:nvSpPr>
          <p:cNvPr id="192" name="Google Shape;192;p71"/>
          <p:cNvSpPr txBox="1"/>
          <p:nvPr>
            <p:ph type="title"/>
          </p:nvPr>
        </p:nvSpPr>
        <p:spPr>
          <a:xfrm>
            <a:off x="180400" y="679434"/>
            <a:ext cx="5244400" cy="3104793"/>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2800"/>
              <a:buNone/>
            </a:pPr>
            <a:r>
              <a:rPr lang="en" sz="4933">
                <a:solidFill>
                  <a:srgbClr val="FFFFFF"/>
                </a:solidFill>
                <a:latin typeface="Helvetica Neue"/>
                <a:ea typeface="Helvetica Neue"/>
                <a:cs typeface="Helvetica Neue"/>
                <a:sym typeface="Helvetica Neue"/>
              </a:rPr>
              <a:t>Gender </a:t>
            </a:r>
            <a:endParaRPr/>
          </a:p>
          <a:p>
            <a:pPr indent="0" lvl="0" marL="0" rtl="0" algn="ctr">
              <a:lnSpc>
                <a:spcPct val="100000"/>
              </a:lnSpc>
              <a:spcBef>
                <a:spcPts val="0"/>
              </a:spcBef>
              <a:spcAft>
                <a:spcPts val="0"/>
              </a:spcAft>
              <a:buSzPts val="2800"/>
              <a:buNone/>
            </a:pPr>
            <a:r>
              <a:rPr lang="en" sz="4933">
                <a:solidFill>
                  <a:srgbClr val="FFFFFF"/>
                </a:solidFill>
                <a:latin typeface="Helvetica Neue"/>
                <a:ea typeface="Helvetica Neue"/>
                <a:cs typeface="Helvetica Neue"/>
                <a:sym typeface="Helvetica Neue"/>
              </a:rPr>
              <a:t>Transformative </a:t>
            </a:r>
            <a:endParaRPr/>
          </a:p>
          <a:p>
            <a:pPr indent="0" lvl="0" marL="0" rtl="0" algn="ctr">
              <a:lnSpc>
                <a:spcPct val="100000"/>
              </a:lnSpc>
              <a:spcBef>
                <a:spcPts val="0"/>
              </a:spcBef>
              <a:spcAft>
                <a:spcPts val="0"/>
              </a:spcAft>
              <a:buSzPts val="2800"/>
              <a:buNone/>
            </a:pPr>
            <a:r>
              <a:rPr lang="en" sz="4933">
                <a:solidFill>
                  <a:srgbClr val="FFFFFF"/>
                </a:solidFill>
                <a:latin typeface="Helvetica Neue"/>
                <a:ea typeface="Helvetica Neue"/>
                <a:cs typeface="Helvetica Neue"/>
                <a:sym typeface="Helvetica Neue"/>
              </a:rPr>
              <a:t>Programming</a:t>
            </a:r>
            <a:endParaRPr/>
          </a:p>
        </p:txBody>
      </p:sp>
      <p:sp>
        <p:nvSpPr>
          <p:cNvPr id="193" name="Google Shape;193;p71"/>
          <p:cNvSpPr/>
          <p:nvPr/>
        </p:nvSpPr>
        <p:spPr>
          <a:xfrm>
            <a:off x="6178567" y="679433"/>
            <a:ext cx="5244400" cy="5095600"/>
          </a:xfrm>
          <a:prstGeom prst="ellipse">
            <a:avLst/>
          </a:prstGeom>
          <a:noFill/>
          <a:ln cap="flat" cmpd="sng" w="28575">
            <a:solidFill>
              <a:srgbClr val="3A4888"/>
            </a:solidFill>
            <a:prstDash val="solid"/>
            <a:round/>
            <a:headEnd len="sm" w="sm" type="none"/>
            <a:tailEnd len="sm" w="sm" type="none"/>
          </a:ln>
          <a:effectLst>
            <a:outerShdw blurRad="57150" rotWithShape="0" algn="bl" dir="5400000" dist="19050">
              <a:srgbClr val="000000">
                <a:alpha val="46666"/>
              </a:srgbClr>
            </a:outerShdw>
          </a:effectLst>
        </p:spPr>
        <p:txBody>
          <a:bodyPr anchorCtr="0" anchor="ctr" bIns="121900" lIns="121900" spcFirstLastPara="1" rIns="121900" wrap="square" tIns="121900">
            <a:noAutofit/>
          </a:bodyPr>
          <a:lstStyle/>
          <a:p>
            <a:pPr indent="0" lvl="0" marL="0" marR="0" rtl="0" algn="l">
              <a:lnSpc>
                <a:spcPct val="114000"/>
              </a:lnSpc>
              <a:spcBef>
                <a:spcPts val="1600"/>
              </a:spcBef>
              <a:spcAft>
                <a:spcPts val="1600"/>
              </a:spcAft>
              <a:buClr>
                <a:srgbClr val="000000"/>
              </a:buClr>
              <a:buSzPts val="2533"/>
              <a:buFont typeface="Arial"/>
              <a:buNone/>
            </a:pPr>
            <a:r>
              <a:t/>
            </a:r>
            <a:endParaRPr b="0" i="0" sz="2533" u="none" cap="none" strike="noStrike">
              <a:solidFill>
                <a:schemeClr val="dk1"/>
              </a:solidFill>
              <a:latin typeface="Open Sans"/>
              <a:ea typeface="Open Sans"/>
              <a:cs typeface="Open Sans"/>
              <a:sym typeface="Open Sans"/>
            </a:endParaRPr>
          </a:p>
        </p:txBody>
      </p:sp>
      <p:sp>
        <p:nvSpPr>
          <p:cNvPr id="194" name="Google Shape;194;p71"/>
          <p:cNvSpPr/>
          <p:nvPr/>
        </p:nvSpPr>
        <p:spPr>
          <a:xfrm>
            <a:off x="8038633" y="5010767"/>
            <a:ext cx="1609200" cy="1609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95" name="Google Shape;195;p71"/>
          <p:cNvSpPr txBox="1"/>
          <p:nvPr/>
        </p:nvSpPr>
        <p:spPr>
          <a:xfrm>
            <a:off x="6481967" y="1559233"/>
            <a:ext cx="4637600" cy="3544400"/>
          </a:xfrm>
          <a:prstGeom prst="rect">
            <a:avLst/>
          </a:prstGeom>
          <a:noFill/>
          <a:ln>
            <a:noFill/>
          </a:ln>
        </p:spPr>
        <p:txBody>
          <a:bodyPr anchorCtr="0" anchor="ctr" bIns="121900" lIns="121900" spcFirstLastPara="1" rIns="121900" wrap="square" tIns="121900">
            <a:noAutofit/>
          </a:bodyPr>
          <a:lstStyle/>
          <a:p>
            <a:pPr indent="0" lvl="0" marL="0" marR="0" rtl="0" algn="ctr">
              <a:lnSpc>
                <a:spcPct val="115000"/>
              </a:lnSpc>
              <a:spcBef>
                <a:spcPts val="0"/>
              </a:spcBef>
              <a:spcAft>
                <a:spcPts val="0"/>
              </a:spcAft>
              <a:buClr>
                <a:srgbClr val="000000"/>
              </a:buClr>
              <a:buSzPts val="2133"/>
              <a:buFont typeface="Arial"/>
              <a:buNone/>
            </a:pPr>
            <a:r>
              <a:rPr b="0" i="0" lang="en" sz="2133" u="none" cap="none" strike="noStrike">
                <a:solidFill>
                  <a:schemeClr val="dk1"/>
                </a:solidFill>
                <a:latin typeface="Tahoma"/>
                <a:ea typeface="Tahoma"/>
                <a:cs typeface="Tahoma"/>
                <a:sym typeface="Tahoma"/>
              </a:rPr>
              <a:t>Addressing the </a:t>
            </a:r>
            <a:r>
              <a:rPr b="1" i="0" lang="en" sz="2133" u="none" cap="none" strike="noStrike">
                <a:solidFill>
                  <a:schemeClr val="dk1"/>
                </a:solidFill>
                <a:latin typeface="Tahoma"/>
                <a:ea typeface="Tahoma"/>
                <a:cs typeface="Tahoma"/>
                <a:sym typeface="Tahoma"/>
              </a:rPr>
              <a:t>root causes </a:t>
            </a:r>
            <a:r>
              <a:rPr b="0" i="0" lang="en" sz="2133" u="none" cap="none" strike="noStrike">
                <a:solidFill>
                  <a:schemeClr val="dk1"/>
                </a:solidFill>
                <a:latin typeface="Tahoma"/>
                <a:ea typeface="Tahoma"/>
                <a:cs typeface="Tahoma"/>
                <a:sym typeface="Tahoma"/>
              </a:rPr>
              <a:t>of gender related problems and </a:t>
            </a:r>
            <a:endParaRPr b="0" i="0" sz="1867"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133"/>
              <a:buFont typeface="Arial"/>
              <a:buNone/>
            </a:pPr>
            <a:r>
              <a:rPr b="0" i="0" lang="en" sz="2133" u="none" cap="none" strike="noStrike">
                <a:solidFill>
                  <a:schemeClr val="dk1"/>
                </a:solidFill>
                <a:latin typeface="Tahoma"/>
                <a:ea typeface="Tahoma"/>
                <a:cs typeface="Tahoma"/>
                <a:sym typeface="Tahoma"/>
              </a:rPr>
              <a:t>gender equality</a:t>
            </a:r>
            <a:r>
              <a:rPr b="0" i="0" lang="en" sz="2133" u="none" cap="none" strike="noStrike">
                <a:solidFill>
                  <a:schemeClr val="dk1"/>
                </a:solidFill>
                <a:latin typeface="Roboto"/>
                <a:ea typeface="Roboto"/>
                <a:cs typeface="Roboto"/>
                <a:sym typeface="Roboto"/>
              </a:rPr>
              <a:t>. </a:t>
            </a:r>
            <a:endParaRPr b="0" i="0" sz="1867" u="none" cap="none" strike="noStrike">
              <a:solidFill>
                <a:srgbClr val="000000"/>
              </a:solidFill>
              <a:latin typeface="Roboto"/>
              <a:ea typeface="Roboto"/>
              <a:cs typeface="Roboto"/>
              <a:sym typeface="Roboto"/>
            </a:endParaRPr>
          </a:p>
        </p:txBody>
      </p:sp>
      <p:pic>
        <p:nvPicPr>
          <p:cNvPr descr="Open quotation mark" id="196" name="Google Shape;196;p71"/>
          <p:cNvPicPr preferRelativeResize="0"/>
          <p:nvPr/>
        </p:nvPicPr>
        <p:blipFill rotWithShape="1">
          <a:blip r:embed="rId3">
            <a:alphaModFix/>
          </a:blip>
          <a:srcRect b="0" l="0" r="0" t="0"/>
          <a:stretch/>
        </p:blipFill>
        <p:spPr>
          <a:xfrm rot="10800000">
            <a:off x="7519127" y="4450927"/>
            <a:ext cx="2648212" cy="2648212"/>
          </a:xfrm>
          <a:prstGeom prst="rect">
            <a:avLst/>
          </a:prstGeom>
          <a:noFill/>
          <a:ln>
            <a:noFill/>
          </a:ln>
        </p:spPr>
      </p:pic>
      <p:pic>
        <p:nvPicPr>
          <p:cNvPr descr="Open book" id="197" name="Google Shape;197;p71"/>
          <p:cNvPicPr preferRelativeResize="0"/>
          <p:nvPr/>
        </p:nvPicPr>
        <p:blipFill rotWithShape="1">
          <a:blip r:embed="rId4">
            <a:alphaModFix/>
          </a:blip>
          <a:srcRect b="0" l="0" r="0" t="0"/>
          <a:stretch/>
        </p:blipFill>
        <p:spPr>
          <a:xfrm>
            <a:off x="1557460" y="2967957"/>
            <a:ext cx="2490281" cy="249028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2020-11-03T20:37:10Z</dcterms:created>
  <dc:creator>Erica Fotheringham</dc:creator>
</cp:coreProperties>
</file>