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12192000"/>
  <p:notesSz cx="6858000" cy="9144000"/>
  <p:embeddedFontLst>
    <p:embeddedFont>
      <p:font typeface="Proxima Nova"/>
      <p:regular r:id="rId37"/>
      <p:bold r:id="rId38"/>
      <p:italic r:id="rId39"/>
      <p:boldItalic r:id="rId40"/>
    </p:embeddedFont>
    <p:embeddedFont>
      <p:font typeface="Roboto"/>
      <p:regular r:id="rId41"/>
      <p:bold r:id="rId42"/>
      <p:italic r:id="rId43"/>
      <p:boldItalic r:id="rId44"/>
    </p:embeddedFont>
    <p:embeddedFont>
      <p:font typeface="Tahoma"/>
      <p:regular r:id="rId45"/>
      <p:bold r:id="rId46"/>
    </p:embeddedFont>
    <p:embeddedFont>
      <p:font typeface="Quattrocento Sans"/>
      <p:regular r:id="rId47"/>
      <p:bold r:id="rId48"/>
      <p:italic r:id="rId49"/>
      <p:boldItalic r:id="rId50"/>
    </p:embeddedFont>
    <p:embeddedFont>
      <p:font typeface="Helvetica Neue"/>
      <p:regular r:id="rId51"/>
      <p:bold r:id="rId52"/>
      <p:italic r:id="rId53"/>
      <p:boldItalic r:id="rId54"/>
    </p:embeddedFont>
    <p:embeddedFont>
      <p:font typeface="Open Sans"/>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9" roundtripDataSignature="AMtx7miRssVsowJKfZsvG1wRdXZtmFzw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D0E938C-E35B-453D-BFE0-E757DC980D08}">
  <a:tblStyle styleId="{7D0E938C-E35B-453D-BFE0-E757DC980D08}"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roximaNova-boldItalic.fntdata"/><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Tahoma-bold.fntdata"/><Relationship Id="rId45" Type="http://schemas.openxmlformats.org/officeDocument/2006/relationships/font" Target="fonts/Tahom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QuattrocentoSans-bold.fntdata"/><Relationship Id="rId47" Type="http://schemas.openxmlformats.org/officeDocument/2006/relationships/font" Target="fonts/QuattrocentoSans-regular.fntdata"/><Relationship Id="rId49" Type="http://schemas.openxmlformats.org/officeDocument/2006/relationships/font" Target="fonts/Quattrocento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ProximaNova-regular.fntdata"/><Relationship Id="rId36" Type="http://schemas.openxmlformats.org/officeDocument/2006/relationships/slide" Target="slides/slide31.xml"/><Relationship Id="rId39" Type="http://schemas.openxmlformats.org/officeDocument/2006/relationships/font" Target="fonts/ProximaNova-italic.fntdata"/><Relationship Id="rId38" Type="http://schemas.openxmlformats.org/officeDocument/2006/relationships/font" Target="fonts/ProximaNova-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regular.fntdata"/><Relationship Id="rId50" Type="http://schemas.openxmlformats.org/officeDocument/2006/relationships/font" Target="fonts/QuattrocentoSans-boldItalic.fntdata"/><Relationship Id="rId53" Type="http://schemas.openxmlformats.org/officeDocument/2006/relationships/font" Target="fonts/HelveticaNeue-italic.fntdata"/><Relationship Id="rId52" Type="http://schemas.openxmlformats.org/officeDocument/2006/relationships/font" Target="fonts/HelveticaNeue-bold.fntdata"/><Relationship Id="rId11" Type="http://schemas.openxmlformats.org/officeDocument/2006/relationships/slide" Target="slides/slide6.xml"/><Relationship Id="rId55" Type="http://schemas.openxmlformats.org/officeDocument/2006/relationships/font" Target="fonts/OpenSans-regular.fntdata"/><Relationship Id="rId10" Type="http://schemas.openxmlformats.org/officeDocument/2006/relationships/slide" Target="slides/slide5.xml"/><Relationship Id="rId54" Type="http://schemas.openxmlformats.org/officeDocument/2006/relationships/font" Target="fonts/HelveticaNeue-boldItalic.fntdata"/><Relationship Id="rId13" Type="http://schemas.openxmlformats.org/officeDocument/2006/relationships/slide" Target="slides/slide8.xml"/><Relationship Id="rId57" Type="http://schemas.openxmlformats.org/officeDocument/2006/relationships/font" Target="fonts/OpenSans-italic.fntdata"/><Relationship Id="rId12" Type="http://schemas.openxmlformats.org/officeDocument/2006/relationships/slide" Target="slides/slide7.xml"/><Relationship Id="rId56" Type="http://schemas.openxmlformats.org/officeDocument/2006/relationships/font" Target="fonts/OpenSans-bold.fntdata"/><Relationship Id="rId15" Type="http://schemas.openxmlformats.org/officeDocument/2006/relationships/slide" Target="slides/slide10.xml"/><Relationship Id="rId59" Type="http://customschemas.google.com/relationships/presentationmetadata" Target="metadata"/><Relationship Id="rId14" Type="http://schemas.openxmlformats.org/officeDocument/2006/relationships/slide" Target="slides/slide9.xml"/><Relationship Id="rId58"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157ebc6a90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1157ebc6a90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p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p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3b21c9323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g33b21c9323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4353ba5ca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g34353ba5ca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38e616cf92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g338e616cf92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5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6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6" name="Google Shape;66;p6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6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8" name="Google Shape;68;p6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6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5" name="Google Shape;75;p6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63"/>
          <p:cNvSpPr/>
          <p:nvPr>
            <p:ph idx="2" type="pic"/>
          </p:nvPr>
        </p:nvSpPr>
        <p:spPr>
          <a:xfrm>
            <a:off x="5183188" y="987425"/>
            <a:ext cx="6172200" cy="4873625"/>
          </a:xfrm>
          <a:prstGeom prst="rect">
            <a:avLst/>
          </a:prstGeom>
          <a:noFill/>
          <a:ln>
            <a:noFill/>
          </a:ln>
        </p:spPr>
      </p:sp>
      <p:sp>
        <p:nvSpPr>
          <p:cNvPr id="82" name="Google Shape;82;p6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 name="Google Shape;83;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6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6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6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53"/>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3600"/>
              <a:buFont typeface="Calibri"/>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23" name="Google Shape;23;p5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54"/>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1"/>
              </a:buClr>
              <a:buSzPts val="1400"/>
              <a:buChar char="●"/>
              <a:defRPr sz="1867"/>
            </a:lvl1pPr>
            <a:lvl2pPr indent="-304800" lvl="1" marL="914400" algn="l">
              <a:lnSpc>
                <a:spcPct val="115000"/>
              </a:lnSpc>
              <a:spcBef>
                <a:spcPts val="2133"/>
              </a:spcBef>
              <a:spcAft>
                <a:spcPts val="0"/>
              </a:spcAft>
              <a:buClr>
                <a:schemeClr val="dk1"/>
              </a:buClr>
              <a:buSzPts val="1200"/>
              <a:buChar char="○"/>
              <a:defRPr sz="1600"/>
            </a:lvl2pPr>
            <a:lvl3pPr indent="-304800" lvl="2" marL="1371600" algn="l">
              <a:lnSpc>
                <a:spcPct val="115000"/>
              </a:lnSpc>
              <a:spcBef>
                <a:spcPts val="2133"/>
              </a:spcBef>
              <a:spcAft>
                <a:spcPts val="0"/>
              </a:spcAft>
              <a:buClr>
                <a:schemeClr val="dk1"/>
              </a:buClr>
              <a:buSzPts val="1200"/>
              <a:buChar char="■"/>
              <a:defRPr sz="1600"/>
            </a:lvl3pPr>
            <a:lvl4pPr indent="-304800" lvl="3" marL="1828800" algn="l">
              <a:lnSpc>
                <a:spcPct val="115000"/>
              </a:lnSpc>
              <a:spcBef>
                <a:spcPts val="2133"/>
              </a:spcBef>
              <a:spcAft>
                <a:spcPts val="0"/>
              </a:spcAft>
              <a:buClr>
                <a:schemeClr val="dk1"/>
              </a:buClr>
              <a:buSzPts val="1200"/>
              <a:buChar char="●"/>
              <a:defRPr sz="1600"/>
            </a:lvl4pPr>
            <a:lvl5pPr indent="-304800" lvl="4" marL="2286000" algn="l">
              <a:lnSpc>
                <a:spcPct val="115000"/>
              </a:lnSpc>
              <a:spcBef>
                <a:spcPts val="2133"/>
              </a:spcBef>
              <a:spcAft>
                <a:spcPts val="0"/>
              </a:spcAft>
              <a:buClr>
                <a:schemeClr val="dk1"/>
              </a:buClr>
              <a:buSzPts val="1200"/>
              <a:buChar char="○"/>
              <a:defRPr sz="1600"/>
            </a:lvl5pPr>
            <a:lvl6pPr indent="-304800" lvl="5" marL="2743200" algn="l">
              <a:lnSpc>
                <a:spcPct val="115000"/>
              </a:lnSpc>
              <a:spcBef>
                <a:spcPts val="2133"/>
              </a:spcBef>
              <a:spcAft>
                <a:spcPts val="0"/>
              </a:spcAft>
              <a:buClr>
                <a:schemeClr val="dk1"/>
              </a:buClr>
              <a:buSzPts val="1200"/>
              <a:buChar char="■"/>
              <a:defRPr sz="1600"/>
            </a:lvl6pPr>
            <a:lvl7pPr indent="-304800" lvl="6" marL="3200400" algn="l">
              <a:lnSpc>
                <a:spcPct val="115000"/>
              </a:lnSpc>
              <a:spcBef>
                <a:spcPts val="2133"/>
              </a:spcBef>
              <a:spcAft>
                <a:spcPts val="0"/>
              </a:spcAft>
              <a:buClr>
                <a:schemeClr val="dk1"/>
              </a:buClr>
              <a:buSzPts val="1200"/>
              <a:buChar char="●"/>
              <a:defRPr sz="1600"/>
            </a:lvl7pPr>
            <a:lvl8pPr indent="-304800" lvl="7" marL="3657600" algn="l">
              <a:lnSpc>
                <a:spcPct val="115000"/>
              </a:lnSpc>
              <a:spcBef>
                <a:spcPts val="2133"/>
              </a:spcBef>
              <a:spcAft>
                <a:spcPts val="0"/>
              </a:spcAft>
              <a:buClr>
                <a:schemeClr val="dk1"/>
              </a:buClr>
              <a:buSzPts val="1200"/>
              <a:buChar char="○"/>
              <a:defRPr sz="1600"/>
            </a:lvl8pPr>
            <a:lvl9pPr indent="-304800" lvl="8" marL="4114800" algn="l">
              <a:lnSpc>
                <a:spcPct val="115000"/>
              </a:lnSpc>
              <a:spcBef>
                <a:spcPts val="2133"/>
              </a:spcBef>
              <a:spcAft>
                <a:spcPts val="2133"/>
              </a:spcAft>
              <a:buClr>
                <a:schemeClr val="dk1"/>
              </a:buClr>
              <a:buSzPts val="1200"/>
              <a:buChar char="■"/>
              <a:defRPr sz="1600"/>
            </a:lvl9pPr>
          </a:lstStyle>
          <a:p/>
        </p:txBody>
      </p:sp>
      <p:sp>
        <p:nvSpPr>
          <p:cNvPr id="27" name="Google Shape;27;p54"/>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1"/>
              </a:buClr>
              <a:buSzPts val="1400"/>
              <a:buChar char="●"/>
              <a:defRPr sz="1867"/>
            </a:lvl1pPr>
            <a:lvl2pPr indent="-304800" lvl="1" marL="914400" algn="l">
              <a:lnSpc>
                <a:spcPct val="115000"/>
              </a:lnSpc>
              <a:spcBef>
                <a:spcPts val="2133"/>
              </a:spcBef>
              <a:spcAft>
                <a:spcPts val="0"/>
              </a:spcAft>
              <a:buClr>
                <a:schemeClr val="dk1"/>
              </a:buClr>
              <a:buSzPts val="1200"/>
              <a:buChar char="○"/>
              <a:defRPr sz="1600"/>
            </a:lvl2pPr>
            <a:lvl3pPr indent="-304800" lvl="2" marL="1371600" algn="l">
              <a:lnSpc>
                <a:spcPct val="115000"/>
              </a:lnSpc>
              <a:spcBef>
                <a:spcPts val="2133"/>
              </a:spcBef>
              <a:spcAft>
                <a:spcPts val="0"/>
              </a:spcAft>
              <a:buClr>
                <a:schemeClr val="dk1"/>
              </a:buClr>
              <a:buSzPts val="1200"/>
              <a:buChar char="■"/>
              <a:defRPr sz="1600"/>
            </a:lvl3pPr>
            <a:lvl4pPr indent="-304800" lvl="3" marL="1828800" algn="l">
              <a:lnSpc>
                <a:spcPct val="115000"/>
              </a:lnSpc>
              <a:spcBef>
                <a:spcPts val="2133"/>
              </a:spcBef>
              <a:spcAft>
                <a:spcPts val="0"/>
              </a:spcAft>
              <a:buClr>
                <a:schemeClr val="dk1"/>
              </a:buClr>
              <a:buSzPts val="1200"/>
              <a:buChar char="●"/>
              <a:defRPr sz="1600"/>
            </a:lvl4pPr>
            <a:lvl5pPr indent="-304800" lvl="4" marL="2286000" algn="l">
              <a:lnSpc>
                <a:spcPct val="115000"/>
              </a:lnSpc>
              <a:spcBef>
                <a:spcPts val="2133"/>
              </a:spcBef>
              <a:spcAft>
                <a:spcPts val="0"/>
              </a:spcAft>
              <a:buClr>
                <a:schemeClr val="dk1"/>
              </a:buClr>
              <a:buSzPts val="1200"/>
              <a:buChar char="○"/>
              <a:defRPr sz="1600"/>
            </a:lvl5pPr>
            <a:lvl6pPr indent="-304800" lvl="5" marL="2743200" algn="l">
              <a:lnSpc>
                <a:spcPct val="115000"/>
              </a:lnSpc>
              <a:spcBef>
                <a:spcPts val="2133"/>
              </a:spcBef>
              <a:spcAft>
                <a:spcPts val="0"/>
              </a:spcAft>
              <a:buClr>
                <a:schemeClr val="dk1"/>
              </a:buClr>
              <a:buSzPts val="1200"/>
              <a:buChar char="■"/>
              <a:defRPr sz="1600"/>
            </a:lvl6pPr>
            <a:lvl7pPr indent="-304800" lvl="6" marL="3200400" algn="l">
              <a:lnSpc>
                <a:spcPct val="115000"/>
              </a:lnSpc>
              <a:spcBef>
                <a:spcPts val="2133"/>
              </a:spcBef>
              <a:spcAft>
                <a:spcPts val="0"/>
              </a:spcAft>
              <a:buClr>
                <a:schemeClr val="dk1"/>
              </a:buClr>
              <a:buSzPts val="1200"/>
              <a:buChar char="●"/>
              <a:defRPr sz="1600"/>
            </a:lvl7pPr>
            <a:lvl8pPr indent="-304800" lvl="7" marL="3657600" algn="l">
              <a:lnSpc>
                <a:spcPct val="115000"/>
              </a:lnSpc>
              <a:spcBef>
                <a:spcPts val="2133"/>
              </a:spcBef>
              <a:spcAft>
                <a:spcPts val="0"/>
              </a:spcAft>
              <a:buClr>
                <a:schemeClr val="dk1"/>
              </a:buClr>
              <a:buSzPts val="1200"/>
              <a:buChar char="○"/>
              <a:defRPr sz="1600"/>
            </a:lvl8pPr>
            <a:lvl9pPr indent="-304800" lvl="8" marL="4114800" algn="l">
              <a:lnSpc>
                <a:spcPct val="115000"/>
              </a:lnSpc>
              <a:spcBef>
                <a:spcPts val="2133"/>
              </a:spcBef>
              <a:spcAft>
                <a:spcPts val="2133"/>
              </a:spcAft>
              <a:buClr>
                <a:schemeClr val="dk1"/>
              </a:buClr>
              <a:buSzPts val="1200"/>
              <a:buChar char="■"/>
              <a:defRPr sz="1600"/>
            </a:lvl9pPr>
          </a:lstStyle>
          <a:p/>
        </p:txBody>
      </p:sp>
      <p:sp>
        <p:nvSpPr>
          <p:cNvPr id="28" name="Google Shape;28;p5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5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56"/>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lvl1pPr>
            <a:lvl2pPr indent="-317500" lvl="1" marL="914400" algn="l">
              <a:lnSpc>
                <a:spcPct val="115000"/>
              </a:lnSpc>
              <a:spcBef>
                <a:spcPts val="2133"/>
              </a:spcBef>
              <a:spcAft>
                <a:spcPts val="0"/>
              </a:spcAft>
              <a:buClr>
                <a:schemeClr val="dk1"/>
              </a:buClr>
              <a:buSzPts val="1400"/>
              <a:buChar char="○"/>
              <a:defRPr/>
            </a:lvl2pPr>
            <a:lvl3pPr indent="-317500" lvl="2" marL="1371600" algn="l">
              <a:lnSpc>
                <a:spcPct val="115000"/>
              </a:lnSpc>
              <a:spcBef>
                <a:spcPts val="2133"/>
              </a:spcBef>
              <a:spcAft>
                <a:spcPts val="0"/>
              </a:spcAft>
              <a:buClr>
                <a:schemeClr val="dk1"/>
              </a:buClr>
              <a:buSzPts val="1400"/>
              <a:buChar char="■"/>
              <a:defRPr/>
            </a:lvl3pPr>
            <a:lvl4pPr indent="-317500" lvl="3" marL="1828800" algn="l">
              <a:lnSpc>
                <a:spcPct val="115000"/>
              </a:lnSpc>
              <a:spcBef>
                <a:spcPts val="2133"/>
              </a:spcBef>
              <a:spcAft>
                <a:spcPts val="0"/>
              </a:spcAft>
              <a:buClr>
                <a:schemeClr val="dk1"/>
              </a:buClr>
              <a:buSzPts val="1400"/>
              <a:buChar char="●"/>
              <a:defRPr/>
            </a:lvl4pPr>
            <a:lvl5pPr indent="-317500" lvl="4" marL="2286000" algn="l">
              <a:lnSpc>
                <a:spcPct val="115000"/>
              </a:lnSpc>
              <a:spcBef>
                <a:spcPts val="2133"/>
              </a:spcBef>
              <a:spcAft>
                <a:spcPts val="0"/>
              </a:spcAft>
              <a:buClr>
                <a:schemeClr val="dk1"/>
              </a:buClr>
              <a:buSzPts val="1400"/>
              <a:buChar char="○"/>
              <a:defRPr/>
            </a:lvl5pPr>
            <a:lvl6pPr indent="-317500" lvl="5" marL="2743200" algn="l">
              <a:lnSpc>
                <a:spcPct val="115000"/>
              </a:lnSpc>
              <a:spcBef>
                <a:spcPts val="2133"/>
              </a:spcBef>
              <a:spcAft>
                <a:spcPts val="0"/>
              </a:spcAft>
              <a:buClr>
                <a:schemeClr val="dk1"/>
              </a:buClr>
              <a:buSzPts val="1400"/>
              <a:buChar char="■"/>
              <a:defRPr/>
            </a:lvl6pPr>
            <a:lvl7pPr indent="-317500" lvl="6" marL="3200400" algn="l">
              <a:lnSpc>
                <a:spcPct val="115000"/>
              </a:lnSpc>
              <a:spcBef>
                <a:spcPts val="2133"/>
              </a:spcBef>
              <a:spcAft>
                <a:spcPts val="0"/>
              </a:spcAft>
              <a:buClr>
                <a:schemeClr val="dk1"/>
              </a:buClr>
              <a:buSzPts val="1400"/>
              <a:buChar char="●"/>
              <a:defRPr/>
            </a:lvl7pPr>
            <a:lvl8pPr indent="-317500" lvl="7" marL="3657600" algn="l">
              <a:lnSpc>
                <a:spcPct val="115000"/>
              </a:lnSpc>
              <a:spcBef>
                <a:spcPts val="2133"/>
              </a:spcBef>
              <a:spcAft>
                <a:spcPts val="0"/>
              </a:spcAft>
              <a:buClr>
                <a:schemeClr val="dk1"/>
              </a:buClr>
              <a:buSzPts val="1400"/>
              <a:buChar char="○"/>
              <a:defRPr/>
            </a:lvl8pPr>
            <a:lvl9pPr indent="-317500" lvl="8" marL="4114800" algn="l">
              <a:lnSpc>
                <a:spcPct val="115000"/>
              </a:lnSpc>
              <a:spcBef>
                <a:spcPts val="2133"/>
              </a:spcBef>
              <a:spcAft>
                <a:spcPts val="2133"/>
              </a:spcAft>
              <a:buClr>
                <a:schemeClr val="dk1"/>
              </a:buClr>
              <a:buSzPts val="1400"/>
              <a:buChar char="■"/>
              <a:defRPr/>
            </a:lvl9pPr>
          </a:lstStyle>
          <a:p/>
        </p:txBody>
      </p:sp>
      <p:sp>
        <p:nvSpPr>
          <p:cNvPr id="37" name="Google Shape;37;p5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ill Image">
  <p:cSld name="1_Fill Image">
    <p:spTree>
      <p:nvGrpSpPr>
        <p:cNvPr id="38" name="Shape 38"/>
        <p:cNvGrpSpPr/>
        <p:nvPr/>
      </p:nvGrpSpPr>
      <p:grpSpPr>
        <a:xfrm>
          <a:off x="0" y="0"/>
          <a:ext cx="0" cy="0"/>
          <a:chOff x="0" y="0"/>
          <a:chExt cx="0" cy="0"/>
        </a:xfrm>
      </p:grpSpPr>
      <p:sp>
        <p:nvSpPr>
          <p:cNvPr id="39" name="Google Shape;39;p100"/>
          <p:cNvSpPr/>
          <p:nvPr>
            <p:ph idx="2" type="pic"/>
          </p:nvPr>
        </p:nvSpPr>
        <p:spPr>
          <a:xfrm>
            <a:off x="-155614" y="892242"/>
            <a:ext cx="12503230" cy="6109449"/>
          </a:xfrm>
          <a:prstGeom prst="rect">
            <a:avLst/>
          </a:prstGeom>
          <a:solidFill>
            <a:srgbClr val="F2F2F2"/>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0" name="Shape 50"/>
        <p:cNvGrpSpPr/>
        <p:nvPr/>
      </p:nvGrpSpPr>
      <p:grpSpPr>
        <a:xfrm>
          <a:off x="0" y="0"/>
          <a:ext cx="0" cy="0"/>
          <a:chOff x="0" y="0"/>
          <a:chExt cx="0" cy="0"/>
        </a:xfrm>
      </p:grpSpPr>
      <p:sp>
        <p:nvSpPr>
          <p:cNvPr id="51" name="Google Shape;51;p5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3" name="Google Shape;53;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10.png"/><Relationship Id="rId7"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15.png"/><Relationship Id="rId4" Type="http://schemas.openxmlformats.org/officeDocument/2006/relationships/hyperlink" Target="https://thp.org/wp-content/uploads/2015/10/THP_WEI-Intro_10-12-151.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A2060"/>
        </a:solidFill>
      </p:bgPr>
    </p:bg>
    <p:spTree>
      <p:nvGrpSpPr>
        <p:cNvPr id="101" name="Shape 101"/>
        <p:cNvGrpSpPr/>
        <p:nvPr/>
      </p:nvGrpSpPr>
      <p:grpSpPr>
        <a:xfrm>
          <a:off x="0" y="0"/>
          <a:ext cx="0" cy="0"/>
          <a:chOff x="0" y="0"/>
          <a:chExt cx="0" cy="0"/>
        </a:xfrm>
      </p:grpSpPr>
      <p:pic>
        <p:nvPicPr>
          <p:cNvPr id="102" name="Google Shape;102;p109"/>
          <p:cNvPicPr preferRelativeResize="0"/>
          <p:nvPr/>
        </p:nvPicPr>
        <p:blipFill rotWithShape="1">
          <a:blip r:embed="rId3">
            <a:alphaModFix amt="10000"/>
          </a:blip>
          <a:srcRect b="0" l="0" r="0" t="0"/>
          <a:stretch/>
        </p:blipFill>
        <p:spPr>
          <a:xfrm>
            <a:off x="6045233" y="424733"/>
            <a:ext cx="5923600" cy="5923600"/>
          </a:xfrm>
          <a:prstGeom prst="rect">
            <a:avLst/>
          </a:prstGeom>
          <a:noFill/>
          <a:ln>
            <a:noFill/>
          </a:ln>
        </p:spPr>
      </p:pic>
      <p:sp>
        <p:nvSpPr>
          <p:cNvPr id="103" name="Google Shape;103;p109"/>
          <p:cNvSpPr txBox="1"/>
          <p:nvPr/>
        </p:nvSpPr>
        <p:spPr>
          <a:xfrm>
            <a:off x="468217" y="4807620"/>
            <a:ext cx="3401491" cy="700800"/>
          </a:xfrm>
          <a:prstGeom prst="rect">
            <a:avLst/>
          </a:prstGeom>
          <a:noFill/>
          <a:ln cap="flat" cmpd="sng" w="285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733"/>
              <a:buFont typeface="Arial"/>
              <a:buNone/>
            </a:pPr>
            <a:r>
              <a:rPr b="1" i="0" lang="en" sz="3733" u="none" cap="none" strike="noStrike">
                <a:solidFill>
                  <a:srgbClr val="FFFFFF"/>
                </a:solidFill>
                <a:latin typeface="Tahoma"/>
                <a:ea typeface="Tahoma"/>
                <a:cs typeface="Tahoma"/>
                <a:sym typeface="Tahoma"/>
              </a:rPr>
              <a:t>MODULE 3</a:t>
            </a:r>
            <a:endParaRPr b="1" i="0" sz="3733" u="none" cap="none" strike="noStrike">
              <a:solidFill>
                <a:srgbClr val="FFFFFF"/>
              </a:solidFill>
              <a:latin typeface="Tahoma"/>
              <a:ea typeface="Tahoma"/>
              <a:cs typeface="Tahoma"/>
              <a:sym typeface="Tahoma"/>
            </a:endParaRPr>
          </a:p>
        </p:txBody>
      </p:sp>
      <p:sp>
        <p:nvSpPr>
          <p:cNvPr id="104" name="Google Shape;104;p109"/>
          <p:cNvSpPr txBox="1"/>
          <p:nvPr/>
        </p:nvSpPr>
        <p:spPr>
          <a:xfrm>
            <a:off x="340203" y="2596553"/>
            <a:ext cx="11406397" cy="21180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7333"/>
              <a:buFont typeface="Arial"/>
              <a:buNone/>
            </a:pPr>
            <a:r>
              <a:rPr b="1" i="0" lang="en" sz="7333" u="none" cap="none" strike="noStrike">
                <a:solidFill>
                  <a:schemeClr val="lt1"/>
                </a:solidFill>
                <a:latin typeface="Helvetica Neue"/>
                <a:ea typeface="Helvetica Neue"/>
                <a:cs typeface="Helvetica Neue"/>
                <a:sym typeface="Helvetica Neue"/>
              </a:rPr>
              <a:t>Gender Transformative and Feminist MEAL</a:t>
            </a:r>
            <a:endParaRPr b="0" i="0" sz="1867" u="none" cap="none" strike="noStrike">
              <a:solidFill>
                <a:srgbClr val="000000"/>
              </a:solidFill>
              <a:latin typeface="Arial"/>
              <a:ea typeface="Arial"/>
              <a:cs typeface="Arial"/>
              <a:sym typeface="Arial"/>
            </a:endParaRPr>
          </a:p>
        </p:txBody>
      </p:sp>
      <p:cxnSp>
        <p:nvCxnSpPr>
          <p:cNvPr id="105" name="Google Shape;105;p109"/>
          <p:cNvCxnSpPr/>
          <p:nvPr/>
        </p:nvCxnSpPr>
        <p:spPr>
          <a:xfrm>
            <a:off x="340200" y="4594087"/>
            <a:ext cx="11066000" cy="18000"/>
          </a:xfrm>
          <a:prstGeom prst="straightConnector1">
            <a:avLst/>
          </a:prstGeom>
          <a:noFill/>
          <a:ln cap="flat" cmpd="sng" w="38100">
            <a:solidFill>
              <a:srgbClr val="F9D380"/>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14"/>
          <p:cNvSpPr txBox="1"/>
          <p:nvPr/>
        </p:nvSpPr>
        <p:spPr>
          <a:xfrm>
            <a:off x="2963867" y="385083"/>
            <a:ext cx="8328400" cy="763600"/>
          </a:xfrm>
          <a:prstGeom prst="rect">
            <a:avLst/>
          </a:prstGeom>
          <a:solidFill>
            <a:srgbClr val="F3F3F3"/>
          </a:solidFill>
          <a:ln>
            <a:noFill/>
          </a:ln>
        </p:spPr>
        <p:txBody>
          <a:bodyPr anchorCtr="0" anchor="ctr" bIns="121900" lIns="121900" spcFirstLastPara="1" rIns="121900" wrap="square" tIns="121900">
            <a:noAutofit/>
          </a:bodyPr>
          <a:lstStyle/>
          <a:p>
            <a:pPr indent="0" lvl="0" marL="457189" marR="0" rtl="0" algn="l">
              <a:lnSpc>
                <a:spcPct val="115000"/>
              </a:lnSpc>
              <a:spcBef>
                <a:spcPts val="0"/>
              </a:spcBef>
              <a:spcAft>
                <a:spcPts val="0"/>
              </a:spcAft>
              <a:buClr>
                <a:srgbClr val="000000"/>
              </a:buClr>
              <a:buSzPts val="2667"/>
              <a:buFont typeface="Arial"/>
              <a:buNone/>
            </a:pPr>
            <a:r>
              <a:rPr b="0" i="0" lang="en" sz="2667" u="none" cap="none" strike="noStrike">
                <a:solidFill>
                  <a:schemeClr val="dk1"/>
                </a:solidFill>
                <a:latin typeface="Helvetica Neue"/>
                <a:ea typeface="Helvetica Neue"/>
                <a:cs typeface="Helvetica Neue"/>
                <a:sym typeface="Helvetica Neue"/>
              </a:rPr>
              <a:t>How do we conduct a gender analysis?</a:t>
            </a:r>
            <a:endParaRPr b="0" i="0" sz="2133" u="none" cap="none" strike="noStrike">
              <a:solidFill>
                <a:schemeClr val="dk1"/>
              </a:solidFill>
              <a:latin typeface="Helvetica Neue"/>
              <a:ea typeface="Helvetica Neue"/>
              <a:cs typeface="Helvetica Neue"/>
              <a:sym typeface="Helvetica Neue"/>
            </a:endParaRPr>
          </a:p>
        </p:txBody>
      </p:sp>
      <p:sp>
        <p:nvSpPr>
          <p:cNvPr id="206" name="Google Shape;206;p114"/>
          <p:cNvSpPr/>
          <p:nvPr/>
        </p:nvSpPr>
        <p:spPr>
          <a:xfrm>
            <a:off x="899733" y="385083"/>
            <a:ext cx="2476800" cy="763600"/>
          </a:xfrm>
          <a:prstGeom prst="homePlate">
            <a:avLst>
              <a:gd fmla="val 52391" name="adj"/>
            </a:avLst>
          </a:prstGeom>
          <a:solidFill>
            <a:srgbClr val="B5CB8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733"/>
              <a:buFont typeface="Arial"/>
              <a:buNone/>
            </a:pPr>
            <a:r>
              <a:rPr b="1" i="0" lang="en" sz="3733" u="none" cap="none" strike="noStrike">
                <a:solidFill>
                  <a:srgbClr val="FFFFFF"/>
                </a:solidFill>
                <a:latin typeface="Helvetica Neue"/>
                <a:ea typeface="Helvetica Neue"/>
                <a:cs typeface="Helvetica Neue"/>
                <a:sym typeface="Helvetica Neue"/>
              </a:rPr>
              <a:t>HOW?</a:t>
            </a:r>
            <a:endParaRPr b="1" i="0" sz="3733" u="none" cap="none" strike="noStrike">
              <a:solidFill>
                <a:srgbClr val="FFFFFF"/>
              </a:solidFill>
              <a:latin typeface="Helvetica Neue"/>
              <a:ea typeface="Helvetica Neue"/>
              <a:cs typeface="Helvetica Neue"/>
              <a:sym typeface="Helvetica Neue"/>
            </a:endParaRPr>
          </a:p>
        </p:txBody>
      </p:sp>
      <p:grpSp>
        <p:nvGrpSpPr>
          <p:cNvPr id="207" name="Google Shape;207;p114"/>
          <p:cNvGrpSpPr/>
          <p:nvPr/>
        </p:nvGrpSpPr>
        <p:grpSpPr>
          <a:xfrm>
            <a:off x="1365574" y="1271690"/>
            <a:ext cx="12117612" cy="5333097"/>
            <a:chOff x="1111266" y="1031179"/>
            <a:chExt cx="9088209" cy="3999823"/>
          </a:xfrm>
        </p:grpSpPr>
        <p:sp>
          <p:nvSpPr>
            <p:cNvPr id="208" name="Google Shape;208;p114"/>
            <p:cNvSpPr txBox="1"/>
            <p:nvPr/>
          </p:nvSpPr>
          <p:spPr>
            <a:xfrm>
              <a:off x="1763775" y="1088520"/>
              <a:ext cx="8435700" cy="572700"/>
            </a:xfrm>
            <a:prstGeom prst="rect">
              <a:avLst/>
            </a:prstGeom>
            <a:noFill/>
            <a:ln>
              <a:noFill/>
            </a:ln>
          </p:spPr>
          <p:txBody>
            <a:bodyPr anchorCtr="0" anchor="t" bIns="121900" lIns="121900" spcFirstLastPara="1" rIns="121900" wrap="square" tIns="121900">
              <a:noAutofit/>
            </a:bodyPr>
            <a:lstStyle/>
            <a:p>
              <a:pPr indent="0" lvl="0" marL="186262" marR="0" rtl="0" algn="l">
                <a:lnSpc>
                  <a:spcPct val="115000"/>
                </a:lnSpc>
                <a:spcBef>
                  <a:spcPts val="0"/>
                </a:spcBef>
                <a:spcAft>
                  <a:spcPts val="0"/>
                </a:spcAft>
                <a:buClr>
                  <a:srgbClr val="000000"/>
                </a:buClr>
                <a:buSzPts val="2400"/>
                <a:buFont typeface="Arial"/>
                <a:buNone/>
              </a:pPr>
              <a:r>
                <a:rPr b="0" i="0" lang="en" sz="2400" u="none" cap="none" strike="noStrike">
                  <a:solidFill>
                    <a:schemeClr val="dk1"/>
                  </a:solidFill>
                  <a:latin typeface="Tahoma"/>
                  <a:ea typeface="Tahoma"/>
                  <a:cs typeface="Tahoma"/>
                  <a:sym typeface="Tahoma"/>
                </a:rPr>
                <a:t>Defining your framework</a:t>
              </a:r>
              <a:endParaRPr b="0" i="0" sz="1867" u="none" cap="none" strike="noStrike">
                <a:solidFill>
                  <a:srgbClr val="000000"/>
                </a:solidFill>
                <a:latin typeface="Arial"/>
                <a:ea typeface="Arial"/>
                <a:cs typeface="Arial"/>
                <a:sym typeface="Arial"/>
              </a:endParaRPr>
            </a:p>
          </p:txBody>
        </p:sp>
        <p:pic>
          <p:nvPicPr>
            <p:cNvPr descr="Badge" id="209" name="Google Shape;209;p114"/>
            <p:cNvPicPr preferRelativeResize="0"/>
            <p:nvPr/>
          </p:nvPicPr>
          <p:blipFill rotWithShape="1">
            <a:blip r:embed="rId3">
              <a:alphaModFix/>
            </a:blip>
            <a:srcRect b="0" l="0" r="0" t="0"/>
            <a:stretch/>
          </p:blipFill>
          <p:spPr>
            <a:xfrm>
              <a:off x="1113446" y="1869602"/>
              <a:ext cx="646235" cy="646235"/>
            </a:xfrm>
            <a:prstGeom prst="rect">
              <a:avLst/>
            </a:prstGeom>
            <a:noFill/>
            <a:ln>
              <a:noFill/>
            </a:ln>
          </p:spPr>
        </p:pic>
        <p:pic>
          <p:nvPicPr>
            <p:cNvPr descr="Badge 3" id="210" name="Google Shape;210;p114"/>
            <p:cNvPicPr preferRelativeResize="0"/>
            <p:nvPr/>
          </p:nvPicPr>
          <p:blipFill rotWithShape="1">
            <a:blip r:embed="rId4">
              <a:alphaModFix/>
            </a:blip>
            <a:srcRect b="0" l="0" r="0" t="0"/>
            <a:stretch/>
          </p:blipFill>
          <p:spPr>
            <a:xfrm>
              <a:off x="1111266" y="2670990"/>
              <a:ext cx="646235" cy="646235"/>
            </a:xfrm>
            <a:prstGeom prst="rect">
              <a:avLst/>
            </a:prstGeom>
            <a:noFill/>
            <a:ln>
              <a:noFill/>
            </a:ln>
          </p:spPr>
        </p:pic>
        <p:pic>
          <p:nvPicPr>
            <p:cNvPr descr="Badge 1" id="211" name="Google Shape;211;p114"/>
            <p:cNvPicPr preferRelativeResize="0"/>
            <p:nvPr/>
          </p:nvPicPr>
          <p:blipFill rotWithShape="1">
            <a:blip r:embed="rId5">
              <a:alphaModFix/>
            </a:blip>
            <a:srcRect b="0" l="0" r="0" t="0"/>
            <a:stretch/>
          </p:blipFill>
          <p:spPr>
            <a:xfrm>
              <a:off x="1113447" y="1031179"/>
              <a:ext cx="646235" cy="646235"/>
            </a:xfrm>
            <a:prstGeom prst="rect">
              <a:avLst/>
            </a:prstGeom>
            <a:noFill/>
            <a:ln>
              <a:noFill/>
            </a:ln>
          </p:spPr>
        </p:pic>
        <p:pic>
          <p:nvPicPr>
            <p:cNvPr descr="Badge 5" id="212" name="Google Shape;212;p114"/>
            <p:cNvPicPr preferRelativeResize="0"/>
            <p:nvPr/>
          </p:nvPicPr>
          <p:blipFill rotWithShape="1">
            <a:blip r:embed="rId6">
              <a:alphaModFix/>
            </a:blip>
            <a:srcRect b="0" l="0" r="0" t="0"/>
            <a:stretch/>
          </p:blipFill>
          <p:spPr>
            <a:xfrm>
              <a:off x="1119044" y="4384769"/>
              <a:ext cx="646233" cy="646233"/>
            </a:xfrm>
            <a:prstGeom prst="rect">
              <a:avLst/>
            </a:prstGeom>
            <a:noFill/>
            <a:ln>
              <a:noFill/>
            </a:ln>
          </p:spPr>
        </p:pic>
        <p:pic>
          <p:nvPicPr>
            <p:cNvPr descr="Badge 4" id="213" name="Google Shape;213;p114"/>
            <p:cNvPicPr preferRelativeResize="0"/>
            <p:nvPr/>
          </p:nvPicPr>
          <p:blipFill rotWithShape="1">
            <a:blip r:embed="rId7">
              <a:alphaModFix/>
            </a:blip>
            <a:srcRect b="0" l="0" r="0" t="0"/>
            <a:stretch/>
          </p:blipFill>
          <p:spPr>
            <a:xfrm>
              <a:off x="1119045" y="3529034"/>
              <a:ext cx="646233" cy="646233"/>
            </a:xfrm>
            <a:prstGeom prst="rect">
              <a:avLst/>
            </a:prstGeom>
            <a:noFill/>
            <a:ln>
              <a:noFill/>
            </a:ln>
          </p:spPr>
        </p:pic>
        <p:sp>
          <p:nvSpPr>
            <p:cNvPr id="214" name="Google Shape;214;p114"/>
            <p:cNvSpPr/>
            <p:nvPr/>
          </p:nvSpPr>
          <p:spPr>
            <a:xfrm>
              <a:off x="1787278" y="1993081"/>
              <a:ext cx="4572000" cy="369300"/>
            </a:xfrm>
            <a:prstGeom prst="rect">
              <a:avLst/>
            </a:prstGeom>
            <a:noFill/>
            <a:ln>
              <a:noFill/>
            </a:ln>
          </p:spPr>
          <p:txBody>
            <a:bodyPr anchorCtr="0" anchor="t" bIns="60925" lIns="121900" spcFirstLastPara="1" rIns="121900" wrap="square" tIns="60925">
              <a:noAutofit/>
            </a:bodyPr>
            <a:lstStyle/>
            <a:p>
              <a:pPr indent="0" lvl="0" marL="186262" marR="0" rtl="0" algn="l">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Tahoma"/>
                  <a:ea typeface="Tahoma"/>
                  <a:cs typeface="Tahoma"/>
                  <a:sym typeface="Tahoma"/>
                </a:rPr>
                <a:t>Desktop and secondary research</a:t>
              </a:r>
              <a:endParaRPr b="0" i="0" sz="1867" u="none" cap="none" strike="noStrike">
                <a:solidFill>
                  <a:srgbClr val="000000"/>
                </a:solidFill>
                <a:latin typeface="Arial"/>
                <a:ea typeface="Arial"/>
                <a:cs typeface="Arial"/>
                <a:sym typeface="Arial"/>
              </a:endParaRPr>
            </a:p>
          </p:txBody>
        </p:sp>
        <p:sp>
          <p:nvSpPr>
            <p:cNvPr id="215" name="Google Shape;215;p114"/>
            <p:cNvSpPr/>
            <p:nvPr/>
          </p:nvSpPr>
          <p:spPr>
            <a:xfrm>
              <a:off x="1787278" y="2755527"/>
              <a:ext cx="4572000" cy="369300"/>
            </a:xfrm>
            <a:prstGeom prst="rect">
              <a:avLst/>
            </a:prstGeom>
            <a:noFill/>
            <a:ln>
              <a:noFill/>
            </a:ln>
          </p:spPr>
          <p:txBody>
            <a:bodyPr anchorCtr="0" anchor="t" bIns="60925" lIns="121900" spcFirstLastPara="1" rIns="121900" wrap="square" tIns="60925">
              <a:noAutofit/>
            </a:bodyPr>
            <a:lstStyle/>
            <a:p>
              <a:pPr indent="0" lvl="0" marL="186262" marR="0" rtl="0" algn="l">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Tahoma"/>
                  <a:ea typeface="Tahoma"/>
                  <a:cs typeface="Tahoma"/>
                  <a:sym typeface="Tahoma"/>
                </a:rPr>
                <a:t>Design of primary data collection tools</a:t>
              </a:r>
              <a:endParaRPr b="0" i="0" sz="1867" u="none" cap="none" strike="noStrike">
                <a:solidFill>
                  <a:srgbClr val="000000"/>
                </a:solidFill>
                <a:latin typeface="Arial"/>
                <a:ea typeface="Arial"/>
                <a:cs typeface="Arial"/>
                <a:sym typeface="Arial"/>
              </a:endParaRPr>
            </a:p>
          </p:txBody>
        </p:sp>
        <p:sp>
          <p:nvSpPr>
            <p:cNvPr id="216" name="Google Shape;216;p114"/>
            <p:cNvSpPr/>
            <p:nvPr/>
          </p:nvSpPr>
          <p:spPr>
            <a:xfrm>
              <a:off x="1787278" y="3667485"/>
              <a:ext cx="4572000" cy="369300"/>
            </a:xfrm>
            <a:prstGeom prst="rect">
              <a:avLst/>
            </a:prstGeom>
            <a:noFill/>
            <a:ln>
              <a:noFill/>
            </a:ln>
          </p:spPr>
          <p:txBody>
            <a:bodyPr anchorCtr="0" anchor="t" bIns="60925" lIns="121900" spcFirstLastPara="1" rIns="121900" wrap="square" tIns="60925">
              <a:noAutofit/>
            </a:bodyPr>
            <a:lstStyle/>
            <a:p>
              <a:pPr indent="0" lvl="0" marL="186262" marR="0" rtl="0" algn="l">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Tahoma"/>
                  <a:ea typeface="Tahoma"/>
                  <a:cs typeface="Tahoma"/>
                  <a:sym typeface="Tahoma"/>
                </a:rPr>
                <a:t>Data collection</a:t>
              </a:r>
              <a:endParaRPr b="0" i="0" sz="1867" u="none" cap="none" strike="noStrike">
                <a:solidFill>
                  <a:srgbClr val="000000"/>
                </a:solidFill>
                <a:latin typeface="Arial"/>
                <a:ea typeface="Arial"/>
                <a:cs typeface="Arial"/>
                <a:sym typeface="Arial"/>
              </a:endParaRPr>
            </a:p>
          </p:txBody>
        </p:sp>
        <p:sp>
          <p:nvSpPr>
            <p:cNvPr id="217" name="Google Shape;217;p114"/>
            <p:cNvSpPr/>
            <p:nvPr/>
          </p:nvSpPr>
          <p:spPr>
            <a:xfrm>
              <a:off x="1787278" y="4498521"/>
              <a:ext cx="1140000" cy="369300"/>
            </a:xfrm>
            <a:prstGeom prst="rect">
              <a:avLst/>
            </a:prstGeom>
            <a:noFill/>
            <a:ln>
              <a:noFill/>
            </a:ln>
          </p:spPr>
          <p:txBody>
            <a:bodyPr anchorCtr="0" anchor="t" bIns="60925" lIns="121900" spcFirstLastPara="1" rIns="121900" wrap="square" tIns="60925">
              <a:noAutofit/>
            </a:bodyPr>
            <a:lstStyle/>
            <a:p>
              <a:pPr indent="0" lvl="0" marL="186262" marR="0" rtl="0" algn="l">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Tahoma"/>
                  <a:ea typeface="Tahoma"/>
                  <a:cs typeface="Tahoma"/>
                  <a:sym typeface="Tahoma"/>
                </a:rPr>
                <a:t>Analysis</a:t>
              </a:r>
              <a:endParaRPr b="0" i="0" sz="1867" u="none" cap="none" strike="noStrike">
                <a:solidFill>
                  <a:srgbClr val="000000"/>
                </a:solidFill>
                <a:latin typeface="Arial"/>
                <a:ea typeface="Arial"/>
                <a:cs typeface="Arial"/>
                <a:sym typeface="Arial"/>
              </a:endParaRPr>
            </a:p>
          </p:txBody>
        </p:sp>
        <p:cxnSp>
          <p:nvCxnSpPr>
            <p:cNvPr id="218" name="Google Shape;218;p114"/>
            <p:cNvCxnSpPr/>
            <p:nvPr/>
          </p:nvCxnSpPr>
          <p:spPr>
            <a:xfrm>
              <a:off x="1928097" y="1756093"/>
              <a:ext cx="3239100" cy="0"/>
            </a:xfrm>
            <a:prstGeom prst="straightConnector1">
              <a:avLst/>
            </a:prstGeom>
            <a:noFill/>
            <a:ln cap="flat" cmpd="sng" w="28575">
              <a:solidFill>
                <a:srgbClr val="B5CB82"/>
              </a:solidFill>
              <a:prstDash val="solid"/>
              <a:round/>
              <a:headEnd len="sm" w="sm" type="none"/>
              <a:tailEnd len="sm" w="sm" type="none"/>
            </a:ln>
          </p:spPr>
        </p:cxnSp>
        <p:cxnSp>
          <p:nvCxnSpPr>
            <p:cNvPr id="219" name="Google Shape;219;p114"/>
            <p:cNvCxnSpPr/>
            <p:nvPr/>
          </p:nvCxnSpPr>
          <p:spPr>
            <a:xfrm>
              <a:off x="1964383" y="2607900"/>
              <a:ext cx="3239100" cy="0"/>
            </a:xfrm>
            <a:prstGeom prst="straightConnector1">
              <a:avLst/>
            </a:prstGeom>
            <a:noFill/>
            <a:ln cap="flat" cmpd="sng" w="28575">
              <a:solidFill>
                <a:srgbClr val="B5CB82"/>
              </a:solidFill>
              <a:prstDash val="solid"/>
              <a:round/>
              <a:headEnd len="sm" w="sm" type="none"/>
              <a:tailEnd len="sm" w="sm" type="none"/>
            </a:ln>
          </p:spPr>
        </p:cxnSp>
        <p:cxnSp>
          <p:nvCxnSpPr>
            <p:cNvPr id="220" name="Google Shape;220;p114"/>
            <p:cNvCxnSpPr/>
            <p:nvPr/>
          </p:nvCxnSpPr>
          <p:spPr>
            <a:xfrm>
              <a:off x="1964383" y="3432939"/>
              <a:ext cx="3239100" cy="0"/>
            </a:xfrm>
            <a:prstGeom prst="straightConnector1">
              <a:avLst/>
            </a:prstGeom>
            <a:noFill/>
            <a:ln cap="flat" cmpd="sng" w="28575">
              <a:solidFill>
                <a:srgbClr val="B5CB82"/>
              </a:solidFill>
              <a:prstDash val="solid"/>
              <a:round/>
              <a:headEnd len="sm" w="sm" type="none"/>
              <a:tailEnd len="sm" w="sm" type="none"/>
            </a:ln>
          </p:spPr>
        </p:cxnSp>
        <p:cxnSp>
          <p:nvCxnSpPr>
            <p:cNvPr id="221" name="Google Shape;221;p114"/>
            <p:cNvCxnSpPr/>
            <p:nvPr/>
          </p:nvCxnSpPr>
          <p:spPr>
            <a:xfrm>
              <a:off x="1964383" y="4347339"/>
              <a:ext cx="3239100" cy="0"/>
            </a:xfrm>
            <a:prstGeom prst="straightConnector1">
              <a:avLst/>
            </a:prstGeom>
            <a:noFill/>
            <a:ln cap="flat" cmpd="sng" w="28575">
              <a:solidFill>
                <a:srgbClr val="B5CB82"/>
              </a:solidFill>
              <a:prstDash val="solid"/>
              <a:round/>
              <a:headEnd len="sm" w="sm" type="none"/>
              <a:tailEnd len="sm" w="sm" type="none"/>
            </a:ln>
          </p:spPr>
        </p:cxn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15"/>
          <p:cNvSpPr txBox="1"/>
          <p:nvPr/>
        </p:nvSpPr>
        <p:spPr>
          <a:xfrm>
            <a:off x="2501333" y="301767"/>
            <a:ext cx="8285200" cy="1055200"/>
          </a:xfrm>
          <a:prstGeom prst="rect">
            <a:avLst/>
          </a:prstGeom>
          <a:solidFill>
            <a:srgbClr val="F3F3F3"/>
          </a:solidFill>
          <a:ln>
            <a:noFill/>
          </a:ln>
        </p:spPr>
        <p:txBody>
          <a:bodyPr anchorCtr="0" anchor="ctr" bIns="121900" lIns="121900" spcFirstLastPara="1" rIns="121900" wrap="square" tIns="121900">
            <a:noAutofit/>
          </a:bodyPr>
          <a:lstStyle/>
          <a:p>
            <a:pPr indent="0" lvl="0" marL="457189" marR="0" rtl="0" algn="l">
              <a:lnSpc>
                <a:spcPct val="115000"/>
              </a:lnSpc>
              <a:spcBef>
                <a:spcPts val="0"/>
              </a:spcBef>
              <a:spcAft>
                <a:spcPts val="0"/>
              </a:spcAft>
              <a:buClr>
                <a:srgbClr val="000000"/>
              </a:buClr>
              <a:buSzPts val="2667"/>
              <a:buFont typeface="Arial"/>
              <a:buNone/>
            </a:pPr>
            <a:r>
              <a:rPr b="0" i="0" lang="en" sz="2667" u="none" cap="none" strike="noStrike">
                <a:solidFill>
                  <a:schemeClr val="dk1"/>
                </a:solidFill>
                <a:latin typeface="Helvetica Neue"/>
                <a:ea typeface="Helvetica Neue"/>
                <a:cs typeface="Helvetica Neue"/>
                <a:sym typeface="Helvetica Neue"/>
              </a:rPr>
              <a:t>Who should conduct a gender analysis?</a:t>
            </a:r>
            <a:endParaRPr b="0" i="0" sz="2133" u="none" cap="none" strike="noStrike">
              <a:solidFill>
                <a:schemeClr val="dk1"/>
              </a:solidFill>
              <a:latin typeface="Helvetica Neue"/>
              <a:ea typeface="Helvetica Neue"/>
              <a:cs typeface="Helvetica Neue"/>
              <a:sym typeface="Helvetica Neue"/>
            </a:endParaRPr>
          </a:p>
        </p:txBody>
      </p:sp>
      <p:sp>
        <p:nvSpPr>
          <p:cNvPr id="227" name="Google Shape;227;p115"/>
          <p:cNvSpPr/>
          <p:nvPr/>
        </p:nvSpPr>
        <p:spPr>
          <a:xfrm>
            <a:off x="415600" y="301767"/>
            <a:ext cx="2597600" cy="1055200"/>
          </a:xfrm>
          <a:prstGeom prst="homePlate">
            <a:avLst>
              <a:gd fmla="val 50000" name="adj"/>
            </a:avLst>
          </a:prstGeom>
          <a:solidFill>
            <a:srgbClr val="993365"/>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Helvetica Neue"/>
                <a:ea typeface="Helvetica Neue"/>
                <a:cs typeface="Helvetica Neue"/>
                <a:sym typeface="Helvetica Neue"/>
              </a:rPr>
              <a:t>WHO?</a:t>
            </a:r>
            <a:endParaRPr b="1" i="0" sz="3200" u="none" cap="none" strike="noStrike">
              <a:solidFill>
                <a:srgbClr val="FFFFFF"/>
              </a:solidFill>
              <a:latin typeface="Helvetica Neue"/>
              <a:ea typeface="Helvetica Neue"/>
              <a:cs typeface="Helvetica Neue"/>
              <a:sym typeface="Helvetica Neue"/>
            </a:endParaRPr>
          </a:p>
        </p:txBody>
      </p:sp>
      <p:sp>
        <p:nvSpPr>
          <p:cNvPr id="228" name="Google Shape;228;p115"/>
          <p:cNvSpPr txBox="1"/>
          <p:nvPr/>
        </p:nvSpPr>
        <p:spPr>
          <a:xfrm>
            <a:off x="2279003" y="5177153"/>
            <a:ext cx="8328400" cy="971200"/>
          </a:xfrm>
          <a:prstGeom prst="rect">
            <a:avLst/>
          </a:prstGeom>
          <a:solidFill>
            <a:srgbClr val="F3F3F3"/>
          </a:solidFill>
          <a:ln>
            <a:noFill/>
          </a:ln>
        </p:spPr>
        <p:txBody>
          <a:bodyPr anchorCtr="0" anchor="ctr" bIns="121900" lIns="121900" spcFirstLastPara="1" rIns="121900" wrap="square" tIns="121900">
            <a:noAutofit/>
          </a:bodyPr>
          <a:lstStyle/>
          <a:p>
            <a:pPr indent="0" lvl="0" marL="457189" marR="0" rtl="0" algn="l">
              <a:lnSpc>
                <a:spcPct val="115000"/>
              </a:lnSpc>
              <a:spcBef>
                <a:spcPts val="0"/>
              </a:spcBef>
              <a:spcAft>
                <a:spcPts val="0"/>
              </a:spcAft>
              <a:buClr>
                <a:srgbClr val="000000"/>
              </a:buClr>
              <a:buSzPts val="2400"/>
              <a:buFont typeface="Arial"/>
              <a:buNone/>
            </a:pPr>
            <a:r>
              <a:rPr b="0" i="0" lang="en" sz="2400" u="none" cap="none" strike="noStrike">
                <a:solidFill>
                  <a:schemeClr val="dk1"/>
                </a:solidFill>
                <a:latin typeface="Tahoma"/>
                <a:ea typeface="Tahoma"/>
                <a:cs typeface="Tahoma"/>
                <a:sym typeface="Tahoma"/>
              </a:rPr>
              <a:t>When do we conduct gender analysis?</a:t>
            </a:r>
            <a:endParaRPr b="0" i="0" sz="1867" u="none" cap="none" strike="noStrike">
              <a:solidFill>
                <a:schemeClr val="dk1"/>
              </a:solidFill>
              <a:latin typeface="Tahoma"/>
              <a:ea typeface="Tahoma"/>
              <a:cs typeface="Tahoma"/>
              <a:sym typeface="Tahoma"/>
            </a:endParaRPr>
          </a:p>
        </p:txBody>
      </p:sp>
      <p:sp>
        <p:nvSpPr>
          <p:cNvPr id="229" name="Google Shape;229;p115"/>
          <p:cNvSpPr/>
          <p:nvPr/>
        </p:nvSpPr>
        <p:spPr>
          <a:xfrm>
            <a:off x="415600" y="5177153"/>
            <a:ext cx="2476800" cy="971200"/>
          </a:xfrm>
          <a:prstGeom prst="homePlate">
            <a:avLst>
              <a:gd fmla="val 50000" name="adj"/>
            </a:avLst>
          </a:prstGeom>
          <a:solidFill>
            <a:srgbClr val="F9D38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chemeClr val="lt1"/>
                </a:solidFill>
                <a:latin typeface="Helvetica Neue"/>
                <a:ea typeface="Helvetica Neue"/>
                <a:cs typeface="Helvetica Neue"/>
                <a:sym typeface="Helvetica Neue"/>
              </a:rPr>
              <a:t>WHEN?</a:t>
            </a:r>
            <a:endParaRPr b="1" i="0" sz="3200" u="none" cap="none" strike="noStrike">
              <a:solidFill>
                <a:schemeClr val="lt1"/>
              </a:solidFill>
              <a:latin typeface="Helvetica Neue"/>
              <a:ea typeface="Helvetica Neue"/>
              <a:cs typeface="Helvetica Neue"/>
              <a:sym typeface="Helvetica Neue"/>
            </a:endParaRPr>
          </a:p>
        </p:txBody>
      </p:sp>
      <p:pic>
        <p:nvPicPr>
          <p:cNvPr id="230" name="Google Shape;230;p115"/>
          <p:cNvPicPr preferRelativeResize="0"/>
          <p:nvPr/>
        </p:nvPicPr>
        <p:blipFill rotWithShape="1">
          <a:blip r:embed="rId3">
            <a:alphaModFix/>
          </a:blip>
          <a:srcRect b="0" l="0" r="0" t="0"/>
          <a:stretch/>
        </p:blipFill>
        <p:spPr>
          <a:xfrm>
            <a:off x="5494385" y="1509015"/>
            <a:ext cx="7856260" cy="4582819"/>
          </a:xfrm>
          <a:prstGeom prst="rect">
            <a:avLst/>
          </a:prstGeom>
          <a:noFill/>
          <a:ln>
            <a:noFill/>
          </a:ln>
        </p:spPr>
      </p:pic>
      <p:sp>
        <p:nvSpPr>
          <p:cNvPr id="231" name="Google Shape;231;p115"/>
          <p:cNvSpPr/>
          <p:nvPr/>
        </p:nvSpPr>
        <p:spPr>
          <a:xfrm>
            <a:off x="415600" y="1565593"/>
            <a:ext cx="5283200" cy="3222000"/>
          </a:xfrm>
          <a:prstGeom prst="rect">
            <a:avLst/>
          </a:prstGeom>
          <a:solidFill>
            <a:srgbClr val="993365"/>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232" name="Google Shape;232;p115"/>
          <p:cNvSpPr txBox="1"/>
          <p:nvPr>
            <p:ph idx="1" type="body"/>
          </p:nvPr>
        </p:nvSpPr>
        <p:spPr>
          <a:xfrm>
            <a:off x="346600" y="1565593"/>
            <a:ext cx="5333200" cy="3222000"/>
          </a:xfrm>
          <a:prstGeom prst="rect">
            <a:avLst/>
          </a:prstGeom>
          <a:noFill/>
          <a:ln>
            <a:noFill/>
          </a:ln>
        </p:spPr>
        <p:txBody>
          <a:bodyPr anchorCtr="0" anchor="t" bIns="121900" lIns="121900" spcFirstLastPara="1" rIns="121900" wrap="square" tIns="121900">
            <a:noAutofit/>
          </a:bodyPr>
          <a:lstStyle/>
          <a:p>
            <a:pPr indent="0" lvl="0" marL="186262" rtl="0" algn="l">
              <a:lnSpc>
                <a:spcPct val="115000"/>
              </a:lnSpc>
              <a:spcBef>
                <a:spcPts val="0"/>
              </a:spcBef>
              <a:spcAft>
                <a:spcPts val="0"/>
              </a:spcAft>
              <a:buSzPts val="1400"/>
              <a:buNone/>
            </a:pPr>
            <a:r>
              <a:rPr lang="en" sz="2133">
                <a:solidFill>
                  <a:schemeClr val="lt1"/>
                </a:solidFill>
                <a:latin typeface="Tahoma"/>
                <a:ea typeface="Tahoma"/>
                <a:cs typeface="Tahoma"/>
                <a:sym typeface="Tahoma"/>
              </a:rPr>
              <a:t>It is very important that gender analysis is not thought of as a task exclusively delivered by gender equality experts.  Gender analysis is an ongoing process and should be integrated into many stages throughout the project cycle, and is the responsibility of all staff. </a:t>
            </a:r>
            <a:endParaRPr sz="2133">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16"/>
          <p:cNvSpPr/>
          <p:nvPr/>
        </p:nvSpPr>
        <p:spPr>
          <a:xfrm>
            <a:off x="363200" y="398200"/>
            <a:ext cx="11465600" cy="6061600"/>
          </a:xfrm>
          <a:prstGeom prst="rect">
            <a:avLst/>
          </a:prstGeom>
          <a:noFill/>
          <a:ln cap="flat" cmpd="sng" w="2857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38" name="Google Shape;238;p116"/>
          <p:cNvSpPr txBox="1"/>
          <p:nvPr/>
        </p:nvSpPr>
        <p:spPr>
          <a:xfrm>
            <a:off x="1618300" y="2713600"/>
            <a:ext cx="296000" cy="10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39" name="Google Shape;239;p116"/>
          <p:cNvSpPr txBox="1"/>
          <p:nvPr/>
        </p:nvSpPr>
        <p:spPr>
          <a:xfrm>
            <a:off x="793233" y="227100"/>
            <a:ext cx="5587200" cy="9620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Helvetica Neue"/>
                <a:ea typeface="Helvetica Neue"/>
                <a:cs typeface="Helvetica Neue"/>
                <a:sym typeface="Helvetica Neue"/>
              </a:rPr>
              <a:t>Key Takeaways</a:t>
            </a:r>
            <a:endParaRPr b="0" i="0" sz="4800" u="none" cap="none" strike="noStrike">
              <a:solidFill>
                <a:srgbClr val="FFFFFF"/>
              </a:solidFill>
              <a:latin typeface="Helvetica Neue"/>
              <a:ea typeface="Helvetica Neue"/>
              <a:cs typeface="Helvetica Neue"/>
              <a:sym typeface="Helvetica Neue"/>
            </a:endParaRPr>
          </a:p>
        </p:txBody>
      </p:sp>
      <p:pic>
        <p:nvPicPr>
          <p:cNvPr descr="Circle with left arrow" id="240" name="Google Shape;240;p116"/>
          <p:cNvPicPr preferRelativeResize="0"/>
          <p:nvPr/>
        </p:nvPicPr>
        <p:blipFill rotWithShape="1">
          <a:blip r:embed="rId3">
            <a:alphaModFix/>
          </a:blip>
          <a:srcRect b="0" l="0" r="0" t="0"/>
          <a:stretch/>
        </p:blipFill>
        <p:spPr>
          <a:xfrm rot="10800000">
            <a:off x="836140" y="1951190"/>
            <a:ext cx="1007861" cy="1007861"/>
          </a:xfrm>
          <a:prstGeom prst="rect">
            <a:avLst/>
          </a:prstGeom>
          <a:noFill/>
          <a:ln>
            <a:noFill/>
          </a:ln>
        </p:spPr>
      </p:pic>
      <p:grpSp>
        <p:nvGrpSpPr>
          <p:cNvPr id="241" name="Google Shape;241;p116"/>
          <p:cNvGrpSpPr/>
          <p:nvPr/>
        </p:nvGrpSpPr>
        <p:grpSpPr>
          <a:xfrm>
            <a:off x="9555709" y="146325"/>
            <a:ext cx="2362380" cy="1971392"/>
            <a:chOff x="2573332" y="600903"/>
            <a:chExt cx="4314062" cy="3713070"/>
          </a:xfrm>
        </p:grpSpPr>
        <p:grpSp>
          <p:nvGrpSpPr>
            <p:cNvPr id="242" name="Google Shape;242;p116"/>
            <p:cNvGrpSpPr/>
            <p:nvPr/>
          </p:nvGrpSpPr>
          <p:grpSpPr>
            <a:xfrm>
              <a:off x="2573332" y="600903"/>
              <a:ext cx="3719824" cy="3713070"/>
              <a:chOff x="2573332" y="677103"/>
              <a:chExt cx="3719824" cy="3713070"/>
            </a:xfrm>
          </p:grpSpPr>
          <p:sp>
            <p:nvSpPr>
              <p:cNvPr id="243" name="Google Shape;243;p116"/>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16"/>
              <p:cNvSpPr/>
              <p:nvPr/>
            </p:nvSpPr>
            <p:spPr>
              <a:xfrm rot="-6598839">
                <a:off x="2887641" y="2346983"/>
                <a:ext cx="1199287" cy="1199287"/>
              </a:xfrm>
              <a:prstGeom prst="ellipse">
                <a:avLst/>
              </a:prstGeom>
              <a:gradFill>
                <a:gsLst>
                  <a:gs pos="0">
                    <a:srgbClr val="A64D79"/>
                  </a:gs>
                  <a:gs pos="100000">
                    <a:srgbClr val="737373"/>
                  </a:gs>
                </a:gsLst>
                <a:lin ang="5400012" scaled="0"/>
              </a:gra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16"/>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16"/>
              <p:cNvSpPr/>
              <p:nvPr/>
            </p:nvSpPr>
            <p:spPr>
              <a:xfrm rot="-6597866">
                <a:off x="2661829" y="2208216"/>
                <a:ext cx="629106" cy="629106"/>
              </a:xfrm>
              <a:prstGeom prst="ellipse">
                <a:avLst/>
              </a:prstGeom>
              <a:solidFill>
                <a:srgbClr val="3D3D3D"/>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16"/>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8" name="Google Shape;248;p116"/>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2156"/>
                </a:srgbClr>
              </a:outerShdw>
            </a:effectLst>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16"/>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2156"/>
                </a:srgbClr>
              </a:outerShdw>
            </a:effectLst>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ircle with left arrow" id="250" name="Google Shape;250;p116"/>
          <p:cNvPicPr preferRelativeResize="0"/>
          <p:nvPr/>
        </p:nvPicPr>
        <p:blipFill rotWithShape="1">
          <a:blip r:embed="rId3">
            <a:alphaModFix/>
          </a:blip>
          <a:srcRect b="0" l="0" r="0" t="0"/>
          <a:stretch/>
        </p:blipFill>
        <p:spPr>
          <a:xfrm rot="10800000">
            <a:off x="836140" y="3275956"/>
            <a:ext cx="1007861" cy="1007861"/>
          </a:xfrm>
          <a:prstGeom prst="rect">
            <a:avLst/>
          </a:prstGeom>
          <a:noFill/>
          <a:ln>
            <a:noFill/>
          </a:ln>
        </p:spPr>
      </p:pic>
      <p:pic>
        <p:nvPicPr>
          <p:cNvPr descr="Circle with left arrow" id="251" name="Google Shape;251;p116"/>
          <p:cNvPicPr preferRelativeResize="0"/>
          <p:nvPr/>
        </p:nvPicPr>
        <p:blipFill rotWithShape="1">
          <a:blip r:embed="rId3">
            <a:alphaModFix/>
          </a:blip>
          <a:srcRect b="0" l="0" r="0" t="0"/>
          <a:stretch/>
        </p:blipFill>
        <p:spPr>
          <a:xfrm rot="10800000">
            <a:off x="836140" y="4877530"/>
            <a:ext cx="1007861" cy="1007861"/>
          </a:xfrm>
          <a:prstGeom prst="rect">
            <a:avLst/>
          </a:prstGeom>
          <a:noFill/>
          <a:ln>
            <a:noFill/>
          </a:ln>
        </p:spPr>
      </p:pic>
      <p:graphicFrame>
        <p:nvGraphicFramePr>
          <p:cNvPr id="252" name="Google Shape;252;p116"/>
          <p:cNvGraphicFramePr/>
          <p:nvPr/>
        </p:nvGraphicFramePr>
        <p:xfrm>
          <a:off x="1014692" y="1324325"/>
          <a:ext cx="3000000" cy="3000000"/>
        </p:xfrm>
        <a:graphic>
          <a:graphicData uri="http://schemas.openxmlformats.org/drawingml/2006/table">
            <a:tbl>
              <a:tblPr>
                <a:noFill/>
                <a:tableStyleId>{7D0E938C-E35B-453D-BFE0-E757DC980D08}</a:tableStyleId>
              </a:tblPr>
              <a:tblGrid>
                <a:gridCol w="997325"/>
                <a:gridCol w="8654675"/>
              </a:tblGrid>
              <a:tr h="170142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2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2100" u="none" cap="none" strike="noStrike">
                          <a:solidFill>
                            <a:schemeClr val="dk1"/>
                          </a:solidFill>
                          <a:latin typeface="Tahoma"/>
                          <a:ea typeface="Tahoma"/>
                          <a:cs typeface="Tahoma"/>
                          <a:sym typeface="Tahoma"/>
                        </a:rPr>
                        <a:t>Gender analysis provides essential information to inform gender transformative programming and implementation.</a:t>
                      </a:r>
                      <a:endParaRPr sz="2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21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70142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2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2100" u="none" cap="none" strike="noStrike">
                          <a:solidFill>
                            <a:schemeClr val="dk1"/>
                          </a:solidFill>
                          <a:latin typeface="Tahoma"/>
                          <a:ea typeface="Tahoma"/>
                          <a:cs typeface="Tahoma"/>
                          <a:sym typeface="Tahoma"/>
                        </a:rPr>
                        <a:t>Gender analysis can build on existing frameworks and should be tailored to the needs of your initiative.</a:t>
                      </a:r>
                      <a:endParaRPr sz="2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21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r h="1327525">
                <a:tc>
                  <a:txBody>
                    <a:bodyPr/>
                    <a:lstStyle/>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2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2100" u="none" cap="none" strike="noStrike">
                          <a:solidFill>
                            <a:schemeClr val="dk1"/>
                          </a:solidFill>
                          <a:latin typeface="Tahoma"/>
                          <a:ea typeface="Tahoma"/>
                          <a:cs typeface="Tahoma"/>
                          <a:sym typeface="Tahoma"/>
                        </a:rPr>
                        <a:t>Gender analysis should happen throughout the project cycle and can be conducted by any organization.</a:t>
                      </a:r>
                      <a:endParaRPr sz="21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17"/>
          <p:cNvSpPr/>
          <p:nvPr/>
        </p:nvSpPr>
        <p:spPr>
          <a:xfrm>
            <a:off x="-525633" y="4349500"/>
            <a:ext cx="3045200" cy="3128800"/>
          </a:xfrm>
          <a:prstGeom prst="ellipse">
            <a:avLst/>
          </a:prstGeom>
          <a:gradFill>
            <a:gsLst>
              <a:gs pos="0">
                <a:srgbClr val="FFC982"/>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58" name="Google Shape;258;p117"/>
          <p:cNvSpPr/>
          <p:nvPr/>
        </p:nvSpPr>
        <p:spPr>
          <a:xfrm>
            <a:off x="9364933" y="-687100"/>
            <a:ext cx="3045200" cy="3128800"/>
          </a:xfrm>
          <a:prstGeom prst="ellipse">
            <a:avLst/>
          </a:prstGeom>
          <a:gradFill>
            <a:gsLst>
              <a:gs pos="0">
                <a:srgbClr val="272324"/>
              </a:gs>
              <a:gs pos="100000">
                <a:srgbClr val="737373"/>
              </a:gs>
            </a:gsLst>
            <a:lin ang="5400012" scaled="0"/>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59" name="Google Shape;259;p117"/>
          <p:cNvSpPr/>
          <p:nvPr/>
        </p:nvSpPr>
        <p:spPr>
          <a:xfrm>
            <a:off x="506000" y="449000"/>
            <a:ext cx="11180000" cy="5960000"/>
          </a:xfrm>
          <a:prstGeom prst="rect">
            <a:avLst/>
          </a:prstGeom>
          <a:noFill/>
          <a:ln cap="flat" cmpd="sng" w="19050">
            <a:solidFill>
              <a:srgbClr val="4C113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60" name="Google Shape;260;p117"/>
          <p:cNvSpPr txBox="1"/>
          <p:nvPr>
            <p:ph type="title"/>
          </p:nvPr>
        </p:nvSpPr>
        <p:spPr>
          <a:xfrm>
            <a:off x="415600" y="2766200"/>
            <a:ext cx="11360800" cy="1122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Calibri"/>
              <a:buNone/>
            </a:pPr>
            <a:r>
              <a:rPr lang="en">
                <a:solidFill>
                  <a:srgbClr val="993365"/>
                </a:solidFill>
                <a:latin typeface="Helvetica Neue"/>
                <a:ea typeface="Helvetica Neue"/>
                <a:cs typeface="Helvetica Neue"/>
                <a:sym typeface="Helvetica Neue"/>
              </a:rPr>
              <a:t>Session 13: </a:t>
            </a:r>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261" name="Google Shape;261;p117"/>
          <p:cNvSpPr txBox="1"/>
          <p:nvPr/>
        </p:nvSpPr>
        <p:spPr>
          <a:xfrm>
            <a:off x="1127516" y="3327397"/>
            <a:ext cx="9760000" cy="21232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267"/>
              <a:buFont typeface="Arial"/>
              <a:buNone/>
            </a:pPr>
            <a:r>
              <a:rPr b="0" i="0" lang="en" sz="4267" u="none" cap="none" strike="noStrike">
                <a:solidFill>
                  <a:schemeClr val="lt1"/>
                </a:solidFill>
                <a:latin typeface="Helvetica Neue"/>
                <a:ea typeface="Helvetica Neue"/>
                <a:cs typeface="Helvetica Neue"/>
                <a:sym typeface="Helvetica Neue"/>
              </a:rPr>
              <a:t>MEAL: </a:t>
            </a:r>
            <a:endParaRPr b="0" i="0" sz="1867"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267"/>
              <a:buFont typeface="Arial"/>
              <a:buNone/>
            </a:pPr>
            <a:r>
              <a:rPr b="0" i="0" lang="en" sz="4267" u="none" cap="none" strike="noStrike">
                <a:solidFill>
                  <a:schemeClr val="lt1"/>
                </a:solidFill>
                <a:latin typeface="Helvetica Neue"/>
                <a:ea typeface="Helvetica Neue"/>
                <a:cs typeface="Helvetica Neue"/>
                <a:sym typeface="Helvetica Neue"/>
              </a:rPr>
              <a:t>From Gender Sensitive to Gender Transformative and Feminist</a:t>
            </a:r>
            <a:endParaRPr b="0" i="0" sz="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18"/>
          <p:cNvSpPr/>
          <p:nvPr/>
        </p:nvSpPr>
        <p:spPr>
          <a:xfrm>
            <a:off x="0" y="0"/>
            <a:ext cx="4084400" cy="6852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pic>
        <p:nvPicPr>
          <p:cNvPr id="267" name="Google Shape;267;p118"/>
          <p:cNvPicPr preferRelativeResize="0"/>
          <p:nvPr/>
        </p:nvPicPr>
        <p:blipFill rotWithShape="1">
          <a:blip r:embed="rId3">
            <a:alphaModFix/>
          </a:blip>
          <a:srcRect b="0" l="0" r="0" t="0"/>
          <a:stretch/>
        </p:blipFill>
        <p:spPr>
          <a:xfrm>
            <a:off x="2503254" y="3325240"/>
            <a:ext cx="1325748" cy="1325752"/>
          </a:xfrm>
          <a:prstGeom prst="rect">
            <a:avLst/>
          </a:prstGeom>
          <a:noFill/>
          <a:ln>
            <a:noFill/>
          </a:ln>
        </p:spPr>
      </p:pic>
      <p:sp>
        <p:nvSpPr>
          <p:cNvPr id="268" name="Google Shape;268;p118"/>
          <p:cNvSpPr txBox="1"/>
          <p:nvPr>
            <p:ph type="title"/>
          </p:nvPr>
        </p:nvSpPr>
        <p:spPr>
          <a:xfrm>
            <a:off x="519235" y="461353"/>
            <a:ext cx="7588400" cy="1325600"/>
          </a:xfrm>
          <a:prstGeom prst="rect">
            <a:avLst/>
          </a:prstGeom>
          <a:noFill/>
          <a:ln cap="flat" cmpd="sng" w="28575">
            <a:solidFill>
              <a:srgbClr val="B5CB82"/>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800"/>
              <a:buNone/>
            </a:pPr>
            <a:r>
              <a:rPr lang="en" sz="5333">
                <a:solidFill>
                  <a:schemeClr val="lt1"/>
                </a:solidFill>
                <a:latin typeface="Helvetica Neue"/>
                <a:ea typeface="Helvetica Neue"/>
                <a:cs typeface="Helvetica Neue"/>
                <a:sym typeface="Helvetica Neue"/>
              </a:rPr>
              <a:t>Learning</a:t>
            </a:r>
            <a:r>
              <a:rPr lang="en" sz="5333">
                <a:solidFill>
                  <a:srgbClr val="272324"/>
                </a:solidFill>
                <a:latin typeface="Helvetica Neue"/>
                <a:ea typeface="Helvetica Neue"/>
                <a:cs typeface="Helvetica Neue"/>
                <a:sym typeface="Helvetica Neue"/>
              </a:rPr>
              <a:t> </a:t>
            </a:r>
            <a:r>
              <a:rPr lang="en" sz="5333">
                <a:solidFill>
                  <a:srgbClr val="63763E"/>
                </a:solidFill>
                <a:latin typeface="Helvetica Neue"/>
                <a:ea typeface="Helvetica Neue"/>
                <a:cs typeface="Helvetica Neue"/>
                <a:sym typeface="Helvetica Neue"/>
              </a:rPr>
              <a:t>Objectives</a:t>
            </a:r>
            <a:endParaRPr/>
          </a:p>
        </p:txBody>
      </p:sp>
      <p:sp>
        <p:nvSpPr>
          <p:cNvPr id="269" name="Google Shape;269;p118"/>
          <p:cNvSpPr txBox="1"/>
          <p:nvPr/>
        </p:nvSpPr>
        <p:spPr>
          <a:xfrm>
            <a:off x="4313419" y="2973944"/>
            <a:ext cx="6612800" cy="23780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To understand that integrating and reflecting gender transformative and feminist approaches to MEAL exist on a spectrum, and can be applied to both process and outcome of MEAL activities.</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19"/>
          <p:cNvSpPr/>
          <p:nvPr/>
        </p:nvSpPr>
        <p:spPr>
          <a:xfrm>
            <a:off x="9263333" y="-687100"/>
            <a:ext cx="3045200" cy="31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75" name="Google Shape;275;p119"/>
          <p:cNvSpPr txBox="1"/>
          <p:nvPr>
            <p:ph type="title"/>
          </p:nvPr>
        </p:nvSpPr>
        <p:spPr>
          <a:xfrm>
            <a:off x="8110500" y="593367"/>
            <a:ext cx="3599200" cy="7636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4000">
                <a:solidFill>
                  <a:srgbClr val="3A4888"/>
                </a:solidFill>
                <a:latin typeface="Proxima Nova"/>
                <a:ea typeface="Proxima Nova"/>
                <a:cs typeface="Proxima Nova"/>
                <a:sym typeface="Proxima Nova"/>
              </a:rPr>
              <a:t>Key</a:t>
            </a:r>
            <a:r>
              <a:rPr lang="en" sz="4000">
                <a:latin typeface="Proxima Nova"/>
                <a:ea typeface="Proxima Nova"/>
                <a:cs typeface="Proxima Nova"/>
                <a:sym typeface="Proxima Nova"/>
              </a:rPr>
              <a:t> </a:t>
            </a:r>
            <a:r>
              <a:rPr lang="en" sz="4000">
                <a:solidFill>
                  <a:srgbClr val="FFFFFF"/>
                </a:solidFill>
                <a:latin typeface="Proxima Nova"/>
                <a:ea typeface="Proxima Nova"/>
                <a:cs typeface="Proxima Nova"/>
                <a:sym typeface="Proxima Nova"/>
              </a:rPr>
              <a:t>Messages</a:t>
            </a:r>
            <a:endParaRPr sz="4000">
              <a:solidFill>
                <a:srgbClr val="FFFFFF"/>
              </a:solidFill>
              <a:latin typeface="Proxima Nova"/>
              <a:ea typeface="Proxima Nova"/>
              <a:cs typeface="Proxima Nova"/>
              <a:sym typeface="Proxima Nova"/>
            </a:endParaRPr>
          </a:p>
        </p:txBody>
      </p:sp>
      <p:cxnSp>
        <p:nvCxnSpPr>
          <p:cNvPr id="276" name="Google Shape;276;p119"/>
          <p:cNvCxnSpPr/>
          <p:nvPr/>
        </p:nvCxnSpPr>
        <p:spPr>
          <a:xfrm flipH="1" rot="10800000">
            <a:off x="0" y="1029667"/>
            <a:ext cx="8058800" cy="9200"/>
          </a:xfrm>
          <a:prstGeom prst="straightConnector1">
            <a:avLst/>
          </a:prstGeom>
          <a:noFill/>
          <a:ln cap="flat" cmpd="sng" w="38100">
            <a:solidFill>
              <a:srgbClr val="993365"/>
            </a:solidFill>
            <a:prstDash val="solid"/>
            <a:round/>
            <a:headEnd len="sm" w="sm" type="none"/>
            <a:tailEnd len="sm" w="sm" type="none"/>
          </a:ln>
        </p:spPr>
      </p:cxnSp>
      <p:pic>
        <p:nvPicPr>
          <p:cNvPr descr="Badge Tick1" id="277" name="Google Shape;277;p119"/>
          <p:cNvPicPr preferRelativeResize="0"/>
          <p:nvPr/>
        </p:nvPicPr>
        <p:blipFill rotWithShape="1">
          <a:blip r:embed="rId3">
            <a:alphaModFix/>
          </a:blip>
          <a:srcRect b="0" l="0" r="0" t="0"/>
          <a:stretch/>
        </p:blipFill>
        <p:spPr>
          <a:xfrm>
            <a:off x="745693" y="2441701"/>
            <a:ext cx="1018239" cy="1018239"/>
          </a:xfrm>
          <a:prstGeom prst="rect">
            <a:avLst/>
          </a:prstGeom>
          <a:noFill/>
          <a:ln>
            <a:noFill/>
          </a:ln>
        </p:spPr>
      </p:pic>
      <p:pic>
        <p:nvPicPr>
          <p:cNvPr descr="Badge Tick1" id="278" name="Google Shape;278;p119"/>
          <p:cNvPicPr preferRelativeResize="0"/>
          <p:nvPr/>
        </p:nvPicPr>
        <p:blipFill rotWithShape="1">
          <a:blip r:embed="rId3">
            <a:alphaModFix/>
          </a:blip>
          <a:srcRect b="0" l="0" r="0" t="0"/>
          <a:stretch/>
        </p:blipFill>
        <p:spPr>
          <a:xfrm>
            <a:off x="745691" y="5045646"/>
            <a:ext cx="1018239" cy="1018239"/>
          </a:xfrm>
          <a:prstGeom prst="rect">
            <a:avLst/>
          </a:prstGeom>
          <a:noFill/>
          <a:ln>
            <a:noFill/>
          </a:ln>
        </p:spPr>
      </p:pic>
      <p:pic>
        <p:nvPicPr>
          <p:cNvPr descr="Badge Tick1" id="279" name="Google Shape;279;p119"/>
          <p:cNvPicPr preferRelativeResize="0"/>
          <p:nvPr/>
        </p:nvPicPr>
        <p:blipFill rotWithShape="1">
          <a:blip r:embed="rId3">
            <a:alphaModFix/>
          </a:blip>
          <a:srcRect b="0" l="0" r="0" t="0"/>
          <a:stretch/>
        </p:blipFill>
        <p:spPr>
          <a:xfrm>
            <a:off x="745690" y="3743673"/>
            <a:ext cx="1018239" cy="1018239"/>
          </a:xfrm>
          <a:prstGeom prst="rect">
            <a:avLst/>
          </a:prstGeom>
          <a:noFill/>
          <a:ln>
            <a:noFill/>
          </a:ln>
        </p:spPr>
      </p:pic>
      <p:graphicFrame>
        <p:nvGraphicFramePr>
          <p:cNvPr id="280" name="Google Shape;280;p119"/>
          <p:cNvGraphicFramePr/>
          <p:nvPr/>
        </p:nvGraphicFramePr>
        <p:xfrm>
          <a:off x="849012" y="1986719"/>
          <a:ext cx="3000000" cy="3000000"/>
        </p:xfrm>
        <a:graphic>
          <a:graphicData uri="http://schemas.openxmlformats.org/drawingml/2006/table">
            <a:tbl>
              <a:tblPr>
                <a:noFill/>
                <a:tableStyleId>{7D0E938C-E35B-453D-BFE0-E757DC980D08}</a:tableStyleId>
              </a:tblPr>
              <a:tblGrid>
                <a:gridCol w="997325"/>
                <a:gridCol w="8654675"/>
              </a:tblGrid>
              <a:tr h="1379100">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900" u="none" cap="none" strike="noStrike">
                          <a:solidFill>
                            <a:schemeClr val="dk1"/>
                          </a:solidFill>
                          <a:latin typeface="Tahoma"/>
                          <a:ea typeface="Tahoma"/>
                          <a:cs typeface="Tahoma"/>
                          <a:sym typeface="Tahoma"/>
                        </a:rPr>
                        <a:t>Gender integration in MEAL activities must be comprehensive by addressing gender considerations in both process and purpose.</a:t>
                      </a:r>
                      <a:endParaRPr sz="1900" u="none" cap="none" strike="noStrike"/>
                    </a:p>
                    <a:p>
                      <a:pPr indent="0" lvl="0" marL="0" marR="0" rtl="0" algn="l">
                        <a:lnSpc>
                          <a:spcPct val="115000"/>
                        </a:lnSpc>
                        <a:spcBef>
                          <a:spcPts val="0"/>
                        </a:spcBef>
                        <a:spcAft>
                          <a:spcPts val="0"/>
                        </a:spcAft>
                        <a:buClr>
                          <a:srgbClr val="000000"/>
                        </a:buClr>
                        <a:buSzPts val="1400"/>
                        <a:buFont typeface="Arial"/>
                        <a:buNone/>
                      </a:pPr>
                      <a:r>
                        <a:t/>
                      </a:r>
                      <a:endParaRPr sz="19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706250">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900" u="none" cap="none" strike="noStrike">
                          <a:solidFill>
                            <a:schemeClr val="dk1"/>
                          </a:solidFill>
                          <a:latin typeface="Tahoma"/>
                          <a:ea typeface="Tahoma"/>
                          <a:cs typeface="Tahoma"/>
                          <a:sym typeface="Tahoma"/>
                        </a:rPr>
                        <a:t>The spectrum builds on itself as it intensifies.  For example, gender transformative monitoring activities will necessarily have the characteristics of gender sensitive and responsive monitoring activities.</a:t>
                      </a:r>
                      <a:endParaRPr sz="1900" u="none" cap="none" strike="noStrike"/>
                    </a:p>
                    <a:p>
                      <a:pPr indent="0" lvl="0" marL="0" marR="0" rtl="0" algn="l">
                        <a:lnSpc>
                          <a:spcPct val="115000"/>
                        </a:lnSpc>
                        <a:spcBef>
                          <a:spcPts val="0"/>
                        </a:spcBef>
                        <a:spcAft>
                          <a:spcPts val="0"/>
                        </a:spcAft>
                        <a:buClr>
                          <a:srgbClr val="000000"/>
                        </a:buClr>
                        <a:buSzPts val="1400"/>
                        <a:buFont typeface="Arial"/>
                        <a:buNone/>
                      </a:pPr>
                      <a:r>
                        <a:t/>
                      </a:r>
                      <a:endParaRPr sz="19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r h="1056175">
                <a:tc>
                  <a:txBody>
                    <a:bodyPr/>
                    <a:lstStyle/>
                    <a:p>
                      <a:pPr indent="0" lvl="0" marL="0" marR="0" rtl="0" algn="l">
                        <a:lnSpc>
                          <a:spcPct val="100000"/>
                        </a:lnSpc>
                        <a:spcBef>
                          <a:spcPts val="0"/>
                        </a:spcBef>
                        <a:spcAft>
                          <a:spcPts val="0"/>
                        </a:spcAft>
                        <a:buClr>
                          <a:srgbClr val="000000"/>
                        </a:buClr>
                        <a:buSzPts val="14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1900" u="none" cap="none" strike="noStrike">
                          <a:solidFill>
                            <a:schemeClr val="dk1"/>
                          </a:solidFill>
                          <a:latin typeface="Tahoma"/>
                          <a:ea typeface="Tahoma"/>
                          <a:cs typeface="Tahoma"/>
                          <a:sym typeface="Tahoma"/>
                        </a:rPr>
                        <a:t>Gender sensitive is the absolute bare minimum of gender integration that can be considered as good practice.</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20"/>
          <p:cNvSpPr/>
          <p:nvPr/>
        </p:nvSpPr>
        <p:spPr>
          <a:xfrm>
            <a:off x="-4210000" y="-533400"/>
            <a:ext cx="7924800" cy="7924800"/>
          </a:xfrm>
          <a:prstGeom prst="ellipse">
            <a:avLst/>
          </a:prstGeom>
          <a:solidFill>
            <a:srgbClr val="993365"/>
          </a:solidFill>
          <a:ln cap="flat" cmpd="sng" w="19050">
            <a:solidFill>
              <a:srgbClr val="34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86" name="Google Shape;286;p120"/>
          <p:cNvSpPr txBox="1"/>
          <p:nvPr/>
        </p:nvSpPr>
        <p:spPr>
          <a:xfrm>
            <a:off x="353560" y="2518828"/>
            <a:ext cx="3361200" cy="2044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8000"/>
              <a:buFont typeface="Arial"/>
              <a:buNone/>
            </a:pPr>
            <a:r>
              <a:rPr b="0" i="0" lang="en" sz="8000" u="none" cap="none" strike="noStrike">
                <a:solidFill>
                  <a:srgbClr val="FFFFFF"/>
                </a:solidFill>
                <a:latin typeface="Roboto"/>
                <a:ea typeface="Roboto"/>
                <a:cs typeface="Roboto"/>
                <a:sym typeface="Roboto"/>
              </a:rPr>
              <a:t>MEAL</a:t>
            </a:r>
            <a:endParaRPr b="0" i="0" sz="8000" u="none" cap="none" strike="noStrike">
              <a:solidFill>
                <a:srgbClr val="FFFFFF"/>
              </a:solidFill>
              <a:latin typeface="Roboto"/>
              <a:ea typeface="Roboto"/>
              <a:cs typeface="Roboto"/>
              <a:sym typeface="Roboto"/>
            </a:endParaRPr>
          </a:p>
        </p:txBody>
      </p:sp>
      <p:sp>
        <p:nvSpPr>
          <p:cNvPr id="287" name="Google Shape;287;p120"/>
          <p:cNvSpPr txBox="1"/>
          <p:nvPr/>
        </p:nvSpPr>
        <p:spPr>
          <a:xfrm>
            <a:off x="2612689" y="164400"/>
            <a:ext cx="9438800" cy="6529200"/>
          </a:xfrm>
          <a:prstGeom prst="rect">
            <a:avLst/>
          </a:prstGeom>
          <a:noFill/>
          <a:ln>
            <a:noFill/>
          </a:ln>
        </p:spPr>
        <p:txBody>
          <a:bodyPr anchorCtr="0" anchor="t" bIns="121900" lIns="121900" spcFirstLastPara="1" rIns="121900" wrap="square" tIns="121900">
            <a:noAutofit/>
          </a:bodyPr>
          <a:lstStyle/>
          <a:p>
            <a:pPr indent="0" lvl="0" marL="1219170" marR="0" rtl="0" algn="l">
              <a:lnSpc>
                <a:spcPct val="115000"/>
              </a:lnSpc>
              <a:spcBef>
                <a:spcPts val="1600"/>
              </a:spcBef>
              <a:spcAft>
                <a:spcPts val="0"/>
              </a:spcAft>
              <a:buClr>
                <a:srgbClr val="000000"/>
              </a:buClr>
              <a:buSzPts val="1467"/>
              <a:buFont typeface="Arial"/>
              <a:buNone/>
            </a:pPr>
            <a:r>
              <a:rPr b="1" i="0" lang="en" sz="1467" u="sng" cap="none" strike="noStrike">
                <a:solidFill>
                  <a:srgbClr val="344888"/>
                </a:solidFill>
                <a:latin typeface="Tahoma"/>
                <a:ea typeface="Tahoma"/>
                <a:cs typeface="Tahoma"/>
                <a:sym typeface="Tahoma"/>
              </a:rPr>
              <a:t>MONITORING</a:t>
            </a:r>
            <a:r>
              <a:rPr b="0" i="0" lang="en" sz="1467" u="none" cap="none" strike="noStrike">
                <a:solidFill>
                  <a:schemeClr val="dk1"/>
                </a:solidFill>
                <a:latin typeface="Tahoma"/>
                <a:ea typeface="Tahoma"/>
                <a:cs typeface="Tahoma"/>
                <a:sym typeface="Tahoma"/>
              </a:rPr>
              <a:t> is normally the systematic assessment of a programme’s performance over time. It involves the ongoing collection and review of data to provide programme managers and other stakeholders with indications of progress against programme plans and towards programme objectives.[1]</a:t>
            </a:r>
            <a:endParaRPr b="0" i="0" sz="1467" u="none" cap="none" strike="noStrike">
              <a:solidFill>
                <a:schemeClr val="dk1"/>
              </a:solidFill>
              <a:latin typeface="Tahoma"/>
              <a:ea typeface="Tahoma"/>
              <a:cs typeface="Tahoma"/>
              <a:sym typeface="Tahoma"/>
            </a:endParaRPr>
          </a:p>
          <a:p>
            <a:pPr indent="0" lvl="0" marL="1219170" marR="0" rtl="0" algn="l">
              <a:lnSpc>
                <a:spcPct val="115000"/>
              </a:lnSpc>
              <a:spcBef>
                <a:spcPts val="1600"/>
              </a:spcBef>
              <a:spcAft>
                <a:spcPts val="0"/>
              </a:spcAft>
              <a:buClr>
                <a:srgbClr val="000000"/>
              </a:buClr>
              <a:buSzPts val="1467"/>
              <a:buFont typeface="Arial"/>
              <a:buNone/>
            </a:pPr>
            <a:r>
              <a:rPr b="1" i="0" lang="en" sz="1467" u="sng" cap="none" strike="noStrike">
                <a:solidFill>
                  <a:srgbClr val="344888"/>
                </a:solidFill>
                <a:latin typeface="Tahoma"/>
                <a:ea typeface="Tahoma"/>
                <a:cs typeface="Tahoma"/>
                <a:sym typeface="Tahoma"/>
              </a:rPr>
              <a:t>EVALUATION</a:t>
            </a:r>
            <a:r>
              <a:rPr b="0" i="0" lang="en" sz="1467" u="none" cap="none" strike="noStrike">
                <a:solidFill>
                  <a:srgbClr val="344888"/>
                </a:solidFill>
                <a:latin typeface="Tahoma"/>
                <a:ea typeface="Tahoma"/>
                <a:cs typeface="Tahoma"/>
                <a:sym typeface="Tahoma"/>
              </a:rPr>
              <a:t> </a:t>
            </a:r>
            <a:r>
              <a:rPr b="0" i="0" lang="en" sz="1467" u="none" cap="none" strike="noStrike">
                <a:solidFill>
                  <a:schemeClr val="dk1"/>
                </a:solidFill>
                <a:latin typeface="Tahoma"/>
                <a:ea typeface="Tahoma"/>
                <a:cs typeface="Tahoma"/>
                <a:sym typeface="Tahoma"/>
              </a:rPr>
              <a:t>takes place at a particular point in time, but complements ongoing monitoring activities by providing more in depth, objective assessments of the relevance, efficiency, effectiveness, impact and sustainability of programmes. Formative evaluations are carried out during the life of the programme with a focus on improvement; summative evaluations take place towards the end of the programme and are used to judge its overall merit, worth or effectiveness.</a:t>
            </a:r>
            <a:endParaRPr b="0" i="0" sz="1467" u="none" cap="none" strike="noStrike">
              <a:solidFill>
                <a:schemeClr val="dk1"/>
              </a:solidFill>
              <a:latin typeface="Tahoma"/>
              <a:ea typeface="Tahoma"/>
              <a:cs typeface="Tahoma"/>
              <a:sym typeface="Tahoma"/>
            </a:endParaRPr>
          </a:p>
          <a:p>
            <a:pPr indent="0" lvl="0" marL="1219170" marR="0" rtl="0" algn="l">
              <a:lnSpc>
                <a:spcPct val="115000"/>
              </a:lnSpc>
              <a:spcBef>
                <a:spcPts val="1600"/>
              </a:spcBef>
              <a:spcAft>
                <a:spcPts val="0"/>
              </a:spcAft>
              <a:buClr>
                <a:srgbClr val="000000"/>
              </a:buClr>
              <a:buSzPts val="1467"/>
              <a:buFont typeface="Arial"/>
              <a:buNone/>
            </a:pPr>
            <a:r>
              <a:rPr b="1" i="0" lang="en" sz="1467" u="sng" cap="none" strike="noStrike">
                <a:solidFill>
                  <a:srgbClr val="344888"/>
                </a:solidFill>
                <a:latin typeface="Tahoma"/>
                <a:ea typeface="Tahoma"/>
                <a:cs typeface="Tahoma"/>
                <a:sym typeface="Tahoma"/>
              </a:rPr>
              <a:t>ACCOUNTABILITY</a:t>
            </a:r>
            <a:r>
              <a:rPr b="0" i="0" lang="en" sz="1467" u="none" cap="none" strike="noStrike">
                <a:solidFill>
                  <a:srgbClr val="511537"/>
                </a:solidFill>
                <a:latin typeface="Tahoma"/>
                <a:ea typeface="Tahoma"/>
                <a:cs typeface="Tahoma"/>
                <a:sym typeface="Tahoma"/>
              </a:rPr>
              <a:t> </a:t>
            </a:r>
            <a:r>
              <a:rPr b="0" i="0" lang="en" sz="1467" u="none" cap="none" strike="noStrike">
                <a:solidFill>
                  <a:schemeClr val="dk1"/>
                </a:solidFill>
                <a:latin typeface="Tahoma"/>
                <a:ea typeface="Tahoma"/>
                <a:cs typeface="Tahoma"/>
                <a:sym typeface="Tahoma"/>
              </a:rPr>
              <a:t>mechanisms include crucial information sharing to project or organization stakeholders about the delivery of services, the use of resources, and the achievement of outcomes. This includes project donors, partners and beneficiary or participants communities. Accountability to government or donors is sometimes referred to as ‘upward accountability’, accountability mechanisms targeting beneficiary groups or communities is referred to ‘downward accountability’, and ‘horizontal accountability’ refers to sharing and learning activities with partners, colleagues, peer organizations and stakeholders.[2]</a:t>
            </a:r>
            <a:endParaRPr b="0" i="0" sz="1467" u="none" cap="none" strike="noStrike">
              <a:solidFill>
                <a:schemeClr val="dk1"/>
              </a:solidFill>
              <a:latin typeface="Tahoma"/>
              <a:ea typeface="Tahoma"/>
              <a:cs typeface="Tahoma"/>
              <a:sym typeface="Tahoma"/>
            </a:endParaRPr>
          </a:p>
          <a:p>
            <a:pPr indent="0" lvl="0" marL="1219170" marR="0" rtl="0" algn="l">
              <a:lnSpc>
                <a:spcPct val="115000"/>
              </a:lnSpc>
              <a:spcBef>
                <a:spcPts val="1600"/>
              </a:spcBef>
              <a:spcAft>
                <a:spcPts val="1600"/>
              </a:spcAft>
              <a:buClr>
                <a:srgbClr val="000000"/>
              </a:buClr>
              <a:buSzPts val="1467"/>
              <a:buFont typeface="Arial"/>
              <a:buNone/>
            </a:pPr>
            <a:r>
              <a:rPr b="1" i="0" lang="en" sz="1467" u="sng" cap="none" strike="noStrike">
                <a:solidFill>
                  <a:srgbClr val="344888"/>
                </a:solidFill>
                <a:latin typeface="Tahoma"/>
                <a:ea typeface="Tahoma"/>
                <a:cs typeface="Tahoma"/>
                <a:sym typeface="Tahoma"/>
              </a:rPr>
              <a:t>LEARNING</a:t>
            </a:r>
            <a:r>
              <a:rPr b="0" i="0" lang="en" sz="1467" u="none" cap="none" strike="noStrike">
                <a:solidFill>
                  <a:srgbClr val="511537"/>
                </a:solidFill>
                <a:latin typeface="Tahoma"/>
                <a:ea typeface="Tahoma"/>
                <a:cs typeface="Tahoma"/>
                <a:sym typeface="Tahoma"/>
              </a:rPr>
              <a:t> </a:t>
            </a:r>
            <a:r>
              <a:rPr b="0" i="0" lang="en" sz="1467" u="none" cap="none" strike="noStrike">
                <a:solidFill>
                  <a:schemeClr val="dk1"/>
                </a:solidFill>
                <a:latin typeface="Tahoma"/>
                <a:ea typeface="Tahoma"/>
                <a:cs typeface="Tahoma"/>
                <a:sym typeface="Tahoma"/>
              </a:rPr>
              <a:t>activities are deliberate efforts to use project data (qualitative/quantitative/formal/informal/observational) to reflect on and improve upon programmatic and operational approaches.  This often involves specific research initiatives.</a:t>
            </a:r>
            <a:endParaRPr b="0" i="0" sz="1467" u="none" cap="none" strike="noStrike">
              <a:solidFill>
                <a:schemeClr val="dk1"/>
              </a:solidFill>
              <a:latin typeface="Tahoma"/>
              <a:ea typeface="Tahoma"/>
              <a:cs typeface="Tahoma"/>
              <a:sym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8"/>
          <p:cNvSpPr/>
          <p:nvPr/>
        </p:nvSpPr>
        <p:spPr>
          <a:xfrm>
            <a:off x="363200" y="398200"/>
            <a:ext cx="11465600" cy="6343200"/>
          </a:xfrm>
          <a:prstGeom prst="rect">
            <a:avLst/>
          </a:prstGeom>
          <a:noFill/>
          <a:ln cap="flat" cmpd="sng" w="28575">
            <a:solidFill>
              <a:srgbClr val="34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aphicFrame>
        <p:nvGraphicFramePr>
          <p:cNvPr id="293" name="Google Shape;293;p38"/>
          <p:cNvGraphicFramePr/>
          <p:nvPr/>
        </p:nvGraphicFramePr>
        <p:xfrm>
          <a:off x="647133" y="1161800"/>
          <a:ext cx="3000000" cy="3000000"/>
        </p:xfrm>
        <a:graphic>
          <a:graphicData uri="http://schemas.openxmlformats.org/drawingml/2006/table">
            <a:tbl>
              <a:tblPr>
                <a:noFill/>
                <a:tableStyleId>{7D0E938C-E35B-453D-BFE0-E757DC980D08}</a:tableStyleId>
              </a:tblPr>
              <a:tblGrid>
                <a:gridCol w="1703275"/>
                <a:gridCol w="2870625"/>
                <a:gridCol w="3069500"/>
                <a:gridCol w="3254300"/>
              </a:tblGrid>
              <a:tr h="812750">
                <a:tc>
                  <a:txBody>
                    <a:bodyPr/>
                    <a:lstStyle/>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Tahoma"/>
                        <a:ea typeface="Tahoma"/>
                        <a:cs typeface="Tahoma"/>
                        <a:sym typeface="Tahoma"/>
                      </a:endParaRPr>
                    </a:p>
                  </a:txBody>
                  <a:tcPr marT="121900" marB="121900" marR="121900" marL="121900">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900" u="none" cap="none" strike="noStrike">
                          <a:latin typeface="Tahoma"/>
                          <a:ea typeface="Tahoma"/>
                          <a:cs typeface="Tahoma"/>
                          <a:sym typeface="Tahoma"/>
                        </a:rPr>
                        <a:t>Gender Aware/Sensitive</a:t>
                      </a:r>
                      <a:endParaRPr b="1" sz="1900" u="none" cap="none" strike="noStrike">
                        <a:latin typeface="Tahoma"/>
                        <a:ea typeface="Tahoma"/>
                        <a:cs typeface="Tahoma"/>
                        <a:sym typeface="Tahoma"/>
                      </a:endParaRPr>
                    </a:p>
                  </a:txBody>
                  <a:tcPr marT="121900" marB="121900" marR="121900" marL="121900"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900" u="none" cap="none" strike="noStrike">
                          <a:latin typeface="Tahoma"/>
                          <a:ea typeface="Tahoma"/>
                          <a:cs typeface="Tahoma"/>
                          <a:sym typeface="Tahoma"/>
                        </a:rPr>
                        <a:t>Gender Responsive</a:t>
                      </a:r>
                      <a:endParaRPr b="1" sz="1900" u="none" cap="none" strike="noStrike">
                        <a:latin typeface="Tahoma"/>
                        <a:ea typeface="Tahoma"/>
                        <a:cs typeface="Tahoma"/>
                        <a:sym typeface="Tahoma"/>
                      </a:endParaRPr>
                    </a:p>
                  </a:txBody>
                  <a:tcPr marT="121900" marB="121900" marR="121900" marL="121900"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900" u="none" cap="none" strike="noStrike">
                          <a:latin typeface="Tahoma"/>
                          <a:ea typeface="Tahoma"/>
                          <a:cs typeface="Tahoma"/>
                          <a:sym typeface="Tahoma"/>
                        </a:rPr>
                        <a:t>Gender Transformative / Feminist</a:t>
                      </a:r>
                      <a:endParaRPr b="1" sz="1900" u="none" cap="none" strike="noStrike">
                        <a:latin typeface="Tahoma"/>
                        <a:ea typeface="Tahoma"/>
                        <a:cs typeface="Tahoma"/>
                        <a:sym typeface="Tahoma"/>
                      </a:endParaRPr>
                    </a:p>
                  </a:txBody>
                  <a:tcPr marT="121900" marB="121900" marR="121900" marL="121900"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4795475">
                <a:tc>
                  <a:txBody>
                    <a:bodyPr/>
                    <a:lstStyle/>
                    <a:p>
                      <a:pPr indent="0" lvl="0" marL="0" marR="0" rtl="0" algn="r">
                        <a:lnSpc>
                          <a:spcPct val="100000"/>
                        </a:lnSpc>
                        <a:spcBef>
                          <a:spcPts val="0"/>
                        </a:spcBef>
                        <a:spcAft>
                          <a:spcPts val="0"/>
                        </a:spcAft>
                        <a:buClr>
                          <a:srgbClr val="000000"/>
                        </a:buClr>
                        <a:buSzPts val="1400"/>
                        <a:buFont typeface="Arial"/>
                        <a:buNone/>
                      </a:pPr>
                      <a:r>
                        <a:rPr b="1" lang="en" sz="1900" u="none" cap="none" strike="noStrike">
                          <a:latin typeface="Tahoma"/>
                          <a:ea typeface="Tahoma"/>
                          <a:cs typeface="Tahoma"/>
                          <a:sym typeface="Tahoma"/>
                        </a:rPr>
                        <a:t>Monitoring</a:t>
                      </a:r>
                      <a:endParaRPr b="1" sz="1900" u="none" cap="none" strike="noStrike">
                        <a:latin typeface="Tahoma"/>
                        <a:ea typeface="Tahoma"/>
                        <a:cs typeface="Tahoma"/>
                        <a:sym typeface="Tahoma"/>
                      </a:endParaRPr>
                    </a:p>
                  </a:txBody>
                  <a:tcPr marT="121900" marB="121900" marR="121900" marL="121900">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171450" lvl="0" marL="171450" marR="0" rtl="0" algn="l">
                        <a:lnSpc>
                          <a:spcPct val="100000"/>
                        </a:lnSpc>
                        <a:spcBef>
                          <a:spcPts val="0"/>
                        </a:spcBef>
                        <a:spcAft>
                          <a:spcPts val="0"/>
                        </a:spcAft>
                        <a:buClr>
                          <a:srgbClr val="000000"/>
                        </a:buClr>
                        <a:buSzPts val="1050"/>
                        <a:buFont typeface="Arial"/>
                        <a:buChar char="•"/>
                      </a:pPr>
                      <a:r>
                        <a:rPr b="0" i="0" lang="en" sz="1400" u="none" cap="none" strike="noStrike">
                          <a:solidFill>
                            <a:srgbClr val="EF8600"/>
                          </a:solidFill>
                          <a:latin typeface="Tahoma"/>
                          <a:ea typeface="Tahoma"/>
                          <a:cs typeface="Tahoma"/>
                          <a:sym typeface="Tahoma"/>
                        </a:rPr>
                        <a:t>Monitors female and male beneficiaries and stakeholders </a:t>
                      </a:r>
                      <a:endParaRPr sz="1900" u="none" cap="none" strike="noStrike"/>
                    </a:p>
                    <a:p>
                      <a:pPr indent="-171450" lvl="0" marL="171450" marR="0" rtl="0" algn="l">
                        <a:lnSpc>
                          <a:spcPct val="100000"/>
                        </a:lnSpc>
                        <a:spcBef>
                          <a:spcPts val="0"/>
                        </a:spcBef>
                        <a:spcAft>
                          <a:spcPts val="0"/>
                        </a:spcAft>
                        <a:buClr>
                          <a:srgbClr val="000000"/>
                        </a:buClr>
                        <a:buSzPts val="1050"/>
                        <a:buFont typeface="Arial"/>
                        <a:buChar char="•"/>
                      </a:pPr>
                      <a:r>
                        <a:rPr b="0" i="0" lang="en" sz="1400" u="none" cap="none" strike="noStrike">
                          <a:solidFill>
                            <a:srgbClr val="EF8600"/>
                          </a:solidFill>
                          <a:latin typeface="Tahoma"/>
                          <a:ea typeface="Tahoma"/>
                          <a:cs typeface="Tahoma"/>
                          <a:sym typeface="Tahoma"/>
                        </a:rPr>
                        <a:t>Takes gender into consideration during planning and risk analysis for data collection </a:t>
                      </a:r>
                      <a:endParaRPr sz="1900" u="none" cap="none" strike="noStrike"/>
                    </a:p>
                    <a:p>
                      <a:pPr indent="-171450" lvl="0" marL="171450" marR="0" rtl="0" algn="l">
                        <a:lnSpc>
                          <a:spcPct val="100000"/>
                        </a:lnSpc>
                        <a:spcBef>
                          <a:spcPts val="0"/>
                        </a:spcBef>
                        <a:spcAft>
                          <a:spcPts val="0"/>
                        </a:spcAft>
                        <a:buClr>
                          <a:srgbClr val="000000"/>
                        </a:buClr>
                        <a:buSzPts val="1050"/>
                        <a:buFont typeface="Arial"/>
                        <a:buChar char="•"/>
                      </a:pPr>
                      <a:r>
                        <a:rPr b="0" i="0" lang="en" sz="1400" u="none" cap="none" strike="noStrike">
                          <a:solidFill>
                            <a:srgbClr val="EF8600"/>
                          </a:solidFill>
                          <a:latin typeface="Tahoma"/>
                          <a:ea typeface="Tahoma"/>
                          <a:cs typeface="Tahoma"/>
                          <a:sym typeface="Tahoma"/>
                        </a:rPr>
                        <a:t>Captures and organizes data disaggregated by sex/age </a:t>
                      </a:r>
                      <a:endParaRPr sz="1900" u="none" cap="none" strike="noStrike"/>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Tahoma"/>
                        <a:ea typeface="Tahoma"/>
                        <a:cs typeface="Tahoma"/>
                        <a:sym typeface="Tahoma"/>
                      </a:endParaRPr>
                    </a:p>
                  </a:txBody>
                  <a:tcPr marT="121900" marB="121900" marR="121900" marL="121900">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171450" lvl="0" marL="171450" marR="0" rtl="0" algn="l">
                        <a:lnSpc>
                          <a:spcPct val="100000"/>
                        </a:lnSpc>
                        <a:spcBef>
                          <a:spcPts val="0"/>
                        </a:spcBef>
                        <a:spcAft>
                          <a:spcPts val="0"/>
                        </a:spcAft>
                        <a:buClr>
                          <a:srgbClr val="000000"/>
                        </a:buClr>
                        <a:buSzPts val="1050"/>
                        <a:buFont typeface="Arial"/>
                        <a:buChar char="•"/>
                      </a:pPr>
                      <a:r>
                        <a:rPr b="0" i="0" lang="en" sz="1400" u="none" cap="none" strike="noStrike">
                          <a:solidFill>
                            <a:srgbClr val="EF8600"/>
                          </a:solidFill>
                          <a:latin typeface="Tahoma"/>
                          <a:ea typeface="Tahoma"/>
                          <a:cs typeface="Tahoma"/>
                          <a:sym typeface="Tahoma"/>
                        </a:rPr>
                        <a:t>Monitors female and male beneficiaries and stakeholders </a:t>
                      </a:r>
                      <a:endParaRPr sz="1900" u="none" cap="none" strike="noStrike"/>
                    </a:p>
                    <a:p>
                      <a:pPr indent="-171450" lvl="0" marL="171450" marR="0" rtl="0" algn="l">
                        <a:lnSpc>
                          <a:spcPct val="100000"/>
                        </a:lnSpc>
                        <a:spcBef>
                          <a:spcPts val="0"/>
                        </a:spcBef>
                        <a:spcAft>
                          <a:spcPts val="0"/>
                        </a:spcAft>
                        <a:buClr>
                          <a:srgbClr val="000000"/>
                        </a:buClr>
                        <a:buSzPts val="1050"/>
                        <a:buFont typeface="Arial"/>
                        <a:buChar char="•"/>
                      </a:pPr>
                      <a:r>
                        <a:rPr b="0" i="0" lang="en" sz="1400" u="none" cap="none" strike="noStrike">
                          <a:solidFill>
                            <a:srgbClr val="EF8600"/>
                          </a:solidFill>
                          <a:latin typeface="Tahoma"/>
                          <a:ea typeface="Tahoma"/>
                          <a:cs typeface="Tahoma"/>
                          <a:sym typeface="Tahoma"/>
                        </a:rPr>
                        <a:t>Takes gender into consideration during planning and risk analysis for data collection </a:t>
                      </a:r>
                      <a:endParaRPr sz="1900" u="none" cap="none" strike="noStrike"/>
                    </a:p>
                    <a:p>
                      <a:pPr indent="-171450" lvl="0" marL="171450" marR="0" rtl="0" algn="l">
                        <a:lnSpc>
                          <a:spcPct val="100000"/>
                        </a:lnSpc>
                        <a:spcBef>
                          <a:spcPts val="0"/>
                        </a:spcBef>
                        <a:spcAft>
                          <a:spcPts val="0"/>
                        </a:spcAft>
                        <a:buClr>
                          <a:srgbClr val="000000"/>
                        </a:buClr>
                        <a:buSzPts val="1050"/>
                        <a:buFont typeface="Arial"/>
                        <a:buChar char="•"/>
                      </a:pPr>
                      <a:r>
                        <a:rPr b="0" i="0" lang="en" sz="1400" u="none" cap="none" strike="noStrike">
                          <a:solidFill>
                            <a:srgbClr val="EF8600"/>
                          </a:solidFill>
                          <a:latin typeface="Tahoma"/>
                          <a:ea typeface="Tahoma"/>
                          <a:cs typeface="Tahoma"/>
                          <a:sym typeface="Tahoma"/>
                        </a:rPr>
                        <a:t>Captures and organizes data disaggregated by sex/age </a:t>
                      </a:r>
                      <a:endParaRPr sz="1900" u="none" cap="none" strike="noStrike"/>
                    </a:p>
                    <a:p>
                      <a:pPr indent="-171450" lvl="0" marL="171450" marR="0" rtl="0" algn="l">
                        <a:lnSpc>
                          <a:spcPct val="100000"/>
                        </a:lnSpc>
                        <a:spcBef>
                          <a:spcPts val="0"/>
                        </a:spcBef>
                        <a:spcAft>
                          <a:spcPts val="0"/>
                        </a:spcAft>
                        <a:buClr>
                          <a:srgbClr val="000000"/>
                        </a:buClr>
                        <a:buSzPts val="1050"/>
                        <a:buFont typeface="Arial"/>
                        <a:buChar char="•"/>
                      </a:pPr>
                      <a:r>
                        <a:rPr b="0" i="0" lang="en" sz="1400" u="none" cap="none" strike="noStrike">
                          <a:solidFill>
                            <a:srgbClr val="00717D"/>
                          </a:solidFill>
                          <a:latin typeface="Tahoma"/>
                          <a:ea typeface="Tahoma"/>
                          <a:cs typeface="Tahoma"/>
                          <a:sym typeface="Tahoma"/>
                        </a:rPr>
                        <a:t>Monitors gender-based differences between participation in and benefit from intervention</a:t>
                      </a:r>
                      <a:endParaRPr sz="1900" u="none" cap="none" strike="noStrike"/>
                    </a:p>
                    <a:p>
                      <a:pPr indent="-171450" lvl="0" marL="171450" marR="0" rtl="0" algn="l">
                        <a:lnSpc>
                          <a:spcPct val="100000"/>
                        </a:lnSpc>
                        <a:spcBef>
                          <a:spcPts val="0"/>
                        </a:spcBef>
                        <a:spcAft>
                          <a:spcPts val="0"/>
                        </a:spcAft>
                        <a:buClr>
                          <a:srgbClr val="000000"/>
                        </a:buClr>
                        <a:buSzPts val="1050"/>
                        <a:buFont typeface="Arial"/>
                        <a:buChar char="•"/>
                      </a:pPr>
                      <a:r>
                        <a:rPr b="0" i="0" lang="en" sz="1400" u="none" cap="none" strike="noStrike">
                          <a:solidFill>
                            <a:srgbClr val="00717D"/>
                          </a:solidFill>
                          <a:latin typeface="Tahoma"/>
                          <a:ea typeface="Tahoma"/>
                          <a:cs typeface="Tahoma"/>
                          <a:sym typeface="Tahoma"/>
                        </a:rPr>
                        <a:t>Ensures meaningful participation of women and girls in monitoring activities </a:t>
                      </a:r>
                      <a:endParaRPr sz="1900" u="none" cap="none" strike="noStrike"/>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Tahoma"/>
                        <a:ea typeface="Tahoma"/>
                        <a:cs typeface="Tahoma"/>
                        <a:sym typeface="Tahoma"/>
                      </a:endParaRPr>
                    </a:p>
                  </a:txBody>
                  <a:tcPr marT="121900" marB="121900" marR="121900" marL="121900">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171450" lvl="0" marL="171450" marR="0" rtl="0" algn="l">
                        <a:lnSpc>
                          <a:spcPct val="100000"/>
                        </a:lnSpc>
                        <a:spcBef>
                          <a:spcPts val="0"/>
                        </a:spcBef>
                        <a:spcAft>
                          <a:spcPts val="0"/>
                        </a:spcAft>
                        <a:buClr>
                          <a:srgbClr val="000000"/>
                        </a:buClr>
                        <a:buSzPts val="1050"/>
                        <a:buFont typeface="Arial"/>
                        <a:buChar char="•"/>
                      </a:pPr>
                      <a:r>
                        <a:rPr b="0" i="0" lang="en" sz="1400" u="none" cap="none" strike="noStrike">
                          <a:solidFill>
                            <a:srgbClr val="EF8600"/>
                          </a:solidFill>
                          <a:latin typeface="Tahoma"/>
                          <a:ea typeface="Tahoma"/>
                          <a:cs typeface="Tahoma"/>
                          <a:sym typeface="Tahoma"/>
                        </a:rPr>
                        <a:t>Monitors female and male beneficiaries and stakeholders </a:t>
                      </a:r>
                      <a:endParaRPr sz="1900" u="none" cap="none" strike="noStrike"/>
                    </a:p>
                    <a:p>
                      <a:pPr indent="-171450" lvl="0" marL="171450" marR="0" rtl="0" algn="l">
                        <a:lnSpc>
                          <a:spcPct val="100000"/>
                        </a:lnSpc>
                        <a:spcBef>
                          <a:spcPts val="0"/>
                        </a:spcBef>
                        <a:spcAft>
                          <a:spcPts val="0"/>
                        </a:spcAft>
                        <a:buClr>
                          <a:srgbClr val="000000"/>
                        </a:buClr>
                        <a:buSzPts val="1050"/>
                        <a:buFont typeface="Arial"/>
                        <a:buChar char="•"/>
                      </a:pPr>
                      <a:r>
                        <a:rPr b="0" i="0" lang="en" sz="1400" u="none" cap="none" strike="noStrike">
                          <a:solidFill>
                            <a:srgbClr val="EF8600"/>
                          </a:solidFill>
                          <a:latin typeface="Tahoma"/>
                          <a:ea typeface="Tahoma"/>
                          <a:cs typeface="Tahoma"/>
                          <a:sym typeface="Tahoma"/>
                        </a:rPr>
                        <a:t>Takes gender into consideration during planning and risk analysis for data collection </a:t>
                      </a:r>
                      <a:endParaRPr sz="1900" u="none" cap="none" strike="noStrike"/>
                    </a:p>
                    <a:p>
                      <a:pPr indent="-171450" lvl="0" marL="171450" marR="0" rtl="0" algn="l">
                        <a:lnSpc>
                          <a:spcPct val="100000"/>
                        </a:lnSpc>
                        <a:spcBef>
                          <a:spcPts val="0"/>
                        </a:spcBef>
                        <a:spcAft>
                          <a:spcPts val="0"/>
                        </a:spcAft>
                        <a:buClr>
                          <a:srgbClr val="000000"/>
                        </a:buClr>
                        <a:buSzPts val="1050"/>
                        <a:buFont typeface="Arial"/>
                        <a:buChar char="•"/>
                      </a:pPr>
                      <a:r>
                        <a:rPr b="0" i="0" lang="en" sz="1400" u="none" cap="none" strike="noStrike">
                          <a:solidFill>
                            <a:srgbClr val="EF8600"/>
                          </a:solidFill>
                          <a:latin typeface="Tahoma"/>
                          <a:ea typeface="Tahoma"/>
                          <a:cs typeface="Tahoma"/>
                          <a:sym typeface="Tahoma"/>
                        </a:rPr>
                        <a:t>Captures and organizes data disaggregated by sex/age </a:t>
                      </a:r>
                      <a:endParaRPr sz="1900" u="none" cap="none" strike="noStrike"/>
                    </a:p>
                    <a:p>
                      <a:pPr indent="-171450" lvl="0" marL="171450" marR="0" rtl="0" algn="l">
                        <a:lnSpc>
                          <a:spcPct val="100000"/>
                        </a:lnSpc>
                        <a:spcBef>
                          <a:spcPts val="0"/>
                        </a:spcBef>
                        <a:spcAft>
                          <a:spcPts val="0"/>
                        </a:spcAft>
                        <a:buClr>
                          <a:srgbClr val="000000"/>
                        </a:buClr>
                        <a:buSzPts val="1050"/>
                        <a:buFont typeface="Arial"/>
                        <a:buChar char="•"/>
                      </a:pPr>
                      <a:r>
                        <a:rPr b="0" i="0" lang="en" sz="1400" u="none" cap="none" strike="noStrike">
                          <a:solidFill>
                            <a:srgbClr val="00717D"/>
                          </a:solidFill>
                          <a:latin typeface="Tahoma"/>
                          <a:ea typeface="Tahoma"/>
                          <a:cs typeface="Tahoma"/>
                          <a:sym typeface="Tahoma"/>
                        </a:rPr>
                        <a:t>Monitors gender-based differences between participation in and benefit from intervention</a:t>
                      </a:r>
                      <a:endParaRPr sz="1900" u="none" cap="none" strike="noStrike"/>
                    </a:p>
                    <a:p>
                      <a:pPr indent="-171450" lvl="0" marL="171450" marR="0" rtl="0" algn="l">
                        <a:lnSpc>
                          <a:spcPct val="100000"/>
                        </a:lnSpc>
                        <a:spcBef>
                          <a:spcPts val="0"/>
                        </a:spcBef>
                        <a:spcAft>
                          <a:spcPts val="0"/>
                        </a:spcAft>
                        <a:buClr>
                          <a:srgbClr val="000000"/>
                        </a:buClr>
                        <a:buSzPts val="1050"/>
                        <a:buFont typeface="Arial"/>
                        <a:buChar char="•"/>
                      </a:pPr>
                      <a:r>
                        <a:rPr b="0" i="0" lang="en" sz="1400" u="none" cap="none" strike="noStrike">
                          <a:solidFill>
                            <a:srgbClr val="00717D"/>
                          </a:solidFill>
                          <a:latin typeface="Tahoma"/>
                          <a:ea typeface="Tahoma"/>
                          <a:cs typeface="Tahoma"/>
                          <a:sym typeface="Tahoma"/>
                        </a:rPr>
                        <a:t>Ensures meaningful participation of women and girls in monitoring activities </a:t>
                      </a:r>
                      <a:endParaRPr sz="1900" u="none" cap="none" strike="noStrike"/>
                    </a:p>
                    <a:p>
                      <a:pPr indent="-171450" lvl="0" marL="171450" marR="0" rtl="0" algn="l">
                        <a:lnSpc>
                          <a:spcPct val="100000"/>
                        </a:lnSpc>
                        <a:spcBef>
                          <a:spcPts val="0"/>
                        </a:spcBef>
                        <a:spcAft>
                          <a:spcPts val="0"/>
                        </a:spcAft>
                        <a:buClr>
                          <a:srgbClr val="000000"/>
                        </a:buClr>
                        <a:buSzPts val="1050"/>
                        <a:buFont typeface="Arial"/>
                        <a:buChar char="•"/>
                      </a:pPr>
                      <a:r>
                        <a:rPr b="0" i="0" lang="en" sz="1400" u="none" cap="none" strike="noStrike">
                          <a:solidFill>
                            <a:srgbClr val="993365"/>
                          </a:solidFill>
                          <a:latin typeface="Tahoma"/>
                          <a:ea typeface="Tahoma"/>
                          <a:cs typeface="Tahoma"/>
                          <a:sym typeface="Tahoma"/>
                        </a:rPr>
                        <a:t>Co-designs monitoring activities with women and girl participants </a:t>
                      </a:r>
                      <a:endParaRPr sz="1900" u="none" cap="none" strike="noStrike"/>
                    </a:p>
                    <a:p>
                      <a:pPr indent="-171450" lvl="0" marL="171450" marR="0" rtl="0" algn="l">
                        <a:lnSpc>
                          <a:spcPct val="100000"/>
                        </a:lnSpc>
                        <a:spcBef>
                          <a:spcPts val="0"/>
                        </a:spcBef>
                        <a:spcAft>
                          <a:spcPts val="0"/>
                        </a:spcAft>
                        <a:buClr>
                          <a:srgbClr val="000000"/>
                        </a:buClr>
                        <a:buSzPts val="1050"/>
                        <a:buFont typeface="Arial"/>
                        <a:buChar char="•"/>
                      </a:pPr>
                      <a:r>
                        <a:rPr b="0" i="0" lang="en" sz="1400" u="none" cap="none" strike="noStrike">
                          <a:solidFill>
                            <a:srgbClr val="993365"/>
                          </a:solidFill>
                          <a:latin typeface="Tahoma"/>
                          <a:ea typeface="Tahoma"/>
                          <a:cs typeface="Tahoma"/>
                          <a:sym typeface="Tahoma"/>
                        </a:rPr>
                        <a:t>Ensures the use of monitoring tools that capture individual and experiential data </a:t>
                      </a:r>
                      <a:endParaRPr sz="1900" u="none" cap="none" strike="noStrike"/>
                    </a:p>
                    <a:p>
                      <a:pPr indent="-171450" lvl="0" marL="171450" marR="0" rtl="0" algn="l">
                        <a:lnSpc>
                          <a:spcPct val="100000"/>
                        </a:lnSpc>
                        <a:spcBef>
                          <a:spcPts val="0"/>
                        </a:spcBef>
                        <a:spcAft>
                          <a:spcPts val="0"/>
                        </a:spcAft>
                        <a:buClr>
                          <a:srgbClr val="000000"/>
                        </a:buClr>
                        <a:buSzPts val="1050"/>
                        <a:buFont typeface="Arial"/>
                        <a:buChar char="•"/>
                      </a:pPr>
                      <a:r>
                        <a:rPr b="0" i="0" lang="en" sz="1400" u="none" cap="none" strike="noStrike">
                          <a:solidFill>
                            <a:srgbClr val="993365"/>
                          </a:solidFill>
                          <a:latin typeface="Tahoma"/>
                          <a:ea typeface="Tahoma"/>
                          <a:cs typeface="Tahoma"/>
                          <a:sym typeface="Tahoma"/>
                        </a:rPr>
                        <a:t>Uses monitoring activities that are empowering in and of themselves</a:t>
                      </a:r>
                      <a:endParaRPr sz="1900" u="none" cap="none" strike="noStrike"/>
                    </a:p>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Tahoma"/>
                        <a:ea typeface="Tahoma"/>
                        <a:cs typeface="Tahoma"/>
                        <a:sym typeface="Tahoma"/>
                      </a:endParaRPr>
                    </a:p>
                  </a:txBody>
                  <a:tcPr marT="121900" marB="121900" marR="121900" marL="121900">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
        <p:nvSpPr>
          <p:cNvPr id="294" name="Google Shape;294;p38"/>
          <p:cNvSpPr txBox="1"/>
          <p:nvPr>
            <p:ph idx="4294967295" type="title"/>
          </p:nvPr>
        </p:nvSpPr>
        <p:spPr>
          <a:xfrm>
            <a:off x="0" y="223133"/>
            <a:ext cx="6299200" cy="763600"/>
          </a:xfrm>
          <a:prstGeom prst="rect">
            <a:avLst/>
          </a:prstGeom>
          <a:solidFill>
            <a:srgbClr val="344888"/>
          </a:solidFill>
          <a:ln>
            <a:noFill/>
          </a:ln>
          <a:effectLst>
            <a:outerShdw blurRad="57150" rotWithShape="0" algn="bl" dir="5400000" dist="19050">
              <a:srgbClr val="000000">
                <a:alpha val="47843"/>
              </a:srgbClr>
            </a:outerShdw>
          </a:effectLst>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5200">
                <a:solidFill>
                  <a:srgbClr val="FFFFFF"/>
                </a:solidFill>
                <a:latin typeface="Helvetica Neue"/>
                <a:ea typeface="Helvetica Neue"/>
                <a:cs typeface="Helvetica Neue"/>
                <a:sym typeface="Helvetica Neue"/>
              </a:rPr>
              <a:t>GE Integration</a:t>
            </a:r>
            <a:endParaRPr>
              <a:solidFill>
                <a:srgbClr val="FFFFFF"/>
              </a:solidFill>
              <a:latin typeface="Helvetica Neue"/>
              <a:ea typeface="Helvetica Neue"/>
              <a:cs typeface="Helvetica Neue"/>
              <a:sym typeface="Helvetica Neue"/>
            </a:endParaRPr>
          </a:p>
        </p:txBody>
      </p:sp>
      <p:sp>
        <p:nvSpPr>
          <p:cNvPr id="295" name="Google Shape;295;p38"/>
          <p:cNvSpPr/>
          <p:nvPr/>
        </p:nvSpPr>
        <p:spPr>
          <a:xfrm>
            <a:off x="363200" y="4233767"/>
            <a:ext cx="4948000" cy="3172400"/>
          </a:xfrm>
          <a:prstGeom prst="ellipse">
            <a:avLst/>
          </a:prstGeom>
          <a:solidFill>
            <a:srgbClr val="FFE599"/>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733"/>
              <a:buFont typeface="Arial"/>
              <a:buNone/>
            </a:pPr>
            <a:r>
              <a:rPr b="0" i="0" lang="en" sz="1733" u="none" cap="none" strike="noStrike">
                <a:solidFill>
                  <a:schemeClr val="dk1"/>
                </a:solidFill>
                <a:latin typeface="Tahoma"/>
                <a:ea typeface="Tahoma"/>
                <a:cs typeface="Tahoma"/>
                <a:sym typeface="Tahoma"/>
              </a:rPr>
              <a:t>What do you see as you move across the spectrum?</a:t>
            </a:r>
            <a:endParaRPr b="0" i="0" sz="1733"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733"/>
              <a:buFont typeface="Arial"/>
              <a:buNone/>
            </a:pPr>
            <a:r>
              <a:t/>
            </a:r>
            <a:endParaRPr b="0" i="0" sz="1733"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733"/>
              <a:buFont typeface="Arial"/>
              <a:buNone/>
            </a:pPr>
            <a:r>
              <a:rPr b="0" i="0" lang="en" sz="1733" u="none" cap="none" strike="noStrike">
                <a:solidFill>
                  <a:schemeClr val="dk1"/>
                </a:solidFill>
                <a:latin typeface="Tahoma"/>
                <a:ea typeface="Tahoma"/>
                <a:cs typeface="Tahoma"/>
                <a:sym typeface="Tahoma"/>
              </a:rPr>
              <a:t>What are some of the practical implications to consider?</a:t>
            </a:r>
            <a:endParaRPr b="0" i="0" sz="1733" u="none" cap="none" strike="noStrike">
              <a:solidFill>
                <a:schemeClr val="dk1"/>
              </a:solidFill>
              <a:latin typeface="Tahoma"/>
              <a:ea typeface="Tahoma"/>
              <a:cs typeface="Tahoma"/>
              <a:sym typeface="Tahoma"/>
            </a:endParaRPr>
          </a:p>
        </p:txBody>
      </p:sp>
      <p:pic>
        <p:nvPicPr>
          <p:cNvPr descr="Badge Question Mark" id="296" name="Google Shape;296;p38"/>
          <p:cNvPicPr preferRelativeResize="0"/>
          <p:nvPr/>
        </p:nvPicPr>
        <p:blipFill rotWithShape="1">
          <a:blip r:embed="rId3">
            <a:alphaModFix/>
          </a:blip>
          <a:srcRect b="0" l="0" r="0" t="0"/>
          <a:stretch/>
        </p:blipFill>
        <p:spPr>
          <a:xfrm>
            <a:off x="832995" y="3719136"/>
            <a:ext cx="1270200" cy="127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grpSp>
        <p:nvGrpSpPr>
          <p:cNvPr id="301" name="Google Shape;301;g1157ebc6a90_0_9"/>
          <p:cNvGrpSpPr/>
          <p:nvPr/>
        </p:nvGrpSpPr>
        <p:grpSpPr>
          <a:xfrm>
            <a:off x="1106434" y="785667"/>
            <a:ext cx="10264583" cy="5329267"/>
            <a:chOff x="829825" y="589250"/>
            <a:chExt cx="7698437" cy="3996950"/>
          </a:xfrm>
        </p:grpSpPr>
        <p:sp>
          <p:nvSpPr>
            <p:cNvPr id="302" name="Google Shape;302;g1157ebc6a90_0_9"/>
            <p:cNvSpPr txBox="1"/>
            <p:nvPr/>
          </p:nvSpPr>
          <p:spPr>
            <a:xfrm>
              <a:off x="2809475" y="589250"/>
              <a:ext cx="4532400" cy="979500"/>
            </a:xfrm>
            <a:prstGeom prst="rect">
              <a:avLst/>
            </a:prstGeom>
            <a:solidFill>
              <a:srgbClr val="344888"/>
            </a:solidFill>
            <a:ln cap="flat" cmpd="sng" w="9525">
              <a:solidFill>
                <a:srgbClr val="344888"/>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15000"/>
                </a:lnSpc>
                <a:spcBef>
                  <a:spcPts val="1600"/>
                </a:spcBef>
                <a:spcAft>
                  <a:spcPts val="1600"/>
                </a:spcAft>
                <a:buClr>
                  <a:srgbClr val="000000"/>
                </a:buClr>
                <a:buSzPts val="1867"/>
                <a:buFont typeface="Arial"/>
                <a:buNone/>
              </a:pPr>
              <a:r>
                <a:rPr b="1" i="0" lang="en" sz="1867" u="none" cap="none" strike="noStrike">
                  <a:solidFill>
                    <a:schemeClr val="lt1"/>
                  </a:solidFill>
                  <a:latin typeface="Tahoma"/>
                  <a:ea typeface="Tahoma"/>
                  <a:cs typeface="Tahoma"/>
                  <a:sym typeface="Tahoma"/>
                </a:rPr>
                <a:t>Upward Accountability</a:t>
              </a:r>
              <a:r>
                <a:rPr b="0" i="0" lang="en" sz="1867" u="none" cap="none" strike="noStrike">
                  <a:solidFill>
                    <a:schemeClr val="lt1"/>
                  </a:solidFill>
                  <a:latin typeface="Tahoma"/>
                  <a:ea typeface="Tahoma"/>
                  <a:cs typeface="Tahoma"/>
                  <a:sym typeface="Tahoma"/>
                </a:rPr>
                <a:t>: donors, sponsors, clients, government, taxpayers</a:t>
              </a:r>
              <a:endParaRPr b="0" i="0" sz="1867" u="none" cap="none" strike="noStrike">
                <a:solidFill>
                  <a:schemeClr val="lt1"/>
                </a:solidFill>
                <a:latin typeface="Tahoma"/>
                <a:ea typeface="Tahoma"/>
                <a:cs typeface="Tahoma"/>
                <a:sym typeface="Tahoma"/>
              </a:endParaRPr>
            </a:p>
          </p:txBody>
        </p:sp>
        <p:sp>
          <p:nvSpPr>
            <p:cNvPr id="303" name="Google Shape;303;g1157ebc6a90_0_9"/>
            <p:cNvSpPr txBox="1"/>
            <p:nvPr/>
          </p:nvSpPr>
          <p:spPr>
            <a:xfrm>
              <a:off x="4471362" y="1821250"/>
              <a:ext cx="4056900" cy="1419600"/>
            </a:xfrm>
            <a:prstGeom prst="rect">
              <a:avLst/>
            </a:prstGeom>
            <a:solidFill>
              <a:srgbClr val="F9D380"/>
            </a:solidFill>
            <a:ln cap="flat" cmpd="sng" w="9525">
              <a:solidFill>
                <a:srgbClr val="F9D380"/>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15000"/>
                </a:lnSpc>
                <a:spcBef>
                  <a:spcPts val="1600"/>
                </a:spcBef>
                <a:spcAft>
                  <a:spcPts val="1600"/>
                </a:spcAft>
                <a:buClr>
                  <a:srgbClr val="000000"/>
                </a:buClr>
                <a:buSzPts val="1867"/>
                <a:buFont typeface="Arial"/>
                <a:buNone/>
              </a:pPr>
              <a:r>
                <a:rPr b="1" i="0" lang="en" sz="1867" u="none" cap="none" strike="noStrike">
                  <a:solidFill>
                    <a:schemeClr val="dk1"/>
                  </a:solidFill>
                  <a:latin typeface="Tahoma"/>
                  <a:ea typeface="Tahoma"/>
                  <a:cs typeface="Tahoma"/>
                  <a:sym typeface="Tahoma"/>
                </a:rPr>
                <a:t>Horizontal Accountability</a:t>
              </a:r>
              <a:r>
                <a:rPr b="0" i="0" lang="en" sz="1867" u="none" cap="none" strike="noStrike">
                  <a:solidFill>
                    <a:schemeClr val="dk1"/>
                  </a:solidFill>
                  <a:latin typeface="Tahoma"/>
                  <a:ea typeface="Tahoma"/>
                  <a:cs typeface="Tahoma"/>
                  <a:sym typeface="Tahoma"/>
                </a:rPr>
                <a:t>: community of practice, peer organizations/institutions, stakeholders, members of gender equality and feminist movements, cluster members</a:t>
              </a:r>
              <a:endParaRPr b="0" i="0" sz="1867" u="none" cap="none" strike="noStrike">
                <a:solidFill>
                  <a:srgbClr val="000000"/>
                </a:solidFill>
                <a:latin typeface="Arial"/>
                <a:ea typeface="Arial"/>
                <a:cs typeface="Arial"/>
                <a:sym typeface="Arial"/>
              </a:endParaRPr>
            </a:p>
          </p:txBody>
        </p:sp>
        <p:sp>
          <p:nvSpPr>
            <p:cNvPr id="304" name="Google Shape;304;g1157ebc6a90_0_9"/>
            <p:cNvSpPr txBox="1"/>
            <p:nvPr/>
          </p:nvSpPr>
          <p:spPr>
            <a:xfrm>
              <a:off x="2809475" y="3652423"/>
              <a:ext cx="4980600" cy="900600"/>
            </a:xfrm>
            <a:prstGeom prst="rect">
              <a:avLst/>
            </a:prstGeom>
            <a:solidFill>
              <a:srgbClr val="993365"/>
            </a:solidFill>
            <a:ln>
              <a:noFill/>
            </a:ln>
          </p:spPr>
          <p:txBody>
            <a:bodyPr anchorCtr="0" anchor="t" bIns="121900" lIns="121900" spcFirstLastPara="1" rIns="121900" wrap="square" tIns="121900">
              <a:noAutofit/>
            </a:bodyPr>
            <a:lstStyle/>
            <a:p>
              <a:pPr indent="0" lvl="0" marL="0" marR="0" rtl="0" algn="l">
                <a:lnSpc>
                  <a:spcPct val="115000"/>
                </a:lnSpc>
                <a:spcBef>
                  <a:spcPts val="1600"/>
                </a:spcBef>
                <a:spcAft>
                  <a:spcPts val="1600"/>
                </a:spcAft>
                <a:buClr>
                  <a:srgbClr val="000000"/>
                </a:buClr>
                <a:buSzPts val="1867"/>
                <a:buFont typeface="Arial"/>
                <a:buNone/>
              </a:pPr>
              <a:r>
                <a:rPr b="1" i="0" lang="en" sz="1867" u="none" cap="none" strike="noStrike">
                  <a:solidFill>
                    <a:schemeClr val="lt1"/>
                  </a:solidFill>
                  <a:latin typeface="Tahoma"/>
                  <a:ea typeface="Tahoma"/>
                  <a:cs typeface="Tahoma"/>
                  <a:sym typeface="Tahoma"/>
                </a:rPr>
                <a:t>Downward Accountability</a:t>
              </a:r>
              <a:r>
                <a:rPr b="0" i="0" lang="en" sz="1867" u="none" cap="none" strike="noStrike">
                  <a:solidFill>
                    <a:schemeClr val="lt1"/>
                  </a:solidFill>
                  <a:latin typeface="Tahoma"/>
                  <a:ea typeface="Tahoma"/>
                  <a:cs typeface="Tahoma"/>
                  <a:sym typeface="Tahoma"/>
                </a:rPr>
                <a:t>: beneficiaries/participants; community members</a:t>
              </a:r>
              <a:endParaRPr b="0" i="0" sz="1867" u="none" cap="none" strike="noStrike">
                <a:solidFill>
                  <a:schemeClr val="lt1"/>
                </a:solidFill>
                <a:latin typeface="Tahoma"/>
                <a:ea typeface="Tahoma"/>
                <a:cs typeface="Tahoma"/>
                <a:sym typeface="Tahoma"/>
              </a:endParaRPr>
            </a:p>
          </p:txBody>
        </p:sp>
        <p:sp>
          <p:nvSpPr>
            <p:cNvPr id="305" name="Google Shape;305;g1157ebc6a90_0_9"/>
            <p:cNvSpPr/>
            <p:nvPr/>
          </p:nvSpPr>
          <p:spPr>
            <a:xfrm>
              <a:off x="829825" y="644275"/>
              <a:ext cx="1869300" cy="1806000"/>
            </a:xfrm>
            <a:prstGeom prst="upArrow">
              <a:avLst>
                <a:gd fmla="val 50000" name="adj1"/>
                <a:gd fmla="val 50000" name="adj2"/>
              </a:avLst>
            </a:prstGeom>
            <a:solidFill>
              <a:srgbClr val="344888"/>
            </a:solidFill>
            <a:ln cap="flat" cmpd="sng" w="28575">
              <a:solidFill>
                <a:srgbClr val="34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06" name="Google Shape;306;g1157ebc6a90_0_9"/>
            <p:cNvSpPr/>
            <p:nvPr/>
          </p:nvSpPr>
          <p:spPr>
            <a:xfrm rot="10800000">
              <a:off x="829825" y="2780200"/>
              <a:ext cx="1869300" cy="1806000"/>
            </a:xfrm>
            <a:prstGeom prst="upArrow">
              <a:avLst>
                <a:gd fmla="val 50000" name="adj1"/>
                <a:gd fmla="val 50000" name="adj2"/>
              </a:avLst>
            </a:prstGeom>
            <a:solidFill>
              <a:srgbClr val="993365"/>
            </a:solidFill>
            <a:ln cap="flat" cmpd="sng" w="2857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07" name="Google Shape;307;g1157ebc6a90_0_9"/>
            <p:cNvSpPr/>
            <p:nvPr/>
          </p:nvSpPr>
          <p:spPr>
            <a:xfrm rot="5400000">
              <a:off x="2397475" y="1703700"/>
              <a:ext cx="1869300" cy="1806000"/>
            </a:xfrm>
            <a:prstGeom prst="upArrow">
              <a:avLst>
                <a:gd fmla="val 50000" name="adj1"/>
                <a:gd fmla="val 50000" name="adj2"/>
              </a:avLst>
            </a:prstGeom>
            <a:solidFill>
              <a:srgbClr val="F9D380"/>
            </a:solidFill>
            <a:ln cap="flat" cmpd="sng" w="28575">
              <a:solidFill>
                <a:srgbClr val="F9D38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308" name="Google Shape;308;g1157ebc6a90_0_9"/>
          <p:cNvSpPr/>
          <p:nvPr/>
        </p:nvSpPr>
        <p:spPr>
          <a:xfrm>
            <a:off x="506000" y="449000"/>
            <a:ext cx="11180000" cy="5960000"/>
          </a:xfrm>
          <a:prstGeom prst="rect">
            <a:avLst/>
          </a:prstGeom>
          <a:noFill/>
          <a:ln cap="flat" cmpd="sng" w="19050">
            <a:solidFill>
              <a:srgbClr val="34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09" name="Google Shape;309;g1157ebc6a90_0_9"/>
          <p:cNvSpPr txBox="1"/>
          <p:nvPr>
            <p:ph idx="1" type="body"/>
          </p:nvPr>
        </p:nvSpPr>
        <p:spPr>
          <a:xfrm>
            <a:off x="850700" y="2531100"/>
            <a:ext cx="3160800" cy="1838400"/>
          </a:xfrm>
          <a:prstGeom prst="rect">
            <a:avLst/>
          </a:prstGeom>
          <a:solidFill>
            <a:srgbClr val="A5A5A5"/>
          </a:solidFill>
          <a:ln>
            <a:noFill/>
          </a:ln>
        </p:spPr>
        <p:txBody>
          <a:bodyPr anchorCtr="0" anchor="t" bIns="121900" lIns="121900" spcFirstLastPara="1" rIns="121900" wrap="square" tIns="121900">
            <a:noAutofit/>
          </a:bodyPr>
          <a:lstStyle/>
          <a:p>
            <a:pPr indent="0" lvl="0" marL="152396" rtl="0" algn="l">
              <a:lnSpc>
                <a:spcPct val="115000"/>
              </a:lnSpc>
              <a:spcBef>
                <a:spcPts val="0"/>
              </a:spcBef>
              <a:spcAft>
                <a:spcPts val="0"/>
              </a:spcAft>
              <a:buSzPts val="1800"/>
              <a:buNone/>
            </a:pPr>
            <a:r>
              <a:rPr lang="en" sz="2133">
                <a:latin typeface="Tahoma"/>
                <a:ea typeface="Tahoma"/>
                <a:cs typeface="Tahoma"/>
                <a:sym typeface="Tahoma"/>
              </a:rPr>
              <a:t>Data for </a:t>
            </a:r>
            <a:r>
              <a:rPr b="1" lang="en" sz="2133">
                <a:solidFill>
                  <a:srgbClr val="993365"/>
                </a:solidFill>
                <a:latin typeface="Tahoma"/>
                <a:ea typeface="Tahoma"/>
                <a:cs typeface="Tahoma"/>
                <a:sym typeface="Tahoma"/>
              </a:rPr>
              <a:t>what purpose</a:t>
            </a:r>
            <a:r>
              <a:rPr lang="en" sz="2133">
                <a:latin typeface="Tahoma"/>
                <a:ea typeface="Tahoma"/>
                <a:cs typeface="Tahoma"/>
                <a:sym typeface="Tahoma"/>
              </a:rPr>
              <a:t>?</a:t>
            </a:r>
            <a:endParaRPr/>
          </a:p>
          <a:p>
            <a:pPr indent="0" lvl="0" marL="152396" rtl="0" algn="l">
              <a:lnSpc>
                <a:spcPct val="115000"/>
              </a:lnSpc>
              <a:spcBef>
                <a:spcPts val="0"/>
              </a:spcBef>
              <a:spcAft>
                <a:spcPts val="0"/>
              </a:spcAft>
              <a:buSzPts val="1800"/>
              <a:buNone/>
            </a:pPr>
            <a:r>
              <a:t/>
            </a:r>
            <a:endParaRPr sz="2133">
              <a:latin typeface="Tahoma"/>
              <a:ea typeface="Tahoma"/>
              <a:cs typeface="Tahoma"/>
              <a:sym typeface="Tahoma"/>
            </a:endParaRPr>
          </a:p>
          <a:p>
            <a:pPr indent="0" lvl="0" marL="152396" rtl="0" algn="l">
              <a:lnSpc>
                <a:spcPct val="115000"/>
              </a:lnSpc>
              <a:spcBef>
                <a:spcPts val="0"/>
              </a:spcBef>
              <a:spcAft>
                <a:spcPts val="0"/>
              </a:spcAft>
              <a:buSzPts val="1800"/>
              <a:buNone/>
            </a:pPr>
            <a:r>
              <a:rPr lang="en" sz="2133">
                <a:latin typeface="Tahoma"/>
                <a:ea typeface="Tahoma"/>
                <a:cs typeface="Tahoma"/>
                <a:sym typeface="Tahoma"/>
              </a:rPr>
              <a:t>Data for </a:t>
            </a:r>
            <a:r>
              <a:rPr b="1" lang="en" sz="2133">
                <a:solidFill>
                  <a:srgbClr val="993365"/>
                </a:solidFill>
                <a:latin typeface="Tahoma"/>
                <a:ea typeface="Tahoma"/>
                <a:cs typeface="Tahoma"/>
                <a:sym typeface="Tahoma"/>
              </a:rPr>
              <a:t>whom</a:t>
            </a:r>
            <a:r>
              <a:rPr lang="en" sz="2133">
                <a:latin typeface="Tahoma"/>
                <a:ea typeface="Tahoma"/>
                <a:cs typeface="Tahoma"/>
                <a:sym typeface="Tahoma"/>
              </a:rPr>
              <a:t>? </a:t>
            </a:r>
            <a:endParaRPr/>
          </a:p>
          <a:p>
            <a:pPr indent="0" lvl="0" marL="152396" rtl="0" algn="l">
              <a:lnSpc>
                <a:spcPct val="115000"/>
              </a:lnSpc>
              <a:spcBef>
                <a:spcPts val="0"/>
              </a:spcBef>
              <a:spcAft>
                <a:spcPts val="0"/>
              </a:spcAft>
              <a:buSzPts val="1800"/>
              <a:buNone/>
            </a:pPr>
            <a:r>
              <a:t/>
            </a:r>
            <a:endParaRPr sz="2133">
              <a:latin typeface="Tahoma"/>
              <a:ea typeface="Tahoma"/>
              <a:cs typeface="Tahoma"/>
              <a:sym typeface="Tahoma"/>
            </a:endParaRPr>
          </a:p>
          <a:p>
            <a:pPr indent="0" lvl="0" marL="0" rtl="0" algn="l">
              <a:lnSpc>
                <a:spcPct val="115000"/>
              </a:lnSpc>
              <a:spcBef>
                <a:spcPts val="0"/>
              </a:spcBef>
              <a:spcAft>
                <a:spcPts val="0"/>
              </a:spcAft>
              <a:buSzPts val="1800"/>
              <a:buNone/>
            </a:pPr>
            <a:r>
              <a:rPr lang="en" sz="2133">
                <a:latin typeface="Tahoma"/>
                <a:ea typeface="Tahoma"/>
                <a:cs typeface="Tahoma"/>
                <a:sym typeface="Tahoma"/>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1"/>
          <p:cNvSpPr/>
          <p:nvPr/>
        </p:nvSpPr>
        <p:spPr>
          <a:xfrm>
            <a:off x="363200" y="398200"/>
            <a:ext cx="11465600" cy="6061600"/>
          </a:xfrm>
          <a:prstGeom prst="rect">
            <a:avLst/>
          </a:prstGeom>
          <a:noFill/>
          <a:ln cap="flat" cmpd="sng" w="2857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15" name="Google Shape;315;p41"/>
          <p:cNvSpPr txBox="1"/>
          <p:nvPr/>
        </p:nvSpPr>
        <p:spPr>
          <a:xfrm>
            <a:off x="1618300" y="2713600"/>
            <a:ext cx="296000" cy="10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16" name="Google Shape;316;p41"/>
          <p:cNvSpPr txBox="1"/>
          <p:nvPr/>
        </p:nvSpPr>
        <p:spPr>
          <a:xfrm>
            <a:off x="793233" y="227100"/>
            <a:ext cx="5587200" cy="9620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Helvetica Neue"/>
                <a:ea typeface="Helvetica Neue"/>
                <a:cs typeface="Helvetica Neue"/>
                <a:sym typeface="Helvetica Neue"/>
              </a:rPr>
              <a:t>Key Takeaways</a:t>
            </a:r>
            <a:endParaRPr b="0" i="0" sz="4800" u="none" cap="none" strike="noStrike">
              <a:solidFill>
                <a:srgbClr val="FFFFFF"/>
              </a:solidFill>
              <a:latin typeface="Helvetica Neue"/>
              <a:ea typeface="Helvetica Neue"/>
              <a:cs typeface="Helvetica Neue"/>
              <a:sym typeface="Helvetica Neue"/>
            </a:endParaRPr>
          </a:p>
        </p:txBody>
      </p:sp>
      <p:pic>
        <p:nvPicPr>
          <p:cNvPr descr="Circle with left arrow" id="317" name="Google Shape;317;p41"/>
          <p:cNvPicPr preferRelativeResize="0"/>
          <p:nvPr/>
        </p:nvPicPr>
        <p:blipFill rotWithShape="1">
          <a:blip r:embed="rId3">
            <a:alphaModFix/>
          </a:blip>
          <a:srcRect b="0" l="0" r="0" t="0"/>
          <a:stretch/>
        </p:blipFill>
        <p:spPr>
          <a:xfrm rot="10800000">
            <a:off x="836140" y="1857506"/>
            <a:ext cx="1007861" cy="1007861"/>
          </a:xfrm>
          <a:prstGeom prst="rect">
            <a:avLst/>
          </a:prstGeom>
          <a:noFill/>
          <a:ln>
            <a:noFill/>
          </a:ln>
        </p:spPr>
      </p:pic>
      <p:grpSp>
        <p:nvGrpSpPr>
          <p:cNvPr id="318" name="Google Shape;318;p41"/>
          <p:cNvGrpSpPr/>
          <p:nvPr/>
        </p:nvGrpSpPr>
        <p:grpSpPr>
          <a:xfrm>
            <a:off x="9555709" y="146325"/>
            <a:ext cx="2362380" cy="1971392"/>
            <a:chOff x="2573332" y="600903"/>
            <a:chExt cx="4314062" cy="3713070"/>
          </a:xfrm>
        </p:grpSpPr>
        <p:grpSp>
          <p:nvGrpSpPr>
            <p:cNvPr id="319" name="Google Shape;319;p41"/>
            <p:cNvGrpSpPr/>
            <p:nvPr/>
          </p:nvGrpSpPr>
          <p:grpSpPr>
            <a:xfrm>
              <a:off x="2573332" y="600903"/>
              <a:ext cx="3719824" cy="3713070"/>
              <a:chOff x="2573332" y="677103"/>
              <a:chExt cx="3719824" cy="3713070"/>
            </a:xfrm>
          </p:grpSpPr>
          <p:sp>
            <p:nvSpPr>
              <p:cNvPr id="320" name="Google Shape;320;p41"/>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41"/>
              <p:cNvSpPr/>
              <p:nvPr/>
            </p:nvSpPr>
            <p:spPr>
              <a:xfrm rot="-6598839">
                <a:off x="2887641" y="2346983"/>
                <a:ext cx="1199287" cy="1199287"/>
              </a:xfrm>
              <a:prstGeom prst="ellipse">
                <a:avLst/>
              </a:prstGeom>
              <a:gradFill>
                <a:gsLst>
                  <a:gs pos="0">
                    <a:srgbClr val="A64D79"/>
                  </a:gs>
                  <a:gs pos="100000">
                    <a:srgbClr val="737373"/>
                  </a:gs>
                </a:gsLst>
                <a:lin ang="5400012" scaled="0"/>
              </a:gra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41"/>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41"/>
              <p:cNvSpPr/>
              <p:nvPr/>
            </p:nvSpPr>
            <p:spPr>
              <a:xfrm rot="-6597866">
                <a:off x="2661829" y="2208216"/>
                <a:ext cx="629106" cy="629106"/>
              </a:xfrm>
              <a:prstGeom prst="ellipse">
                <a:avLst/>
              </a:prstGeom>
              <a:solidFill>
                <a:srgbClr val="3D3D3D"/>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41"/>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5" name="Google Shape;325;p41"/>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2549"/>
                </a:srgbClr>
              </a:outerShdw>
            </a:effectLst>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41"/>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2549"/>
                </a:srgbClr>
              </a:outerShdw>
            </a:effectLst>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ircle with left arrow" id="327" name="Google Shape;327;p41"/>
          <p:cNvPicPr preferRelativeResize="0"/>
          <p:nvPr/>
        </p:nvPicPr>
        <p:blipFill rotWithShape="1">
          <a:blip r:embed="rId3">
            <a:alphaModFix/>
          </a:blip>
          <a:srcRect b="0" l="0" r="0" t="0"/>
          <a:stretch/>
        </p:blipFill>
        <p:spPr>
          <a:xfrm rot="10800000">
            <a:off x="836140" y="3509120"/>
            <a:ext cx="1007861" cy="1007861"/>
          </a:xfrm>
          <a:prstGeom prst="rect">
            <a:avLst/>
          </a:prstGeom>
          <a:noFill/>
          <a:ln>
            <a:noFill/>
          </a:ln>
        </p:spPr>
      </p:pic>
      <p:pic>
        <p:nvPicPr>
          <p:cNvPr descr="Circle with left arrow" id="328" name="Google Shape;328;p41"/>
          <p:cNvPicPr preferRelativeResize="0"/>
          <p:nvPr/>
        </p:nvPicPr>
        <p:blipFill rotWithShape="1">
          <a:blip r:embed="rId3">
            <a:alphaModFix/>
          </a:blip>
          <a:srcRect b="0" l="0" r="0" t="0"/>
          <a:stretch/>
        </p:blipFill>
        <p:spPr>
          <a:xfrm rot="10800000">
            <a:off x="836140" y="5106462"/>
            <a:ext cx="1007861" cy="1007861"/>
          </a:xfrm>
          <a:prstGeom prst="rect">
            <a:avLst/>
          </a:prstGeom>
          <a:noFill/>
          <a:ln>
            <a:noFill/>
          </a:ln>
        </p:spPr>
      </p:pic>
      <p:sp>
        <p:nvSpPr>
          <p:cNvPr id="329" name="Google Shape;329;p41"/>
          <p:cNvSpPr txBox="1"/>
          <p:nvPr/>
        </p:nvSpPr>
        <p:spPr>
          <a:xfrm>
            <a:off x="2072635" y="1688976"/>
            <a:ext cx="6846400" cy="14752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267"/>
              <a:buFont typeface="Arial"/>
              <a:buNone/>
            </a:pPr>
            <a:r>
              <a:rPr b="0" i="0" lang="en" sz="2267" u="none" cap="none" strike="noStrike">
                <a:solidFill>
                  <a:schemeClr val="dk1"/>
                </a:solidFill>
                <a:latin typeface="Tahoma"/>
                <a:ea typeface="Tahoma"/>
                <a:cs typeface="Tahoma"/>
                <a:sym typeface="Tahoma"/>
              </a:rPr>
              <a:t>Gender integration in MEAL activities must be comprehensive by addressing gender considerations in both process and purpose.</a:t>
            </a:r>
            <a:endParaRPr b="0" i="0" sz="2267"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Roboto"/>
              <a:ea typeface="Roboto"/>
              <a:cs typeface="Roboto"/>
              <a:sym typeface="Roboto"/>
            </a:endParaRPr>
          </a:p>
        </p:txBody>
      </p:sp>
      <p:sp>
        <p:nvSpPr>
          <p:cNvPr id="330" name="Google Shape;330;p41"/>
          <p:cNvSpPr txBox="1"/>
          <p:nvPr/>
        </p:nvSpPr>
        <p:spPr>
          <a:xfrm>
            <a:off x="2040000" y="3164289"/>
            <a:ext cx="8112000" cy="1798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267"/>
              <a:buFont typeface="Arial"/>
              <a:buNone/>
            </a:pPr>
            <a:r>
              <a:rPr b="0" i="0" lang="en" sz="2267" u="none" cap="none" strike="noStrike">
                <a:solidFill>
                  <a:schemeClr val="dk1"/>
                </a:solidFill>
                <a:latin typeface="Tahoma"/>
                <a:ea typeface="Tahoma"/>
                <a:cs typeface="Tahoma"/>
                <a:sym typeface="Tahoma"/>
              </a:rPr>
              <a:t>The spectrum builds on itself as it intensifies.  For example, gender transformative monitoring activities will necessarily have the characteristics of gender sensitive and responsive monitoring activities.</a:t>
            </a:r>
            <a:endParaRPr b="0" i="0" sz="1867" u="none" cap="none" strike="noStrike">
              <a:solidFill>
                <a:srgbClr val="000000"/>
              </a:solidFill>
              <a:latin typeface="Tahoma"/>
              <a:ea typeface="Tahoma"/>
              <a:cs typeface="Tahoma"/>
              <a:sym typeface="Tahoma"/>
            </a:endParaRPr>
          </a:p>
        </p:txBody>
      </p:sp>
      <p:sp>
        <p:nvSpPr>
          <p:cNvPr id="331" name="Google Shape;331;p41"/>
          <p:cNvSpPr txBox="1"/>
          <p:nvPr/>
        </p:nvSpPr>
        <p:spPr>
          <a:xfrm>
            <a:off x="2040000" y="5107275"/>
            <a:ext cx="8112000" cy="1008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267"/>
              <a:buFont typeface="Arial"/>
              <a:buNone/>
            </a:pPr>
            <a:r>
              <a:rPr b="0" i="0" lang="en" sz="2267" u="none" cap="none" strike="noStrike">
                <a:solidFill>
                  <a:schemeClr val="dk1"/>
                </a:solidFill>
                <a:latin typeface="Tahoma"/>
                <a:ea typeface="Tahoma"/>
                <a:cs typeface="Tahoma"/>
                <a:sym typeface="Tahoma"/>
              </a:rPr>
              <a:t>Gender sensitive is the absolute bare minimum of gender integration that can be considered as good practice.</a:t>
            </a:r>
            <a:endParaRPr b="0" i="0" sz="1867" u="none" cap="none" strike="noStrike">
              <a:solidFill>
                <a:srgbClr val="000000"/>
              </a:solidFill>
              <a:latin typeface="Tahoma"/>
              <a:ea typeface="Tahoma"/>
              <a:cs typeface="Tahoma"/>
              <a:sym typeface="Tahoma"/>
            </a:endParaRPr>
          </a:p>
        </p:txBody>
      </p:sp>
      <p:cxnSp>
        <p:nvCxnSpPr>
          <p:cNvPr id="332" name="Google Shape;332;p41"/>
          <p:cNvCxnSpPr/>
          <p:nvPr/>
        </p:nvCxnSpPr>
        <p:spPr>
          <a:xfrm>
            <a:off x="2072635" y="3164289"/>
            <a:ext cx="4119200" cy="0"/>
          </a:xfrm>
          <a:prstGeom prst="straightConnector1">
            <a:avLst/>
          </a:prstGeom>
          <a:noFill/>
          <a:ln cap="flat" cmpd="sng" w="9525">
            <a:solidFill>
              <a:srgbClr val="F9D380"/>
            </a:solidFill>
            <a:prstDash val="solid"/>
            <a:round/>
            <a:headEnd len="sm" w="sm" type="none"/>
            <a:tailEnd len="sm" w="sm" type="none"/>
          </a:ln>
        </p:spPr>
      </p:cxnSp>
      <p:cxnSp>
        <p:nvCxnSpPr>
          <p:cNvPr id="333" name="Google Shape;333;p41"/>
          <p:cNvCxnSpPr/>
          <p:nvPr/>
        </p:nvCxnSpPr>
        <p:spPr>
          <a:xfrm>
            <a:off x="2072635" y="5106461"/>
            <a:ext cx="4119200" cy="0"/>
          </a:xfrm>
          <a:prstGeom prst="straightConnector1">
            <a:avLst/>
          </a:prstGeom>
          <a:noFill/>
          <a:ln cap="flat" cmpd="sng" w="9525">
            <a:solidFill>
              <a:srgbClr val="F9D380"/>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0"/>
          <p:cNvSpPr/>
          <p:nvPr/>
        </p:nvSpPr>
        <p:spPr>
          <a:xfrm>
            <a:off x="-525633" y="4349500"/>
            <a:ext cx="3045200" cy="3128800"/>
          </a:xfrm>
          <a:prstGeom prst="ellipse">
            <a:avLst/>
          </a:prstGeom>
          <a:gradFill>
            <a:gsLst>
              <a:gs pos="0">
                <a:srgbClr val="FFC982"/>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1" name="Google Shape;111;p30"/>
          <p:cNvSpPr/>
          <p:nvPr/>
        </p:nvSpPr>
        <p:spPr>
          <a:xfrm>
            <a:off x="9364933" y="-687100"/>
            <a:ext cx="3045200" cy="3128800"/>
          </a:xfrm>
          <a:prstGeom prst="ellipse">
            <a:avLst/>
          </a:prstGeom>
          <a:gradFill>
            <a:gsLst>
              <a:gs pos="0">
                <a:srgbClr val="272324"/>
              </a:gs>
              <a:gs pos="100000">
                <a:srgbClr val="737373"/>
              </a:gs>
            </a:gsLst>
            <a:lin ang="5400012" scaled="0"/>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 name="Google Shape;112;p30"/>
          <p:cNvSpPr/>
          <p:nvPr/>
        </p:nvSpPr>
        <p:spPr>
          <a:xfrm>
            <a:off x="506000" y="449000"/>
            <a:ext cx="11180000" cy="5960000"/>
          </a:xfrm>
          <a:prstGeom prst="rect">
            <a:avLst/>
          </a:prstGeom>
          <a:noFill/>
          <a:ln cap="flat" cmpd="sng" w="19050">
            <a:solidFill>
              <a:srgbClr val="4C113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 name="Google Shape;113;p30"/>
          <p:cNvSpPr txBox="1"/>
          <p:nvPr>
            <p:ph type="title"/>
          </p:nvPr>
        </p:nvSpPr>
        <p:spPr>
          <a:xfrm>
            <a:off x="415600" y="2766200"/>
            <a:ext cx="11360800" cy="1122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Calibri"/>
              <a:buNone/>
            </a:pPr>
            <a:r>
              <a:rPr lang="en">
                <a:solidFill>
                  <a:srgbClr val="993365"/>
                </a:solidFill>
                <a:latin typeface="Helvetica Neue"/>
                <a:ea typeface="Helvetica Neue"/>
                <a:cs typeface="Helvetica Neue"/>
                <a:sym typeface="Helvetica Neue"/>
              </a:rPr>
              <a:t>Session 12: </a:t>
            </a:r>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114" name="Google Shape;114;p30"/>
          <p:cNvSpPr txBox="1"/>
          <p:nvPr/>
        </p:nvSpPr>
        <p:spPr>
          <a:xfrm>
            <a:off x="2205397" y="3327399"/>
            <a:ext cx="7781200" cy="11224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866"/>
              <a:buFont typeface="Arial"/>
              <a:buNone/>
            </a:pPr>
            <a:r>
              <a:rPr b="0" i="0" lang="en" sz="3866" u="none" cap="none" strike="noStrike">
                <a:solidFill>
                  <a:schemeClr val="lt1"/>
                </a:solidFill>
                <a:latin typeface="Helvetica Neue"/>
                <a:ea typeface="Helvetica Neue"/>
                <a:cs typeface="Helvetica Neue"/>
                <a:sym typeface="Helvetica Neue"/>
              </a:rPr>
              <a:t>Gender-Based Analysis</a:t>
            </a:r>
            <a:endParaRPr b="0" i="0" sz="933"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21"/>
          <p:cNvSpPr/>
          <p:nvPr/>
        </p:nvSpPr>
        <p:spPr>
          <a:xfrm>
            <a:off x="-525633" y="4349500"/>
            <a:ext cx="3045200" cy="3128800"/>
          </a:xfrm>
          <a:prstGeom prst="ellipse">
            <a:avLst/>
          </a:prstGeom>
          <a:gradFill>
            <a:gsLst>
              <a:gs pos="0">
                <a:srgbClr val="FFC982"/>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39" name="Google Shape;339;p121"/>
          <p:cNvSpPr/>
          <p:nvPr/>
        </p:nvSpPr>
        <p:spPr>
          <a:xfrm>
            <a:off x="9364933" y="-687100"/>
            <a:ext cx="3045200" cy="3128800"/>
          </a:xfrm>
          <a:prstGeom prst="ellipse">
            <a:avLst/>
          </a:prstGeom>
          <a:gradFill>
            <a:gsLst>
              <a:gs pos="0">
                <a:srgbClr val="272324"/>
              </a:gs>
              <a:gs pos="100000">
                <a:srgbClr val="737373"/>
              </a:gs>
            </a:gsLst>
            <a:lin ang="5400012" scaled="0"/>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40" name="Google Shape;340;p121"/>
          <p:cNvSpPr/>
          <p:nvPr/>
        </p:nvSpPr>
        <p:spPr>
          <a:xfrm>
            <a:off x="506000" y="449000"/>
            <a:ext cx="11180000" cy="5960000"/>
          </a:xfrm>
          <a:prstGeom prst="rect">
            <a:avLst/>
          </a:prstGeom>
          <a:noFill/>
          <a:ln cap="flat" cmpd="sng" w="19050">
            <a:solidFill>
              <a:srgbClr val="4C113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41" name="Google Shape;341;p121"/>
          <p:cNvSpPr txBox="1"/>
          <p:nvPr>
            <p:ph type="title"/>
          </p:nvPr>
        </p:nvSpPr>
        <p:spPr>
          <a:xfrm>
            <a:off x="415600" y="2296481"/>
            <a:ext cx="11360800" cy="19676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Calibri"/>
              <a:buNone/>
            </a:pPr>
            <a:r>
              <a:rPr lang="en">
                <a:solidFill>
                  <a:srgbClr val="993365"/>
                </a:solidFill>
                <a:latin typeface="Helvetica Neue"/>
                <a:ea typeface="Helvetica Neue"/>
                <a:cs typeface="Helvetica Neue"/>
                <a:sym typeface="Helvetica Neue"/>
              </a:rPr>
              <a:t>Session 14: </a:t>
            </a:r>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342" name="Google Shape;342;p121"/>
          <p:cNvSpPr txBox="1"/>
          <p:nvPr/>
        </p:nvSpPr>
        <p:spPr>
          <a:xfrm>
            <a:off x="996967" y="3429000"/>
            <a:ext cx="10378800" cy="14480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267"/>
              <a:buFont typeface="Arial"/>
              <a:buNone/>
            </a:pPr>
            <a:r>
              <a:rPr b="0" i="0" lang="en" sz="4267" u="none" cap="none" strike="noStrike">
                <a:solidFill>
                  <a:schemeClr val="lt1"/>
                </a:solidFill>
                <a:latin typeface="Roboto"/>
                <a:ea typeface="Roboto"/>
                <a:cs typeface="Roboto"/>
                <a:sym typeface="Roboto"/>
              </a:rPr>
              <a:t>Quality Indicators for Gender Equality Outcomes</a:t>
            </a:r>
            <a:endParaRPr b="0" i="0" sz="4800" u="none" cap="none" strike="noStrike">
              <a:solidFill>
                <a:schemeClr val="lt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22"/>
          <p:cNvSpPr/>
          <p:nvPr/>
        </p:nvSpPr>
        <p:spPr>
          <a:xfrm>
            <a:off x="0" y="0"/>
            <a:ext cx="4084400" cy="6852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pic>
        <p:nvPicPr>
          <p:cNvPr id="348" name="Google Shape;348;p122"/>
          <p:cNvPicPr preferRelativeResize="0"/>
          <p:nvPr/>
        </p:nvPicPr>
        <p:blipFill rotWithShape="1">
          <a:blip r:embed="rId3">
            <a:alphaModFix/>
          </a:blip>
          <a:srcRect b="0" l="0" r="0" t="0"/>
          <a:stretch/>
        </p:blipFill>
        <p:spPr>
          <a:xfrm>
            <a:off x="2503254" y="3325240"/>
            <a:ext cx="1325748" cy="1325752"/>
          </a:xfrm>
          <a:prstGeom prst="rect">
            <a:avLst/>
          </a:prstGeom>
          <a:noFill/>
          <a:ln>
            <a:noFill/>
          </a:ln>
        </p:spPr>
      </p:pic>
      <p:sp>
        <p:nvSpPr>
          <p:cNvPr id="349" name="Google Shape;349;p122"/>
          <p:cNvSpPr txBox="1"/>
          <p:nvPr>
            <p:ph type="title"/>
          </p:nvPr>
        </p:nvSpPr>
        <p:spPr>
          <a:xfrm>
            <a:off x="519235" y="461353"/>
            <a:ext cx="7588400" cy="1325600"/>
          </a:xfrm>
          <a:prstGeom prst="rect">
            <a:avLst/>
          </a:prstGeom>
          <a:noFill/>
          <a:ln cap="flat" cmpd="sng" w="28575">
            <a:solidFill>
              <a:srgbClr val="B5CB82"/>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800"/>
              <a:buNone/>
            </a:pPr>
            <a:r>
              <a:rPr lang="en" sz="5333">
                <a:solidFill>
                  <a:schemeClr val="lt1"/>
                </a:solidFill>
                <a:latin typeface="Helvetica Neue"/>
                <a:ea typeface="Helvetica Neue"/>
                <a:cs typeface="Helvetica Neue"/>
                <a:sym typeface="Helvetica Neue"/>
              </a:rPr>
              <a:t>Learning</a:t>
            </a:r>
            <a:r>
              <a:rPr lang="en" sz="5333">
                <a:solidFill>
                  <a:srgbClr val="272324"/>
                </a:solidFill>
                <a:latin typeface="Helvetica Neue"/>
                <a:ea typeface="Helvetica Neue"/>
                <a:cs typeface="Helvetica Neue"/>
                <a:sym typeface="Helvetica Neue"/>
              </a:rPr>
              <a:t> </a:t>
            </a:r>
            <a:r>
              <a:rPr lang="en" sz="5333">
                <a:solidFill>
                  <a:srgbClr val="63763E"/>
                </a:solidFill>
                <a:latin typeface="Helvetica Neue"/>
                <a:ea typeface="Helvetica Neue"/>
                <a:cs typeface="Helvetica Neue"/>
                <a:sym typeface="Helvetica Neue"/>
              </a:rPr>
              <a:t>Objectives</a:t>
            </a:r>
            <a:endParaRPr/>
          </a:p>
        </p:txBody>
      </p:sp>
      <p:sp>
        <p:nvSpPr>
          <p:cNvPr id="350" name="Google Shape;350;p122"/>
          <p:cNvSpPr txBox="1"/>
          <p:nvPr/>
        </p:nvSpPr>
        <p:spPr>
          <a:xfrm>
            <a:off x="4313419" y="3289864"/>
            <a:ext cx="6612800" cy="17456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To understand how to construct and select quality indicators to support gender equality outcomes and gender transformative programming</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23"/>
          <p:cNvSpPr/>
          <p:nvPr/>
        </p:nvSpPr>
        <p:spPr>
          <a:xfrm>
            <a:off x="9263333" y="-687100"/>
            <a:ext cx="3045200" cy="31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56" name="Google Shape;356;p123"/>
          <p:cNvSpPr txBox="1"/>
          <p:nvPr>
            <p:ph type="title"/>
          </p:nvPr>
        </p:nvSpPr>
        <p:spPr>
          <a:xfrm>
            <a:off x="8110500" y="593367"/>
            <a:ext cx="3599200" cy="7636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4000">
                <a:solidFill>
                  <a:srgbClr val="3A4888"/>
                </a:solidFill>
                <a:latin typeface="Proxima Nova"/>
                <a:ea typeface="Proxima Nova"/>
                <a:cs typeface="Proxima Nova"/>
                <a:sym typeface="Proxima Nova"/>
              </a:rPr>
              <a:t>Key</a:t>
            </a:r>
            <a:r>
              <a:rPr lang="en" sz="4000">
                <a:latin typeface="Proxima Nova"/>
                <a:ea typeface="Proxima Nova"/>
                <a:cs typeface="Proxima Nova"/>
                <a:sym typeface="Proxima Nova"/>
              </a:rPr>
              <a:t> </a:t>
            </a:r>
            <a:r>
              <a:rPr lang="en" sz="4000">
                <a:solidFill>
                  <a:srgbClr val="FFFFFF"/>
                </a:solidFill>
                <a:latin typeface="Proxima Nova"/>
                <a:ea typeface="Proxima Nova"/>
                <a:cs typeface="Proxima Nova"/>
                <a:sym typeface="Proxima Nova"/>
              </a:rPr>
              <a:t>Messages</a:t>
            </a:r>
            <a:endParaRPr sz="4000">
              <a:solidFill>
                <a:srgbClr val="FFFFFF"/>
              </a:solidFill>
              <a:latin typeface="Proxima Nova"/>
              <a:ea typeface="Proxima Nova"/>
              <a:cs typeface="Proxima Nova"/>
              <a:sym typeface="Proxima Nova"/>
            </a:endParaRPr>
          </a:p>
        </p:txBody>
      </p:sp>
      <p:cxnSp>
        <p:nvCxnSpPr>
          <p:cNvPr id="357" name="Google Shape;357;p123"/>
          <p:cNvCxnSpPr/>
          <p:nvPr/>
        </p:nvCxnSpPr>
        <p:spPr>
          <a:xfrm flipH="1" rot="10800000">
            <a:off x="0" y="1029667"/>
            <a:ext cx="8058800" cy="9200"/>
          </a:xfrm>
          <a:prstGeom prst="straightConnector1">
            <a:avLst/>
          </a:prstGeom>
          <a:noFill/>
          <a:ln cap="flat" cmpd="sng" w="38100">
            <a:solidFill>
              <a:srgbClr val="993365"/>
            </a:solidFill>
            <a:prstDash val="solid"/>
            <a:round/>
            <a:headEnd len="sm" w="sm" type="none"/>
            <a:tailEnd len="sm" w="sm" type="none"/>
          </a:ln>
        </p:spPr>
      </p:cxnSp>
      <p:pic>
        <p:nvPicPr>
          <p:cNvPr descr="Badge Tick1" id="358" name="Google Shape;358;p123"/>
          <p:cNvPicPr preferRelativeResize="0"/>
          <p:nvPr/>
        </p:nvPicPr>
        <p:blipFill rotWithShape="1">
          <a:blip r:embed="rId3">
            <a:alphaModFix/>
          </a:blip>
          <a:srcRect b="0" l="0" r="0" t="0"/>
          <a:stretch/>
        </p:blipFill>
        <p:spPr>
          <a:xfrm>
            <a:off x="745693" y="2641238"/>
            <a:ext cx="1018239" cy="1018239"/>
          </a:xfrm>
          <a:prstGeom prst="rect">
            <a:avLst/>
          </a:prstGeom>
          <a:noFill/>
          <a:ln>
            <a:noFill/>
          </a:ln>
        </p:spPr>
      </p:pic>
      <p:pic>
        <p:nvPicPr>
          <p:cNvPr descr="Badge Tick1" id="359" name="Google Shape;359;p123"/>
          <p:cNvPicPr preferRelativeResize="0"/>
          <p:nvPr/>
        </p:nvPicPr>
        <p:blipFill rotWithShape="1">
          <a:blip r:embed="rId3">
            <a:alphaModFix/>
          </a:blip>
          <a:srcRect b="0" l="0" r="0" t="0"/>
          <a:stretch/>
        </p:blipFill>
        <p:spPr>
          <a:xfrm>
            <a:off x="745693" y="4216763"/>
            <a:ext cx="1018239" cy="1018239"/>
          </a:xfrm>
          <a:prstGeom prst="rect">
            <a:avLst/>
          </a:prstGeom>
          <a:noFill/>
          <a:ln>
            <a:noFill/>
          </a:ln>
        </p:spPr>
      </p:pic>
      <p:graphicFrame>
        <p:nvGraphicFramePr>
          <p:cNvPr id="360" name="Google Shape;360;p123"/>
          <p:cNvGraphicFramePr/>
          <p:nvPr/>
        </p:nvGraphicFramePr>
        <p:xfrm>
          <a:off x="1254808" y="2304812"/>
          <a:ext cx="3000000" cy="3000000"/>
        </p:xfrm>
        <a:graphic>
          <a:graphicData uri="http://schemas.openxmlformats.org/drawingml/2006/table">
            <a:tbl>
              <a:tblPr>
                <a:noFill/>
                <a:tableStyleId>{7D0E938C-E35B-453D-BFE0-E757DC980D08}</a:tableStyleId>
              </a:tblPr>
              <a:tblGrid>
                <a:gridCol w="968700"/>
                <a:gridCol w="8406300"/>
              </a:tblGrid>
              <a:tr h="1706250">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900" u="none" cap="none" strike="noStrike">
                          <a:solidFill>
                            <a:schemeClr val="dk1"/>
                          </a:solidFill>
                          <a:latin typeface="Tahoma"/>
                          <a:ea typeface="Tahoma"/>
                          <a:cs typeface="Tahoma"/>
                          <a:sym typeface="Tahoma"/>
                        </a:rPr>
                        <a:t>Indicators are a signal of change, and need to effectively respond to the level of change in project outcomes; they MUST be gender sensitive as a minimum level of gender equality integration</a:t>
                      </a:r>
                      <a:endParaRPr sz="1900" u="none" cap="none" strike="noStrike"/>
                    </a:p>
                    <a:p>
                      <a:pPr indent="0" lvl="0" marL="0" marR="0" rtl="0" algn="l">
                        <a:lnSpc>
                          <a:spcPct val="115000"/>
                        </a:lnSpc>
                        <a:spcBef>
                          <a:spcPts val="0"/>
                        </a:spcBef>
                        <a:spcAft>
                          <a:spcPts val="0"/>
                        </a:spcAft>
                        <a:buClr>
                          <a:schemeClr val="dk1"/>
                        </a:buClr>
                        <a:buSzPts val="1100"/>
                        <a:buFont typeface="Arial"/>
                        <a:buNone/>
                      </a:pPr>
                      <a:r>
                        <a:t/>
                      </a:r>
                      <a:endParaRPr sz="19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706250">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900" u="none" cap="none" strike="noStrike">
                          <a:solidFill>
                            <a:schemeClr val="dk1"/>
                          </a:solidFill>
                          <a:latin typeface="Tahoma"/>
                          <a:ea typeface="Tahoma"/>
                          <a:cs typeface="Tahoma"/>
                          <a:sym typeface="Tahoma"/>
                        </a:rPr>
                        <a:t>Gender transformative change refer to changes in social behaviours and attitudes (position, not just condition), and therefore requires a combination of indicators that must include qualitative indicators</a:t>
                      </a:r>
                      <a:endParaRPr sz="19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9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24"/>
          <p:cNvSpPr/>
          <p:nvPr/>
        </p:nvSpPr>
        <p:spPr>
          <a:xfrm>
            <a:off x="470917" y="449000"/>
            <a:ext cx="11180000" cy="5960000"/>
          </a:xfrm>
          <a:prstGeom prst="rect">
            <a:avLst/>
          </a:prstGeom>
          <a:noFill/>
          <a:ln cap="flat" cmpd="sng" w="19050">
            <a:solidFill>
              <a:srgbClr val="34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aphicFrame>
        <p:nvGraphicFramePr>
          <p:cNvPr id="366" name="Google Shape;366;p124"/>
          <p:cNvGraphicFramePr/>
          <p:nvPr/>
        </p:nvGraphicFramePr>
        <p:xfrm>
          <a:off x="593551" y="2242733"/>
          <a:ext cx="3000000" cy="3000000"/>
        </p:xfrm>
        <a:graphic>
          <a:graphicData uri="http://schemas.openxmlformats.org/drawingml/2006/table">
            <a:tbl>
              <a:tblPr>
                <a:noFill/>
                <a:tableStyleId>{7D0E938C-E35B-453D-BFE0-E757DC980D08}</a:tableStyleId>
              </a:tblPr>
              <a:tblGrid>
                <a:gridCol w="1509175"/>
                <a:gridCol w="1525600"/>
                <a:gridCol w="1263125"/>
                <a:gridCol w="1099100"/>
                <a:gridCol w="1181100"/>
                <a:gridCol w="1377925"/>
                <a:gridCol w="1427200"/>
                <a:gridCol w="1607675"/>
              </a:tblGrid>
              <a:tr h="988875">
                <a:tc>
                  <a:txBody>
                    <a:bodyPr/>
                    <a:lstStyle/>
                    <a:p>
                      <a:pPr indent="0" lvl="0" marL="0" marR="0" rtl="0" algn="ctr">
                        <a:lnSpc>
                          <a:spcPct val="115000"/>
                        </a:lnSpc>
                        <a:spcBef>
                          <a:spcPts val="0"/>
                        </a:spcBef>
                        <a:spcAft>
                          <a:spcPts val="0"/>
                        </a:spcAft>
                        <a:buClr>
                          <a:srgbClr val="000000"/>
                        </a:buClr>
                        <a:buSzPts val="1100"/>
                        <a:buFont typeface="Arial"/>
                        <a:buNone/>
                      </a:pPr>
                      <a:r>
                        <a:rPr b="1" lang="en" sz="1500" u="none" cap="none" strike="noStrike">
                          <a:solidFill>
                            <a:srgbClr val="FFFFFF"/>
                          </a:solidFill>
                          <a:latin typeface="Tahoma"/>
                          <a:ea typeface="Tahoma"/>
                          <a:cs typeface="Tahoma"/>
                          <a:sym typeface="Tahoma"/>
                        </a:rPr>
                        <a:t>Expected Result</a:t>
                      </a:r>
                      <a:endParaRPr b="1" sz="1500" u="none" cap="none" strike="noStrike">
                        <a:solidFill>
                          <a:srgbClr val="FFFFFF"/>
                        </a:solidFill>
                        <a:latin typeface="Tahoma"/>
                        <a:ea typeface="Tahoma"/>
                        <a:cs typeface="Tahoma"/>
                        <a:sym typeface="Tahoma"/>
                      </a:endParaRPr>
                    </a:p>
                  </a:txBody>
                  <a:tcPr marT="121900" marB="121900" marR="91425" marL="91425" anchor="ctr">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solidFill>
                      <a:srgbClr val="993365"/>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 sz="1500" u="none" cap="none" strike="noStrike">
                          <a:solidFill>
                            <a:srgbClr val="FFFFFF"/>
                          </a:solidFill>
                          <a:latin typeface="Tahoma"/>
                          <a:ea typeface="Tahoma"/>
                          <a:cs typeface="Tahoma"/>
                          <a:sym typeface="Tahoma"/>
                        </a:rPr>
                        <a:t>Indicator(s)</a:t>
                      </a:r>
                      <a:endParaRPr b="1" sz="1500" u="none" cap="none" strike="noStrike">
                        <a:solidFill>
                          <a:srgbClr val="FFFFFF"/>
                        </a:solidFill>
                        <a:latin typeface="Tahoma"/>
                        <a:ea typeface="Tahoma"/>
                        <a:cs typeface="Tahoma"/>
                        <a:sym typeface="Tahoma"/>
                      </a:endParaRPr>
                    </a:p>
                  </a:txBody>
                  <a:tcPr marT="121900" marB="121900" marR="91425" marL="91425" anchor="ctr">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solidFill>
                      <a:srgbClr val="993365"/>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 sz="1500" u="none" cap="none" strike="noStrike">
                          <a:solidFill>
                            <a:srgbClr val="FFFFFF"/>
                          </a:solidFill>
                          <a:latin typeface="Tahoma"/>
                          <a:ea typeface="Tahoma"/>
                          <a:cs typeface="Tahoma"/>
                          <a:sym typeface="Tahoma"/>
                        </a:rPr>
                        <a:t>Baseline Data</a:t>
                      </a:r>
                      <a:endParaRPr b="1" sz="1500" u="none" cap="none" strike="noStrike">
                        <a:solidFill>
                          <a:srgbClr val="FFFFFF"/>
                        </a:solidFill>
                        <a:latin typeface="Tahoma"/>
                        <a:ea typeface="Tahoma"/>
                        <a:cs typeface="Tahoma"/>
                        <a:sym typeface="Tahoma"/>
                      </a:endParaRPr>
                    </a:p>
                  </a:txBody>
                  <a:tcPr marT="121900" marB="121900" marR="91425" marL="91425" anchor="ctr">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solidFill>
                      <a:srgbClr val="993365"/>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 sz="1500" u="none" cap="none" strike="noStrike">
                          <a:solidFill>
                            <a:srgbClr val="FFFFFF"/>
                          </a:solidFill>
                          <a:latin typeface="Tahoma"/>
                          <a:ea typeface="Tahoma"/>
                          <a:cs typeface="Tahoma"/>
                          <a:sym typeface="Tahoma"/>
                        </a:rPr>
                        <a:t>Targets</a:t>
                      </a:r>
                      <a:endParaRPr b="1" sz="1500" u="none" cap="none" strike="noStrike">
                        <a:solidFill>
                          <a:srgbClr val="FFFFFF"/>
                        </a:solidFill>
                        <a:latin typeface="Tahoma"/>
                        <a:ea typeface="Tahoma"/>
                        <a:cs typeface="Tahoma"/>
                        <a:sym typeface="Tahoma"/>
                      </a:endParaRPr>
                    </a:p>
                  </a:txBody>
                  <a:tcPr marT="121900" marB="121900" marR="91425" marL="91425" anchor="ctr">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solidFill>
                      <a:srgbClr val="993365"/>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 sz="1500" u="none" cap="none" strike="noStrike">
                          <a:solidFill>
                            <a:srgbClr val="FFFFFF"/>
                          </a:solidFill>
                          <a:latin typeface="Tahoma"/>
                          <a:ea typeface="Tahoma"/>
                          <a:cs typeface="Tahoma"/>
                          <a:sym typeface="Tahoma"/>
                        </a:rPr>
                        <a:t>Data Sources</a:t>
                      </a:r>
                      <a:endParaRPr b="1" sz="1500" u="none" cap="none" strike="noStrike">
                        <a:solidFill>
                          <a:srgbClr val="FFFFFF"/>
                        </a:solidFill>
                        <a:latin typeface="Tahoma"/>
                        <a:ea typeface="Tahoma"/>
                        <a:cs typeface="Tahoma"/>
                        <a:sym typeface="Tahoma"/>
                      </a:endParaRPr>
                    </a:p>
                  </a:txBody>
                  <a:tcPr marT="121900" marB="121900" marR="91425" marL="91425" anchor="ctr">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solidFill>
                      <a:srgbClr val="993365"/>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 sz="1500" u="none" cap="none" strike="noStrike">
                          <a:solidFill>
                            <a:srgbClr val="FFFFFF"/>
                          </a:solidFill>
                          <a:latin typeface="Tahoma"/>
                          <a:ea typeface="Tahoma"/>
                          <a:cs typeface="Tahoma"/>
                          <a:sym typeface="Tahoma"/>
                        </a:rPr>
                        <a:t>Data collection Methods</a:t>
                      </a:r>
                      <a:endParaRPr b="1" sz="1500" u="none" cap="none" strike="noStrike">
                        <a:solidFill>
                          <a:srgbClr val="FFFFFF"/>
                        </a:solidFill>
                        <a:latin typeface="Tahoma"/>
                        <a:ea typeface="Tahoma"/>
                        <a:cs typeface="Tahoma"/>
                        <a:sym typeface="Tahoma"/>
                      </a:endParaRPr>
                    </a:p>
                  </a:txBody>
                  <a:tcPr marT="121900" marB="121900" marR="91425" marL="91425" anchor="ctr">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solidFill>
                      <a:srgbClr val="993365"/>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 sz="1500" u="none" cap="none" strike="noStrike">
                          <a:solidFill>
                            <a:srgbClr val="FFFFFF"/>
                          </a:solidFill>
                          <a:latin typeface="Tahoma"/>
                          <a:ea typeface="Tahoma"/>
                          <a:cs typeface="Tahoma"/>
                          <a:sym typeface="Tahoma"/>
                        </a:rPr>
                        <a:t>Frequency</a:t>
                      </a:r>
                      <a:endParaRPr b="1" sz="1500" u="none" cap="none" strike="noStrike">
                        <a:solidFill>
                          <a:srgbClr val="FFFFFF"/>
                        </a:solidFill>
                        <a:latin typeface="Tahoma"/>
                        <a:ea typeface="Tahoma"/>
                        <a:cs typeface="Tahoma"/>
                        <a:sym typeface="Tahoma"/>
                      </a:endParaRPr>
                    </a:p>
                  </a:txBody>
                  <a:tcPr marT="121900" marB="121900" marR="91425" marL="91425" anchor="ctr">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solidFill>
                      <a:srgbClr val="993365"/>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 sz="1500" u="none" cap="none" strike="noStrike">
                          <a:solidFill>
                            <a:srgbClr val="FFFFFF"/>
                          </a:solidFill>
                          <a:latin typeface="Tahoma"/>
                          <a:ea typeface="Tahoma"/>
                          <a:cs typeface="Tahoma"/>
                          <a:sym typeface="Tahoma"/>
                        </a:rPr>
                        <a:t>Responsible</a:t>
                      </a:r>
                      <a:endParaRPr b="1" sz="1500" u="none" cap="none" strike="noStrike">
                        <a:solidFill>
                          <a:srgbClr val="FFFFFF"/>
                        </a:solidFill>
                        <a:latin typeface="Tahoma"/>
                        <a:ea typeface="Tahoma"/>
                        <a:cs typeface="Tahoma"/>
                        <a:sym typeface="Tahoma"/>
                      </a:endParaRPr>
                    </a:p>
                  </a:txBody>
                  <a:tcPr marT="121900" marB="121900" marR="91425" marL="91425" anchor="ctr">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solidFill>
                      <a:srgbClr val="993365"/>
                    </a:solidFill>
                  </a:tcPr>
                </a:tc>
              </a:tr>
              <a:tr h="1846450">
                <a:tc>
                  <a:txBody>
                    <a:bodyPr/>
                    <a:lstStyle/>
                    <a:p>
                      <a:pPr indent="0" lvl="0" marL="0" marR="0" rtl="0" algn="l">
                        <a:lnSpc>
                          <a:spcPct val="115000"/>
                        </a:lnSpc>
                        <a:spcBef>
                          <a:spcPts val="0"/>
                        </a:spcBef>
                        <a:spcAft>
                          <a:spcPts val="0"/>
                        </a:spcAft>
                        <a:buClr>
                          <a:srgbClr val="000000"/>
                        </a:buClr>
                        <a:buSzPts val="1400"/>
                        <a:buFont typeface="Arial"/>
                        <a:buNone/>
                      </a:pPr>
                      <a:r>
                        <a:rPr lang="en" sz="1900" u="none" cap="none" strike="noStrike">
                          <a:latin typeface="Tahoma"/>
                          <a:ea typeface="Tahoma"/>
                          <a:cs typeface="Tahoma"/>
                          <a:sym typeface="Tahoma"/>
                        </a:rPr>
                        <a:t>Outcome or Results Statements</a:t>
                      </a:r>
                      <a:endParaRPr sz="1900" u="none" cap="none" strike="noStrike">
                        <a:latin typeface="Tahoma"/>
                        <a:ea typeface="Tahoma"/>
                        <a:cs typeface="Tahoma"/>
                        <a:sym typeface="Tahoma"/>
                      </a:endParaRPr>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 sz="1900" u="none" cap="none" strike="noStrike">
                          <a:latin typeface="Tahoma"/>
                          <a:ea typeface="Tahoma"/>
                          <a:cs typeface="Tahoma"/>
                          <a:sym typeface="Tahoma"/>
                        </a:rPr>
                        <a:t>What is being measured?</a:t>
                      </a:r>
                      <a:endParaRPr sz="1900" u="none" cap="none" strike="noStrike">
                        <a:latin typeface="Tahoma"/>
                        <a:ea typeface="Tahoma"/>
                        <a:cs typeface="Tahoma"/>
                        <a:sym typeface="Tahoma"/>
                      </a:endParaRPr>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 sz="1900" u="none" cap="none" strike="noStrike">
                          <a:latin typeface="Tahoma"/>
                          <a:ea typeface="Tahoma"/>
                          <a:cs typeface="Tahoma"/>
                          <a:sym typeface="Tahoma"/>
                        </a:rPr>
                        <a:t>Where you are starting from?</a:t>
                      </a:r>
                      <a:endParaRPr sz="1900" u="none" cap="none" strike="noStrike">
                        <a:latin typeface="Tahoma"/>
                        <a:ea typeface="Tahoma"/>
                        <a:cs typeface="Tahoma"/>
                        <a:sym typeface="Tahoma"/>
                      </a:endParaRPr>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 sz="1900" u="none" cap="none" strike="noStrike">
                          <a:latin typeface="Tahoma"/>
                          <a:ea typeface="Tahoma"/>
                          <a:cs typeface="Tahoma"/>
                          <a:sym typeface="Tahoma"/>
                        </a:rPr>
                        <a:t>Where will you end up?</a:t>
                      </a:r>
                      <a:endParaRPr sz="1900" u="none" cap="none" strike="noStrike">
                        <a:latin typeface="Tahoma"/>
                        <a:ea typeface="Tahoma"/>
                        <a:cs typeface="Tahoma"/>
                        <a:sym typeface="Tahoma"/>
                      </a:endParaRPr>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 sz="1900" u="none" cap="none" strike="noStrike">
                          <a:latin typeface="Tahoma"/>
                          <a:ea typeface="Tahoma"/>
                          <a:cs typeface="Tahoma"/>
                          <a:sym typeface="Tahoma"/>
                        </a:rPr>
                        <a:t>Where or who is the data coming from?</a:t>
                      </a:r>
                      <a:endParaRPr sz="1900" u="none" cap="none" strike="noStrike">
                        <a:latin typeface="Tahoma"/>
                        <a:ea typeface="Tahoma"/>
                        <a:cs typeface="Tahoma"/>
                        <a:sym typeface="Tahoma"/>
                      </a:endParaRPr>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 sz="1900" u="none" cap="none" strike="noStrike">
                          <a:latin typeface="Tahoma"/>
                          <a:ea typeface="Tahoma"/>
                          <a:cs typeface="Tahoma"/>
                          <a:sym typeface="Tahoma"/>
                        </a:rPr>
                        <a:t>How is it being collected?</a:t>
                      </a:r>
                      <a:endParaRPr sz="1900" u="none" cap="none" strike="noStrike">
                        <a:latin typeface="Tahoma"/>
                        <a:ea typeface="Tahoma"/>
                        <a:cs typeface="Tahoma"/>
                        <a:sym typeface="Tahoma"/>
                      </a:endParaRPr>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 sz="1900" u="none" cap="none" strike="noStrike">
                          <a:latin typeface="Tahoma"/>
                          <a:ea typeface="Tahoma"/>
                          <a:cs typeface="Tahoma"/>
                          <a:sym typeface="Tahoma"/>
                        </a:rPr>
                        <a:t>How often is this data being collected?</a:t>
                      </a:r>
                      <a:endParaRPr sz="1900" u="none" cap="none" strike="noStrike">
                        <a:latin typeface="Tahoma"/>
                        <a:ea typeface="Tahoma"/>
                        <a:cs typeface="Tahoma"/>
                        <a:sym typeface="Tahoma"/>
                      </a:endParaRPr>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 sz="1900" u="none" cap="none" strike="noStrike">
                          <a:latin typeface="Tahoma"/>
                          <a:ea typeface="Tahoma"/>
                          <a:cs typeface="Tahoma"/>
                          <a:sym typeface="Tahoma"/>
                        </a:rPr>
                        <a:t>Who is collecting the data?</a:t>
                      </a:r>
                      <a:endParaRPr sz="1900" u="none" cap="none" strike="noStrike">
                        <a:latin typeface="Tahoma"/>
                        <a:ea typeface="Tahoma"/>
                        <a:cs typeface="Tahoma"/>
                        <a:sym typeface="Tahoma"/>
                      </a:endParaRPr>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r>
            </a:tbl>
          </a:graphicData>
        </a:graphic>
      </p:graphicFrame>
      <p:sp>
        <p:nvSpPr>
          <p:cNvPr id="367" name="Google Shape;367;p124"/>
          <p:cNvSpPr/>
          <p:nvPr/>
        </p:nvSpPr>
        <p:spPr>
          <a:xfrm>
            <a:off x="5810000" y="1851000"/>
            <a:ext cx="2739600" cy="4271600"/>
          </a:xfrm>
          <a:prstGeom prst="ellipse">
            <a:avLst/>
          </a:prstGeom>
          <a:noFill/>
          <a:ln cap="flat" cmpd="sng" w="28575">
            <a:solidFill>
              <a:srgbClr val="F9D38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68" name="Google Shape;368;p124"/>
          <p:cNvSpPr/>
          <p:nvPr/>
        </p:nvSpPr>
        <p:spPr>
          <a:xfrm>
            <a:off x="1919867" y="2054200"/>
            <a:ext cx="1810000" cy="3381600"/>
          </a:xfrm>
          <a:prstGeom prst="ellipse">
            <a:avLst/>
          </a:prstGeom>
          <a:noFill/>
          <a:ln cap="flat" cmpd="sng" w="28575">
            <a:solidFill>
              <a:srgbClr val="F9D38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69" name="Google Shape;369;p124"/>
          <p:cNvSpPr txBox="1"/>
          <p:nvPr>
            <p:ph type="title"/>
          </p:nvPr>
        </p:nvSpPr>
        <p:spPr>
          <a:xfrm>
            <a:off x="-191616" y="739900"/>
            <a:ext cx="11180000" cy="763600"/>
          </a:xfrm>
          <a:prstGeom prst="rect">
            <a:avLst/>
          </a:prstGeom>
          <a:solidFill>
            <a:srgbClr val="344888"/>
          </a:solidFill>
          <a:ln cap="flat" cmpd="sng" w="9525">
            <a:solidFill>
              <a:schemeClr val="lt1"/>
            </a:solidFill>
            <a:prstDash val="solid"/>
            <a:round/>
            <a:headEnd len="sm" w="sm" type="none"/>
            <a:tailEnd len="sm" w="sm" type="none"/>
          </a:ln>
          <a:effectLst>
            <a:outerShdw blurRad="57150" rotWithShape="0" algn="bl" dir="5400000" dist="19050">
              <a:srgbClr val="000000">
                <a:alpha val="47843"/>
              </a:srgbClr>
            </a:outerShdw>
          </a:effectLst>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4800">
                <a:solidFill>
                  <a:srgbClr val="FFFFFF"/>
                </a:solidFill>
                <a:latin typeface="Roboto"/>
                <a:ea typeface="Roboto"/>
                <a:cs typeface="Roboto"/>
                <a:sym typeface="Roboto"/>
              </a:rPr>
              <a:t>Performance Measurement Framework</a:t>
            </a:r>
            <a:endParaRPr sz="3333">
              <a:solidFill>
                <a:srgbClr val="FFFFFF"/>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6"/>
          <p:cNvSpPr txBox="1"/>
          <p:nvPr/>
        </p:nvSpPr>
        <p:spPr>
          <a:xfrm>
            <a:off x="879200" y="1411383"/>
            <a:ext cx="10433600" cy="506800"/>
          </a:xfrm>
          <a:prstGeom prst="rect">
            <a:avLst/>
          </a:prstGeom>
          <a:solidFill>
            <a:srgbClr val="993365"/>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Arial"/>
              <a:buNone/>
            </a:pPr>
            <a:r>
              <a:rPr b="0" i="0" lang="en" sz="1867" u="none" cap="none" strike="noStrike">
                <a:solidFill>
                  <a:srgbClr val="FFFFFF"/>
                </a:solidFill>
                <a:latin typeface="Roboto"/>
                <a:ea typeface="Roboto"/>
                <a:cs typeface="Roboto"/>
                <a:sym typeface="Roboto"/>
              </a:rPr>
              <a:t>An indicator is a signal that </a:t>
            </a:r>
            <a:r>
              <a:rPr b="1" i="0" lang="en" sz="2267" u="none" cap="none" strike="noStrike">
                <a:solidFill>
                  <a:srgbClr val="FFFFFF"/>
                </a:solidFill>
                <a:latin typeface="Roboto"/>
                <a:ea typeface="Roboto"/>
                <a:cs typeface="Roboto"/>
                <a:sym typeface="Roboto"/>
              </a:rPr>
              <a:t>shows change has happened</a:t>
            </a:r>
            <a:r>
              <a:rPr b="0" i="0" lang="en" sz="2267" u="none" cap="none" strike="noStrike">
                <a:solidFill>
                  <a:srgbClr val="FFFFFF"/>
                </a:solidFill>
                <a:latin typeface="Roboto"/>
                <a:ea typeface="Roboto"/>
                <a:cs typeface="Roboto"/>
                <a:sym typeface="Roboto"/>
              </a:rPr>
              <a:t>.</a:t>
            </a:r>
            <a:r>
              <a:rPr b="0" i="0" lang="en" sz="1867" u="none" cap="none" strike="noStrike">
                <a:solidFill>
                  <a:srgbClr val="000000"/>
                </a:solidFill>
                <a:latin typeface="Roboto"/>
                <a:ea typeface="Roboto"/>
                <a:cs typeface="Roboto"/>
                <a:sym typeface="Roboto"/>
              </a:rPr>
              <a:t> </a:t>
            </a:r>
            <a:endParaRPr b="0" i="0" sz="1867" u="none" cap="none" strike="noStrike">
              <a:solidFill>
                <a:srgbClr val="000000"/>
              </a:solidFill>
              <a:latin typeface="Roboto"/>
              <a:ea typeface="Roboto"/>
              <a:cs typeface="Roboto"/>
              <a:sym typeface="Roboto"/>
            </a:endParaRPr>
          </a:p>
        </p:txBody>
      </p:sp>
      <p:sp>
        <p:nvSpPr>
          <p:cNvPr id="375" name="Google Shape;375;p46"/>
          <p:cNvSpPr/>
          <p:nvPr/>
        </p:nvSpPr>
        <p:spPr>
          <a:xfrm>
            <a:off x="879200" y="2531383"/>
            <a:ext cx="4673200" cy="36224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76" name="Google Shape;376;p46"/>
          <p:cNvSpPr txBox="1"/>
          <p:nvPr/>
        </p:nvSpPr>
        <p:spPr>
          <a:xfrm>
            <a:off x="969267" y="2743549"/>
            <a:ext cx="4516000" cy="3345600"/>
          </a:xfrm>
          <a:prstGeom prst="rect">
            <a:avLst/>
          </a:prstGeom>
          <a:noFill/>
          <a:ln>
            <a:noFill/>
          </a:ln>
        </p:spPr>
        <p:txBody>
          <a:bodyPr anchorCtr="0" anchor="t" bIns="121900" lIns="121900" spcFirstLastPara="1" rIns="121900" wrap="square" tIns="121900">
            <a:noAutofit/>
          </a:bodyPr>
          <a:lstStyle/>
          <a:p>
            <a:pPr indent="-245527" lvl="0" marL="304792" marR="0" rtl="0" algn="l">
              <a:lnSpc>
                <a:spcPct val="100000"/>
              </a:lnSpc>
              <a:spcBef>
                <a:spcPts val="0"/>
              </a:spcBef>
              <a:spcAft>
                <a:spcPts val="0"/>
              </a:spcAft>
              <a:buClr>
                <a:srgbClr val="000000"/>
              </a:buClr>
              <a:buSzPts val="1100"/>
              <a:buFont typeface="Open Sans"/>
              <a:buAutoNum type="arabicPeriod"/>
            </a:pPr>
            <a:r>
              <a:rPr b="0" i="0" lang="en" sz="1467" u="none" cap="none" strike="noStrike">
                <a:solidFill>
                  <a:srgbClr val="000000"/>
                </a:solidFill>
                <a:latin typeface="Tahoma"/>
                <a:ea typeface="Tahoma"/>
                <a:cs typeface="Tahoma"/>
                <a:sym typeface="Tahoma"/>
              </a:rPr>
              <a:t>The </a:t>
            </a:r>
            <a:r>
              <a:rPr b="1" i="0" lang="en" sz="1467" u="none" cap="none" strike="noStrike">
                <a:solidFill>
                  <a:srgbClr val="993365"/>
                </a:solidFill>
                <a:latin typeface="Tahoma"/>
                <a:ea typeface="Tahoma"/>
                <a:cs typeface="Tahoma"/>
                <a:sym typeface="Tahoma"/>
              </a:rPr>
              <a:t>unit of measure</a:t>
            </a:r>
            <a:r>
              <a:rPr b="0" i="0" lang="en" sz="1467" u="none" cap="none" strike="noStrike">
                <a:solidFill>
                  <a:srgbClr val="993365"/>
                </a:solidFill>
                <a:latin typeface="Tahoma"/>
                <a:ea typeface="Tahoma"/>
                <a:cs typeface="Tahoma"/>
                <a:sym typeface="Tahoma"/>
              </a:rPr>
              <a:t> </a:t>
            </a:r>
            <a:r>
              <a:rPr b="0" i="0" lang="en" sz="1467" u="none" cap="none" strike="noStrike">
                <a:solidFill>
                  <a:srgbClr val="000000"/>
                </a:solidFill>
                <a:latin typeface="Tahoma"/>
                <a:ea typeface="Tahoma"/>
                <a:cs typeface="Tahoma"/>
                <a:sym typeface="Tahoma"/>
              </a:rPr>
              <a:t>is the number, percentage, level, ratio, etc.</a:t>
            </a:r>
            <a:endParaRPr b="0" i="0" sz="1467" u="none" cap="none" strike="noStrike">
              <a:solidFill>
                <a:srgbClr val="000000"/>
              </a:solidFill>
              <a:latin typeface="Tahoma"/>
              <a:ea typeface="Tahoma"/>
              <a:cs typeface="Tahoma"/>
              <a:sym typeface="Tahoma"/>
            </a:endParaRPr>
          </a:p>
          <a:p>
            <a:pPr indent="0" lvl="0" marL="609585" marR="0" rtl="0" algn="l">
              <a:lnSpc>
                <a:spcPct val="100000"/>
              </a:lnSpc>
              <a:spcBef>
                <a:spcPts val="0"/>
              </a:spcBef>
              <a:spcAft>
                <a:spcPts val="0"/>
              </a:spcAft>
              <a:buClr>
                <a:srgbClr val="000000"/>
              </a:buClr>
              <a:buSzPts val="1467"/>
              <a:buFont typeface="Arial"/>
              <a:buNone/>
            </a:pPr>
            <a:r>
              <a:t/>
            </a:r>
            <a:endParaRPr b="0" i="0" sz="1467" u="none" cap="none" strike="noStrike">
              <a:solidFill>
                <a:srgbClr val="993365"/>
              </a:solidFill>
              <a:latin typeface="Tahoma"/>
              <a:ea typeface="Tahoma"/>
              <a:cs typeface="Tahoma"/>
              <a:sym typeface="Tahoma"/>
            </a:endParaRPr>
          </a:p>
          <a:p>
            <a:pPr indent="-245527" lvl="0" marL="304792" marR="0" rtl="0" algn="l">
              <a:lnSpc>
                <a:spcPct val="100000"/>
              </a:lnSpc>
              <a:spcBef>
                <a:spcPts val="0"/>
              </a:spcBef>
              <a:spcAft>
                <a:spcPts val="0"/>
              </a:spcAft>
              <a:buClr>
                <a:srgbClr val="000000"/>
              </a:buClr>
              <a:buSzPts val="1100"/>
              <a:buFont typeface="Open Sans"/>
              <a:buAutoNum type="arabicPeriod"/>
            </a:pPr>
            <a:r>
              <a:rPr b="0" i="0" lang="en" sz="1467" u="none" cap="none" strike="noStrike">
                <a:solidFill>
                  <a:schemeClr val="dk1"/>
                </a:solidFill>
                <a:latin typeface="Tahoma"/>
                <a:ea typeface="Tahoma"/>
                <a:cs typeface="Tahoma"/>
                <a:sym typeface="Tahoma"/>
              </a:rPr>
              <a:t>The</a:t>
            </a:r>
            <a:r>
              <a:rPr b="0" i="0" lang="en" sz="1467" u="none" cap="none" strike="noStrike">
                <a:solidFill>
                  <a:srgbClr val="993365"/>
                </a:solidFill>
                <a:latin typeface="Tahoma"/>
                <a:ea typeface="Tahoma"/>
                <a:cs typeface="Tahoma"/>
                <a:sym typeface="Tahoma"/>
              </a:rPr>
              <a:t> </a:t>
            </a:r>
            <a:r>
              <a:rPr b="1" i="0" lang="en" sz="1467" u="none" cap="none" strike="noStrike">
                <a:solidFill>
                  <a:srgbClr val="993365"/>
                </a:solidFill>
                <a:latin typeface="Tahoma"/>
                <a:ea typeface="Tahoma"/>
                <a:cs typeface="Tahoma"/>
                <a:sym typeface="Tahoma"/>
              </a:rPr>
              <a:t>unit of analysis</a:t>
            </a:r>
            <a:r>
              <a:rPr b="0" i="0" lang="en" sz="1467" u="none" cap="none" strike="noStrike">
                <a:solidFill>
                  <a:srgbClr val="993365"/>
                </a:solidFill>
                <a:latin typeface="Tahoma"/>
                <a:ea typeface="Tahoma"/>
                <a:cs typeface="Tahoma"/>
                <a:sym typeface="Tahoma"/>
              </a:rPr>
              <a:t> </a:t>
            </a:r>
            <a:r>
              <a:rPr b="0" i="0" lang="en" sz="1467" u="none" cap="none" strike="noStrike">
                <a:solidFill>
                  <a:srgbClr val="000000"/>
                </a:solidFill>
                <a:latin typeface="Tahoma"/>
                <a:ea typeface="Tahoma"/>
                <a:cs typeface="Tahoma"/>
                <a:sym typeface="Tahoma"/>
              </a:rPr>
              <a:t>is who or what will be observed: individuals, institutions, social artifacts or social groups.</a:t>
            </a:r>
            <a:endParaRPr b="0" i="0" sz="1467" u="none" cap="none" strike="noStrike">
              <a:solidFill>
                <a:srgbClr val="000000"/>
              </a:solidFill>
              <a:latin typeface="Tahoma"/>
              <a:ea typeface="Tahoma"/>
              <a:cs typeface="Tahoma"/>
              <a:sym typeface="Tahoma"/>
            </a:endParaRPr>
          </a:p>
          <a:p>
            <a:pPr indent="0" lvl="0" marL="609585" marR="0" rtl="0" algn="l">
              <a:lnSpc>
                <a:spcPct val="100000"/>
              </a:lnSpc>
              <a:spcBef>
                <a:spcPts val="0"/>
              </a:spcBef>
              <a:spcAft>
                <a:spcPts val="0"/>
              </a:spcAft>
              <a:buClr>
                <a:srgbClr val="000000"/>
              </a:buClr>
              <a:buSzPts val="1467"/>
              <a:buFont typeface="Arial"/>
              <a:buNone/>
            </a:pPr>
            <a:r>
              <a:t/>
            </a:r>
            <a:endParaRPr b="0" i="0" sz="1467" u="none" cap="none" strike="noStrike">
              <a:solidFill>
                <a:srgbClr val="000000"/>
              </a:solidFill>
              <a:latin typeface="Tahoma"/>
              <a:ea typeface="Tahoma"/>
              <a:cs typeface="Tahoma"/>
              <a:sym typeface="Tahoma"/>
            </a:endParaRPr>
          </a:p>
          <a:p>
            <a:pPr indent="-245527" lvl="0" marL="304792" marR="0" rtl="0" algn="l">
              <a:lnSpc>
                <a:spcPct val="100000"/>
              </a:lnSpc>
              <a:spcBef>
                <a:spcPts val="0"/>
              </a:spcBef>
              <a:spcAft>
                <a:spcPts val="0"/>
              </a:spcAft>
              <a:buClr>
                <a:srgbClr val="000000"/>
              </a:buClr>
              <a:buSzPts val="1100"/>
              <a:buFont typeface="Open Sans"/>
              <a:buAutoNum type="arabicPeriod"/>
            </a:pPr>
            <a:r>
              <a:rPr b="0" i="0" lang="en" sz="1467" u="none" cap="none" strike="noStrike">
                <a:solidFill>
                  <a:srgbClr val="000000"/>
                </a:solidFill>
                <a:latin typeface="Tahoma"/>
                <a:ea typeface="Tahoma"/>
                <a:cs typeface="Tahoma"/>
                <a:sym typeface="Tahoma"/>
              </a:rPr>
              <a:t>The </a:t>
            </a:r>
            <a:r>
              <a:rPr b="1" i="0" lang="en" sz="1467" u="none" cap="none" strike="noStrike">
                <a:solidFill>
                  <a:srgbClr val="993365"/>
                </a:solidFill>
                <a:latin typeface="Tahoma"/>
                <a:ea typeface="Tahoma"/>
                <a:cs typeface="Tahoma"/>
                <a:sym typeface="Tahoma"/>
              </a:rPr>
              <a:t>context</a:t>
            </a:r>
            <a:r>
              <a:rPr b="0" i="0" lang="en" sz="1467" u="none" cap="none" strike="noStrike">
                <a:solidFill>
                  <a:srgbClr val="000000"/>
                </a:solidFill>
                <a:latin typeface="Tahoma"/>
                <a:ea typeface="Tahoma"/>
                <a:cs typeface="Tahoma"/>
                <a:sym typeface="Tahoma"/>
              </a:rPr>
              <a:t> is the set of circumstances that specify the particular aspect of the output or outcome that the indicator is intended to measure. </a:t>
            </a:r>
            <a:endParaRPr b="0" i="0" sz="1467" u="none" cap="none" strike="noStrike">
              <a:solidFill>
                <a:srgbClr val="000000"/>
              </a:solidFill>
              <a:latin typeface="Tahoma"/>
              <a:ea typeface="Tahoma"/>
              <a:cs typeface="Tahoma"/>
              <a:sym typeface="Tahoma"/>
            </a:endParaRPr>
          </a:p>
        </p:txBody>
      </p:sp>
      <p:sp>
        <p:nvSpPr>
          <p:cNvPr id="377" name="Google Shape;377;p46"/>
          <p:cNvSpPr/>
          <p:nvPr/>
        </p:nvSpPr>
        <p:spPr>
          <a:xfrm>
            <a:off x="5552400" y="2531416"/>
            <a:ext cx="5760400" cy="36224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78" name="Google Shape;378;p46"/>
          <p:cNvSpPr txBox="1"/>
          <p:nvPr/>
        </p:nvSpPr>
        <p:spPr>
          <a:xfrm>
            <a:off x="5552400" y="1917816"/>
            <a:ext cx="5760400" cy="637200"/>
          </a:xfrm>
          <a:prstGeom prst="rect">
            <a:avLst/>
          </a:prstGeom>
          <a:solidFill>
            <a:srgbClr val="F9D380"/>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000000"/>
                </a:solidFill>
                <a:latin typeface="Roboto"/>
                <a:ea typeface="Roboto"/>
                <a:cs typeface="Roboto"/>
                <a:sym typeface="Roboto"/>
              </a:rPr>
              <a:t>There are </a:t>
            </a:r>
            <a:r>
              <a:rPr b="1" i="0" lang="en" sz="1733" u="none" cap="none" strike="noStrike">
                <a:solidFill>
                  <a:srgbClr val="993365"/>
                </a:solidFill>
                <a:latin typeface="Roboto"/>
                <a:ea typeface="Roboto"/>
                <a:cs typeface="Roboto"/>
                <a:sym typeface="Roboto"/>
              </a:rPr>
              <a:t>2 types of indicators</a:t>
            </a:r>
            <a:r>
              <a:rPr b="0" i="0" lang="en" sz="1733" u="none" cap="none" strike="noStrike">
                <a:solidFill>
                  <a:srgbClr val="000000"/>
                </a:solidFill>
                <a:latin typeface="Roboto"/>
                <a:ea typeface="Roboto"/>
                <a:cs typeface="Roboto"/>
                <a:sym typeface="Roboto"/>
              </a:rPr>
              <a:t>:</a:t>
            </a:r>
            <a:endParaRPr b="0" i="0" sz="1733" u="none" cap="none" strike="noStrike">
              <a:solidFill>
                <a:srgbClr val="000000"/>
              </a:solidFill>
              <a:latin typeface="Roboto"/>
              <a:ea typeface="Roboto"/>
              <a:cs typeface="Roboto"/>
              <a:sym typeface="Roboto"/>
            </a:endParaRPr>
          </a:p>
        </p:txBody>
      </p:sp>
      <p:sp>
        <p:nvSpPr>
          <p:cNvPr id="379" name="Google Shape;379;p46"/>
          <p:cNvSpPr txBox="1"/>
          <p:nvPr/>
        </p:nvSpPr>
        <p:spPr>
          <a:xfrm>
            <a:off x="5741500" y="2581816"/>
            <a:ext cx="5494000" cy="3507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67"/>
              <a:buFont typeface="Arial"/>
              <a:buNone/>
            </a:pPr>
            <a:r>
              <a:rPr b="1" i="0" lang="en" sz="1467" u="none" cap="none" strike="noStrike">
                <a:solidFill>
                  <a:srgbClr val="993365"/>
                </a:solidFill>
                <a:latin typeface="Tahoma"/>
                <a:ea typeface="Tahoma"/>
                <a:cs typeface="Tahoma"/>
                <a:sym typeface="Tahoma"/>
              </a:rPr>
              <a:t>Quantitative Indicator:</a:t>
            </a:r>
            <a:endParaRPr b="1" i="0" sz="1467" u="none" cap="none" strike="noStrike">
              <a:solidFill>
                <a:srgbClr val="993365"/>
              </a:solidFill>
              <a:latin typeface="Tahoma"/>
              <a:ea typeface="Tahoma"/>
              <a:cs typeface="Tahoma"/>
              <a:sym typeface="Tahoma"/>
            </a:endParaRPr>
          </a:p>
          <a:p>
            <a:pPr indent="-397921" lvl="0" marL="609585" marR="0" rtl="0" algn="l">
              <a:lnSpc>
                <a:spcPct val="100000"/>
              </a:lnSpc>
              <a:spcBef>
                <a:spcPts val="0"/>
              </a:spcBef>
              <a:spcAft>
                <a:spcPts val="0"/>
              </a:spcAft>
              <a:buClr>
                <a:srgbClr val="000000"/>
              </a:buClr>
              <a:buSzPts val="1100"/>
              <a:buFont typeface="Roboto"/>
              <a:buChar char="-"/>
            </a:pPr>
            <a:r>
              <a:rPr b="0" i="0" lang="en" sz="1467" u="none" cap="none" strike="noStrike">
                <a:solidFill>
                  <a:srgbClr val="000000"/>
                </a:solidFill>
                <a:latin typeface="Tahoma"/>
                <a:ea typeface="Tahoma"/>
                <a:cs typeface="Tahoma"/>
                <a:sym typeface="Tahoma"/>
              </a:rPr>
              <a:t>Used to measure quantities or amounts</a:t>
            </a:r>
            <a:endParaRPr b="0" i="0" sz="1467" u="none" cap="none" strike="noStrike">
              <a:solidFill>
                <a:srgbClr val="000000"/>
              </a:solidFill>
              <a:latin typeface="Tahoma"/>
              <a:ea typeface="Tahoma"/>
              <a:cs typeface="Tahoma"/>
              <a:sym typeface="Tahoma"/>
            </a:endParaRPr>
          </a:p>
          <a:p>
            <a:pPr indent="-397921" lvl="0" marL="609585" marR="0" rtl="0" algn="l">
              <a:lnSpc>
                <a:spcPct val="100000"/>
              </a:lnSpc>
              <a:spcBef>
                <a:spcPts val="0"/>
              </a:spcBef>
              <a:spcAft>
                <a:spcPts val="0"/>
              </a:spcAft>
              <a:buClr>
                <a:srgbClr val="000000"/>
              </a:buClr>
              <a:buSzPts val="1100"/>
              <a:buFont typeface="Open Sans"/>
              <a:buChar char="-"/>
            </a:pPr>
            <a:r>
              <a:rPr b="0" i="0" lang="en" sz="1467" u="none" cap="none" strike="noStrike">
                <a:solidFill>
                  <a:srgbClr val="000000"/>
                </a:solidFill>
                <a:latin typeface="Tahoma"/>
                <a:ea typeface="Tahoma"/>
                <a:cs typeface="Tahoma"/>
                <a:sym typeface="Tahoma"/>
              </a:rPr>
              <a:t>They are </a:t>
            </a:r>
            <a:r>
              <a:rPr b="1" i="1" lang="en" sz="1467" u="none" cap="none" strike="noStrike">
                <a:solidFill>
                  <a:srgbClr val="344888"/>
                </a:solidFill>
                <a:latin typeface="Tahoma"/>
                <a:ea typeface="Tahoma"/>
                <a:cs typeface="Tahoma"/>
                <a:sym typeface="Tahoma"/>
              </a:rPr>
              <a:t>objectively verifiable</a:t>
            </a:r>
            <a:r>
              <a:rPr b="0" i="0" lang="en" sz="1467" u="none" cap="none" strike="noStrike">
                <a:solidFill>
                  <a:srgbClr val="000000"/>
                </a:solidFill>
                <a:latin typeface="Tahoma"/>
                <a:ea typeface="Tahoma"/>
                <a:cs typeface="Tahoma"/>
                <a:sym typeface="Tahoma"/>
              </a:rPr>
              <a:t>. </a:t>
            </a:r>
            <a:endParaRPr b="0" i="0" sz="1467" u="none" cap="none" strike="noStrike">
              <a:solidFill>
                <a:srgbClr val="000000"/>
              </a:solidFill>
              <a:latin typeface="Tahoma"/>
              <a:ea typeface="Tahoma"/>
              <a:cs typeface="Tahoma"/>
              <a:sym typeface="Tahoma"/>
            </a:endParaRPr>
          </a:p>
          <a:p>
            <a:pPr indent="-397921" lvl="0" marL="609585" marR="0" rtl="0" algn="l">
              <a:lnSpc>
                <a:spcPct val="100000"/>
              </a:lnSpc>
              <a:spcBef>
                <a:spcPts val="0"/>
              </a:spcBef>
              <a:spcAft>
                <a:spcPts val="0"/>
              </a:spcAft>
              <a:buClr>
                <a:srgbClr val="000000"/>
              </a:buClr>
              <a:buSzPts val="1100"/>
              <a:buFont typeface="Roboto"/>
              <a:buChar char="-"/>
            </a:pPr>
            <a:r>
              <a:rPr b="0" i="0" lang="en" sz="1467" u="none" cap="none" strike="noStrike">
                <a:solidFill>
                  <a:srgbClr val="000000"/>
                </a:solidFill>
                <a:latin typeface="Tahoma"/>
                <a:ea typeface="Tahoma"/>
                <a:cs typeface="Tahoma"/>
                <a:sym typeface="Tahoma"/>
              </a:rPr>
              <a:t>For example: temperature, distance, middle upper-arm circumference, death rate, but also individual knowledge and skills. </a:t>
            </a:r>
            <a:endParaRPr b="0" i="0" sz="1467"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67"/>
              <a:buFont typeface="Arial"/>
              <a:buNone/>
            </a:pPr>
            <a:r>
              <a:t/>
            </a:r>
            <a:endParaRPr b="1" i="0" sz="1467" u="none" cap="none" strike="noStrike">
              <a:solidFill>
                <a:srgbClr val="511537"/>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67"/>
              <a:buFont typeface="Arial"/>
              <a:buNone/>
            </a:pPr>
            <a:r>
              <a:rPr b="1" i="0" lang="en" sz="1467" u="none" cap="none" strike="noStrike">
                <a:solidFill>
                  <a:srgbClr val="993365"/>
                </a:solidFill>
                <a:latin typeface="Tahoma"/>
                <a:ea typeface="Tahoma"/>
                <a:cs typeface="Tahoma"/>
                <a:sym typeface="Tahoma"/>
              </a:rPr>
              <a:t>Qualitative Indicator:</a:t>
            </a:r>
            <a:endParaRPr b="1" i="0" sz="1467" u="none" cap="none" strike="noStrike">
              <a:solidFill>
                <a:srgbClr val="993365"/>
              </a:solidFill>
              <a:latin typeface="Tahoma"/>
              <a:ea typeface="Tahoma"/>
              <a:cs typeface="Tahoma"/>
              <a:sym typeface="Tahoma"/>
            </a:endParaRPr>
          </a:p>
          <a:p>
            <a:pPr indent="-397921" lvl="0" marL="609585" marR="0" rtl="0" algn="l">
              <a:lnSpc>
                <a:spcPct val="100000"/>
              </a:lnSpc>
              <a:spcBef>
                <a:spcPts val="0"/>
              </a:spcBef>
              <a:spcAft>
                <a:spcPts val="0"/>
              </a:spcAft>
              <a:buClr>
                <a:srgbClr val="000000"/>
              </a:buClr>
              <a:buSzPts val="1100"/>
              <a:buFont typeface="Open Sans"/>
              <a:buChar char="-"/>
            </a:pPr>
            <a:r>
              <a:rPr b="0" i="0" lang="en" sz="1467" u="none" cap="none" strike="noStrike">
                <a:solidFill>
                  <a:srgbClr val="000000"/>
                </a:solidFill>
                <a:latin typeface="Tahoma"/>
                <a:ea typeface="Tahoma"/>
                <a:cs typeface="Tahoma"/>
                <a:sym typeface="Tahoma"/>
              </a:rPr>
              <a:t>They are </a:t>
            </a:r>
            <a:r>
              <a:rPr b="1" i="1" lang="en" sz="1467" u="none" cap="none" strike="noStrike">
                <a:solidFill>
                  <a:srgbClr val="344888"/>
                </a:solidFill>
                <a:latin typeface="Tahoma"/>
                <a:ea typeface="Tahoma"/>
                <a:cs typeface="Tahoma"/>
                <a:sym typeface="Tahoma"/>
              </a:rPr>
              <a:t>subjective</a:t>
            </a:r>
            <a:endParaRPr b="1" i="1" sz="1467" u="none" cap="none" strike="noStrike">
              <a:solidFill>
                <a:srgbClr val="344888"/>
              </a:solidFill>
              <a:latin typeface="Tahoma"/>
              <a:ea typeface="Tahoma"/>
              <a:cs typeface="Tahoma"/>
              <a:sym typeface="Tahoma"/>
            </a:endParaRPr>
          </a:p>
          <a:p>
            <a:pPr indent="-397921" lvl="0" marL="609585" marR="0" rtl="0" algn="l">
              <a:lnSpc>
                <a:spcPct val="100000"/>
              </a:lnSpc>
              <a:spcBef>
                <a:spcPts val="0"/>
              </a:spcBef>
              <a:spcAft>
                <a:spcPts val="0"/>
              </a:spcAft>
              <a:buClr>
                <a:srgbClr val="000000"/>
              </a:buClr>
              <a:buSzPts val="1100"/>
              <a:buFont typeface="Roboto"/>
              <a:buChar char="-"/>
            </a:pPr>
            <a:r>
              <a:rPr b="0" i="0" lang="en" sz="1467" u="none" cap="none" strike="noStrike">
                <a:solidFill>
                  <a:srgbClr val="000000"/>
                </a:solidFill>
                <a:latin typeface="Tahoma"/>
                <a:ea typeface="Tahoma"/>
                <a:cs typeface="Tahoma"/>
                <a:sym typeface="Tahoma"/>
              </a:rPr>
              <a:t>They capture experiential information, such as the quality of something, or beneficiaries perception of their situation, their opinion or preferences</a:t>
            </a:r>
            <a:endParaRPr b="0" i="0" sz="1467" u="none" cap="none" strike="noStrike">
              <a:solidFill>
                <a:srgbClr val="000000"/>
              </a:solidFill>
              <a:latin typeface="Tahoma"/>
              <a:ea typeface="Tahoma"/>
              <a:cs typeface="Tahoma"/>
              <a:sym typeface="Tahoma"/>
            </a:endParaRPr>
          </a:p>
          <a:p>
            <a:pPr indent="-397921" lvl="0" marL="609585" marR="0" rtl="0" algn="l">
              <a:lnSpc>
                <a:spcPct val="100000"/>
              </a:lnSpc>
              <a:spcBef>
                <a:spcPts val="0"/>
              </a:spcBef>
              <a:spcAft>
                <a:spcPts val="0"/>
              </a:spcAft>
              <a:buClr>
                <a:srgbClr val="000000"/>
              </a:buClr>
              <a:buSzPts val="1100"/>
              <a:buFont typeface="Roboto"/>
              <a:buChar char="-"/>
            </a:pPr>
            <a:r>
              <a:rPr b="0" i="0" lang="en" sz="1467" u="none" cap="none" strike="noStrike">
                <a:solidFill>
                  <a:srgbClr val="000000"/>
                </a:solidFill>
                <a:latin typeface="Tahoma"/>
                <a:ea typeface="Tahoma"/>
                <a:cs typeface="Tahoma"/>
                <a:sym typeface="Tahoma"/>
              </a:rPr>
              <a:t>They also would measure an individual’s perception of their own knowledge or skills</a:t>
            </a:r>
            <a:endParaRPr b="0" i="0" sz="1467" u="none" cap="none" strike="noStrike">
              <a:solidFill>
                <a:srgbClr val="000000"/>
              </a:solidFill>
              <a:latin typeface="Tahoma"/>
              <a:ea typeface="Tahoma"/>
              <a:cs typeface="Tahoma"/>
              <a:sym typeface="Tahoma"/>
            </a:endParaRPr>
          </a:p>
        </p:txBody>
      </p:sp>
      <p:sp>
        <p:nvSpPr>
          <p:cNvPr id="380" name="Google Shape;380;p46"/>
          <p:cNvSpPr txBox="1"/>
          <p:nvPr/>
        </p:nvSpPr>
        <p:spPr>
          <a:xfrm>
            <a:off x="879200" y="1917816"/>
            <a:ext cx="4673200" cy="637200"/>
          </a:xfrm>
          <a:prstGeom prst="rect">
            <a:avLst/>
          </a:prstGeom>
          <a:solidFill>
            <a:srgbClr val="F9D380"/>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chemeClr val="dk1"/>
                </a:solidFill>
                <a:latin typeface="Roboto"/>
                <a:ea typeface="Roboto"/>
                <a:cs typeface="Roboto"/>
                <a:sym typeface="Roboto"/>
              </a:rPr>
              <a:t>Every indicator has </a:t>
            </a:r>
            <a:r>
              <a:rPr b="1" i="0" lang="en" sz="1733" u="none" cap="none" strike="noStrike">
                <a:solidFill>
                  <a:srgbClr val="993365"/>
                </a:solidFill>
                <a:latin typeface="Roboto"/>
                <a:ea typeface="Roboto"/>
                <a:cs typeface="Roboto"/>
                <a:sym typeface="Roboto"/>
              </a:rPr>
              <a:t>3 building blocks</a:t>
            </a:r>
            <a:r>
              <a:rPr b="0" i="0" lang="en" sz="1733" u="none" cap="none" strike="noStrike">
                <a:solidFill>
                  <a:schemeClr val="dk1"/>
                </a:solidFill>
                <a:latin typeface="Roboto"/>
                <a:ea typeface="Roboto"/>
                <a:cs typeface="Roboto"/>
                <a:sym typeface="Roboto"/>
              </a:rPr>
              <a:t>:</a:t>
            </a:r>
            <a:endParaRPr b="0" i="0" sz="1733" u="none" cap="none" strike="noStrike">
              <a:solidFill>
                <a:srgbClr val="000000"/>
              </a:solidFill>
              <a:latin typeface="Roboto"/>
              <a:ea typeface="Roboto"/>
              <a:cs typeface="Roboto"/>
              <a:sym typeface="Roboto"/>
            </a:endParaRPr>
          </a:p>
        </p:txBody>
      </p:sp>
      <p:sp>
        <p:nvSpPr>
          <p:cNvPr id="381" name="Google Shape;381;p46"/>
          <p:cNvSpPr/>
          <p:nvPr/>
        </p:nvSpPr>
        <p:spPr>
          <a:xfrm>
            <a:off x="505984" y="560600"/>
            <a:ext cx="11180000" cy="5960000"/>
          </a:xfrm>
          <a:prstGeom prst="rect">
            <a:avLst/>
          </a:prstGeom>
          <a:noFill/>
          <a:ln cap="flat" cmpd="sng" w="19050">
            <a:solidFill>
              <a:srgbClr val="34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82" name="Google Shape;382;p46"/>
          <p:cNvSpPr txBox="1"/>
          <p:nvPr/>
        </p:nvSpPr>
        <p:spPr>
          <a:xfrm>
            <a:off x="-254969" y="166592"/>
            <a:ext cx="7682400" cy="763600"/>
          </a:xfrm>
          <a:prstGeom prst="rect">
            <a:avLst/>
          </a:prstGeom>
          <a:solidFill>
            <a:srgbClr val="344888"/>
          </a:solidFill>
          <a:ln cap="flat" cmpd="sng" w="9525">
            <a:solidFill>
              <a:schemeClr val="lt1"/>
            </a:solidFill>
            <a:prstDash val="solid"/>
            <a:round/>
            <a:headEnd len="sm" w="sm" type="none"/>
            <a:tailEnd len="sm" w="sm" type="none"/>
          </a:ln>
          <a:effectLst>
            <a:outerShdw blurRad="57150" rotWithShape="0" algn="bl" dir="5400000" dist="19050">
              <a:srgbClr val="000000">
                <a:alpha val="47843"/>
              </a:srgbClr>
            </a:outerShdw>
          </a:effectLst>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5200"/>
              <a:buFont typeface="Arial"/>
              <a:buNone/>
            </a:pPr>
            <a:r>
              <a:rPr b="0" i="0" lang="en" sz="5200" u="none" cap="none" strike="noStrike">
                <a:solidFill>
                  <a:srgbClr val="FFFFFF"/>
                </a:solidFill>
                <a:latin typeface="Roboto"/>
                <a:ea typeface="Roboto"/>
                <a:cs typeface="Roboto"/>
                <a:sym typeface="Roboto"/>
              </a:rPr>
              <a:t>What is an indicator?</a:t>
            </a:r>
            <a:endParaRPr b="0" i="0" sz="3733" u="none" cap="none" strike="noStrike">
              <a:solidFill>
                <a:srgbClr val="FFFFFF"/>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25"/>
          <p:cNvSpPr txBox="1"/>
          <p:nvPr>
            <p:ph type="title"/>
          </p:nvPr>
        </p:nvSpPr>
        <p:spPr>
          <a:xfrm>
            <a:off x="-135367" y="413667"/>
            <a:ext cx="7442400" cy="763600"/>
          </a:xfrm>
          <a:prstGeom prst="rect">
            <a:avLst/>
          </a:prstGeom>
          <a:solidFill>
            <a:srgbClr val="344888"/>
          </a:solidFill>
          <a:ln cap="flat" cmpd="sng" w="9525">
            <a:solidFill>
              <a:schemeClr val="lt1"/>
            </a:solidFill>
            <a:prstDash val="solid"/>
            <a:round/>
            <a:headEnd len="sm" w="sm" type="none"/>
            <a:tailEnd len="sm" w="sm" type="none"/>
          </a:ln>
          <a:effectLst>
            <a:outerShdw blurRad="57150" rotWithShape="0" algn="bl" dir="5400000" dist="19050">
              <a:srgbClr val="000000">
                <a:alpha val="47843"/>
              </a:srgbClr>
            </a:outerShdw>
          </a:effectLst>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5200">
                <a:solidFill>
                  <a:srgbClr val="FFFFFF"/>
                </a:solidFill>
                <a:latin typeface="Roboto"/>
                <a:ea typeface="Roboto"/>
                <a:cs typeface="Roboto"/>
                <a:sym typeface="Roboto"/>
              </a:rPr>
              <a:t>What is an indicator?</a:t>
            </a:r>
            <a:endParaRPr>
              <a:solidFill>
                <a:srgbClr val="FFFFFF"/>
              </a:solidFill>
              <a:latin typeface="Roboto"/>
              <a:ea typeface="Roboto"/>
              <a:cs typeface="Roboto"/>
              <a:sym typeface="Roboto"/>
            </a:endParaRPr>
          </a:p>
        </p:txBody>
      </p:sp>
      <p:sp>
        <p:nvSpPr>
          <p:cNvPr id="388" name="Google Shape;388;p125"/>
          <p:cNvSpPr/>
          <p:nvPr/>
        </p:nvSpPr>
        <p:spPr>
          <a:xfrm>
            <a:off x="437467" y="1435231"/>
            <a:ext cx="11232800" cy="1042000"/>
          </a:xfrm>
          <a:prstGeom prst="rect">
            <a:avLst/>
          </a:prstGeom>
          <a:solidFill>
            <a:srgbClr val="F9D38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89" name="Google Shape;389;p125"/>
          <p:cNvSpPr txBox="1"/>
          <p:nvPr/>
        </p:nvSpPr>
        <p:spPr>
          <a:xfrm>
            <a:off x="502867" y="1493697"/>
            <a:ext cx="11102000" cy="1000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Tahoma"/>
                <a:ea typeface="Tahoma"/>
                <a:cs typeface="Tahoma"/>
                <a:sym typeface="Tahoma"/>
              </a:rPr>
              <a:t>An indicator must always be developed or selected to</a:t>
            </a:r>
            <a:r>
              <a:rPr b="0" i="0" lang="en" sz="1600" u="none" cap="none" strike="noStrike">
                <a:solidFill>
                  <a:srgbClr val="993365"/>
                </a:solidFill>
                <a:latin typeface="Tahoma"/>
                <a:ea typeface="Tahoma"/>
                <a:cs typeface="Tahoma"/>
                <a:sym typeface="Tahoma"/>
              </a:rPr>
              <a:t> </a:t>
            </a:r>
            <a:r>
              <a:rPr b="1" i="0" lang="en" sz="1600" u="none" cap="none" strike="noStrike">
                <a:solidFill>
                  <a:srgbClr val="993365"/>
                </a:solidFill>
                <a:latin typeface="Tahoma"/>
                <a:ea typeface="Tahoma"/>
                <a:cs typeface="Tahoma"/>
                <a:sym typeface="Tahoma"/>
              </a:rPr>
              <a:t>effectively capture the level of change</a:t>
            </a:r>
            <a:r>
              <a:rPr b="0" i="0" lang="en" sz="1600" u="none" cap="none" strike="noStrike">
                <a:solidFill>
                  <a:srgbClr val="993365"/>
                </a:solidFill>
                <a:latin typeface="Tahoma"/>
                <a:ea typeface="Tahoma"/>
                <a:cs typeface="Tahoma"/>
                <a:sym typeface="Tahoma"/>
              </a:rPr>
              <a:t> </a:t>
            </a:r>
            <a:r>
              <a:rPr b="0" i="0" lang="en" sz="1600" u="none" cap="none" strike="noStrike">
                <a:solidFill>
                  <a:srgbClr val="000000"/>
                </a:solidFill>
                <a:latin typeface="Tahoma"/>
                <a:ea typeface="Tahoma"/>
                <a:cs typeface="Tahoma"/>
                <a:sym typeface="Tahoma"/>
              </a:rPr>
              <a:t>of a result (tranformative/aware/etc.), and must </a:t>
            </a:r>
            <a:r>
              <a:rPr b="1" i="0" lang="en" sz="1600" u="none" cap="none" strike="noStrike">
                <a:solidFill>
                  <a:srgbClr val="993365"/>
                </a:solidFill>
                <a:latin typeface="Tahoma"/>
                <a:ea typeface="Tahoma"/>
                <a:cs typeface="Tahoma"/>
                <a:sym typeface="Tahoma"/>
              </a:rPr>
              <a:t>ALWAYS be gender sensitive</a:t>
            </a:r>
            <a:r>
              <a:rPr b="0" i="0" lang="en" sz="1600" u="none" cap="none" strike="noStrike">
                <a:solidFill>
                  <a:srgbClr val="000000"/>
                </a:solidFill>
                <a:latin typeface="Tahoma"/>
                <a:ea typeface="Tahoma"/>
                <a:cs typeface="Tahoma"/>
                <a:sym typeface="Tahoma"/>
              </a:rPr>
              <a:t>, regardless of the level of change. Gender sensitive is the </a:t>
            </a:r>
            <a:r>
              <a:rPr b="0" i="1" lang="en" sz="1600" u="none" cap="none" strike="noStrike">
                <a:solidFill>
                  <a:srgbClr val="993365"/>
                </a:solidFill>
                <a:latin typeface="Tahoma"/>
                <a:ea typeface="Tahoma"/>
                <a:cs typeface="Tahoma"/>
                <a:sym typeface="Tahoma"/>
              </a:rPr>
              <a:t>minimum</a:t>
            </a:r>
            <a:r>
              <a:rPr b="0" i="1" lang="en" sz="1600" u="none" cap="none" strike="noStrike">
                <a:solidFill>
                  <a:srgbClr val="000000"/>
                </a:solidFill>
                <a:latin typeface="Tahoma"/>
                <a:ea typeface="Tahoma"/>
                <a:cs typeface="Tahoma"/>
                <a:sym typeface="Tahoma"/>
              </a:rPr>
              <a:t> </a:t>
            </a:r>
            <a:r>
              <a:rPr b="0" i="0" lang="en" sz="1600" u="none" cap="none" strike="noStrike">
                <a:solidFill>
                  <a:srgbClr val="000000"/>
                </a:solidFill>
                <a:latin typeface="Tahoma"/>
                <a:ea typeface="Tahoma"/>
                <a:cs typeface="Tahoma"/>
                <a:sym typeface="Tahoma"/>
              </a:rPr>
              <a:t>level of gender integration. </a:t>
            </a:r>
            <a:endParaRPr b="0" i="0" sz="1600" u="none" cap="none" strike="noStrike">
              <a:solidFill>
                <a:srgbClr val="000000"/>
              </a:solidFill>
              <a:latin typeface="Tahoma"/>
              <a:ea typeface="Tahoma"/>
              <a:cs typeface="Tahoma"/>
              <a:sym typeface="Tahoma"/>
            </a:endParaRPr>
          </a:p>
        </p:txBody>
      </p:sp>
      <p:sp>
        <p:nvSpPr>
          <p:cNvPr id="390" name="Google Shape;390;p125"/>
          <p:cNvSpPr txBox="1"/>
          <p:nvPr/>
        </p:nvSpPr>
        <p:spPr>
          <a:xfrm>
            <a:off x="415267" y="2651895"/>
            <a:ext cx="8762400" cy="6208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1" lang="en" sz="2400" u="none" cap="none" strike="noStrike">
                <a:solidFill>
                  <a:srgbClr val="344888"/>
                </a:solidFill>
                <a:latin typeface="Roboto"/>
                <a:ea typeface="Roboto"/>
                <a:cs typeface="Roboto"/>
                <a:sym typeface="Roboto"/>
              </a:rPr>
              <a:t>What do we mean by this?</a:t>
            </a:r>
            <a:endParaRPr b="1" i="1" sz="2400" u="none" cap="none" strike="noStrike">
              <a:solidFill>
                <a:srgbClr val="344888"/>
              </a:solidFill>
              <a:latin typeface="Roboto"/>
              <a:ea typeface="Roboto"/>
              <a:cs typeface="Roboto"/>
              <a:sym typeface="Roboto"/>
            </a:endParaRPr>
          </a:p>
        </p:txBody>
      </p:sp>
      <p:sp>
        <p:nvSpPr>
          <p:cNvPr id="391" name="Google Shape;391;p125"/>
          <p:cNvSpPr txBox="1"/>
          <p:nvPr/>
        </p:nvSpPr>
        <p:spPr>
          <a:xfrm>
            <a:off x="437467" y="5186467"/>
            <a:ext cx="11232800" cy="1324400"/>
          </a:xfrm>
          <a:prstGeom prst="rect">
            <a:avLst/>
          </a:prstGeom>
          <a:solidFill>
            <a:srgbClr val="F9D380"/>
          </a:solidFill>
          <a:ln cap="flat" cmpd="sng" w="9525">
            <a:solidFill>
              <a:schemeClr val="dk2"/>
            </a:solidFill>
            <a:prstDash val="solid"/>
            <a:round/>
            <a:headEnd len="sm" w="sm" type="none"/>
            <a:tailEnd len="sm" w="sm" type="none"/>
          </a:ln>
        </p:spPr>
        <p:txBody>
          <a:bodyPr anchorCtr="0" anchor="t" bIns="121900" lIns="121900" spcFirstLastPara="1" rIns="121900" wrap="square" tIns="121900">
            <a:noAutofit/>
          </a:bodyPr>
          <a:lstStyle/>
          <a:p>
            <a:pPr indent="-406388" lvl="0" marL="609585" marR="0" rtl="0" algn="l">
              <a:lnSpc>
                <a:spcPct val="100000"/>
              </a:lnSpc>
              <a:spcBef>
                <a:spcPts val="0"/>
              </a:spcBef>
              <a:spcAft>
                <a:spcPts val="0"/>
              </a:spcAft>
              <a:buClr>
                <a:srgbClr val="000000"/>
              </a:buClr>
              <a:buSzPts val="1200"/>
              <a:buFont typeface="Arial"/>
              <a:buChar char="•"/>
            </a:pPr>
            <a:r>
              <a:rPr b="0" i="0" lang="en" sz="1600" u="none" cap="none" strike="noStrike">
                <a:solidFill>
                  <a:srgbClr val="000000"/>
                </a:solidFill>
                <a:latin typeface="Tahoma"/>
                <a:ea typeface="Tahoma"/>
                <a:cs typeface="Tahoma"/>
                <a:sym typeface="Tahoma"/>
              </a:rPr>
              <a:t>Disaggregate by sex and age</a:t>
            </a:r>
            <a:endParaRPr b="0" i="0" sz="1600" u="none" cap="none" strike="noStrike">
              <a:solidFill>
                <a:srgbClr val="000000"/>
              </a:solidFill>
              <a:latin typeface="Tahoma"/>
              <a:ea typeface="Tahoma"/>
              <a:cs typeface="Tahoma"/>
              <a:sym typeface="Tahoma"/>
            </a:endParaRPr>
          </a:p>
          <a:p>
            <a:pPr indent="-406388" lvl="0" marL="609585" marR="0" rtl="0" algn="l">
              <a:lnSpc>
                <a:spcPct val="100000"/>
              </a:lnSpc>
              <a:spcBef>
                <a:spcPts val="0"/>
              </a:spcBef>
              <a:spcAft>
                <a:spcPts val="0"/>
              </a:spcAft>
              <a:buClr>
                <a:srgbClr val="000000"/>
              </a:buClr>
              <a:buSzPts val="1200"/>
              <a:buFont typeface="Arial"/>
              <a:buChar char="•"/>
            </a:pPr>
            <a:r>
              <a:rPr b="0" i="0" lang="en" sz="1600" u="none" cap="none" strike="noStrike">
                <a:solidFill>
                  <a:srgbClr val="000000"/>
                </a:solidFill>
                <a:latin typeface="Tahoma"/>
                <a:ea typeface="Tahoma"/>
                <a:cs typeface="Tahoma"/>
                <a:sym typeface="Tahoma"/>
              </a:rPr>
              <a:t>Disaggregate by other relevant factors of intersectionality</a:t>
            </a:r>
            <a:endParaRPr b="0" i="0" sz="1600" u="none" cap="none" strike="noStrike">
              <a:solidFill>
                <a:srgbClr val="000000"/>
              </a:solidFill>
              <a:latin typeface="Tahoma"/>
              <a:ea typeface="Tahoma"/>
              <a:cs typeface="Tahoma"/>
              <a:sym typeface="Tahoma"/>
            </a:endParaRPr>
          </a:p>
          <a:p>
            <a:pPr indent="-406388" lvl="0" marL="609585" marR="0" rtl="0" algn="l">
              <a:lnSpc>
                <a:spcPct val="100000"/>
              </a:lnSpc>
              <a:spcBef>
                <a:spcPts val="0"/>
              </a:spcBef>
              <a:spcAft>
                <a:spcPts val="0"/>
              </a:spcAft>
              <a:buClr>
                <a:srgbClr val="000000"/>
              </a:buClr>
              <a:buSzPts val="1200"/>
              <a:buFont typeface="Arial"/>
              <a:buChar char="•"/>
            </a:pPr>
            <a:r>
              <a:rPr b="0" i="0" lang="en" sz="1600" u="none" cap="none" strike="noStrike">
                <a:solidFill>
                  <a:srgbClr val="000000"/>
                </a:solidFill>
                <a:latin typeface="Tahoma"/>
                <a:ea typeface="Tahoma"/>
                <a:cs typeface="Tahoma"/>
                <a:sym typeface="Tahoma"/>
              </a:rPr>
              <a:t>Use language that describes in gendered detail the unit of analysis</a:t>
            </a:r>
            <a:endParaRPr b="0" i="0" sz="1600" u="none" cap="none" strike="noStrike">
              <a:solidFill>
                <a:srgbClr val="000000"/>
              </a:solidFill>
              <a:latin typeface="Tahoma"/>
              <a:ea typeface="Tahoma"/>
              <a:cs typeface="Tahoma"/>
              <a:sym typeface="Tahoma"/>
            </a:endParaRPr>
          </a:p>
          <a:p>
            <a:pPr indent="-406388" lvl="0" marL="609585" marR="0" rtl="0" algn="l">
              <a:lnSpc>
                <a:spcPct val="100000"/>
              </a:lnSpc>
              <a:spcBef>
                <a:spcPts val="0"/>
              </a:spcBef>
              <a:spcAft>
                <a:spcPts val="0"/>
              </a:spcAft>
              <a:buClr>
                <a:srgbClr val="000000"/>
              </a:buClr>
              <a:buSzPts val="1200"/>
              <a:buFont typeface="Arial"/>
              <a:buChar char="•"/>
            </a:pPr>
            <a:r>
              <a:rPr b="0" i="0" lang="en" sz="1600" u="none" cap="none" strike="noStrike">
                <a:solidFill>
                  <a:srgbClr val="000000"/>
                </a:solidFill>
                <a:latin typeface="Tahoma"/>
                <a:ea typeface="Tahoma"/>
                <a:cs typeface="Tahoma"/>
                <a:sym typeface="Tahoma"/>
              </a:rPr>
              <a:t>Use language that includes gender-related elements of the context</a:t>
            </a:r>
            <a:endParaRPr b="0" i="0" sz="1600" u="none" cap="none" strike="noStrike">
              <a:solidFill>
                <a:srgbClr val="000000"/>
              </a:solidFill>
              <a:latin typeface="Tahoma"/>
              <a:ea typeface="Tahoma"/>
              <a:cs typeface="Tahoma"/>
              <a:sym typeface="Tahoma"/>
            </a:endParaRPr>
          </a:p>
        </p:txBody>
      </p:sp>
      <p:sp>
        <p:nvSpPr>
          <p:cNvPr id="392" name="Google Shape;392;p125"/>
          <p:cNvSpPr/>
          <p:nvPr/>
        </p:nvSpPr>
        <p:spPr>
          <a:xfrm>
            <a:off x="437467" y="3302315"/>
            <a:ext cx="11232800" cy="1042000"/>
          </a:xfrm>
          <a:prstGeom prst="rect">
            <a:avLst/>
          </a:prstGeom>
          <a:solidFill>
            <a:srgbClr val="F9D38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93" name="Google Shape;393;p125"/>
          <p:cNvSpPr txBox="1"/>
          <p:nvPr/>
        </p:nvSpPr>
        <p:spPr>
          <a:xfrm>
            <a:off x="506133" y="3344115"/>
            <a:ext cx="11102000" cy="1000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Tahoma"/>
                <a:ea typeface="Tahoma"/>
                <a:cs typeface="Tahoma"/>
                <a:sym typeface="Tahoma"/>
              </a:rPr>
              <a:t>When we talk about gender transformative results, in order to be </a:t>
            </a:r>
            <a:r>
              <a:rPr b="1" i="0" lang="en" sz="1600" u="none" cap="none" strike="noStrike">
                <a:solidFill>
                  <a:srgbClr val="511537"/>
                </a:solidFill>
                <a:latin typeface="Tahoma"/>
                <a:ea typeface="Tahoma"/>
                <a:cs typeface="Tahoma"/>
                <a:sym typeface="Tahoma"/>
              </a:rPr>
              <a:t>effective</a:t>
            </a:r>
            <a:r>
              <a:rPr b="0" i="0" lang="en" sz="1600" u="none" cap="none" strike="noStrike">
                <a:solidFill>
                  <a:srgbClr val="000000"/>
                </a:solidFill>
                <a:latin typeface="Tahoma"/>
                <a:ea typeface="Tahoma"/>
                <a:cs typeface="Tahoma"/>
                <a:sym typeface="Tahoma"/>
              </a:rPr>
              <a:t>, we want to measure changes in attitudes and perceptions about the value of women and girls and their agency and decision making. Most outcomes have multiple indicators and will include some that are quantitative and some that are qualitative. </a:t>
            </a:r>
            <a:endParaRPr b="0" i="0" sz="1600" u="none" cap="none" strike="noStrike">
              <a:solidFill>
                <a:srgbClr val="000000"/>
              </a:solidFill>
              <a:latin typeface="Tahoma"/>
              <a:ea typeface="Tahoma"/>
              <a:cs typeface="Tahoma"/>
              <a:sym typeface="Tahoma"/>
            </a:endParaRPr>
          </a:p>
        </p:txBody>
      </p:sp>
      <p:sp>
        <p:nvSpPr>
          <p:cNvPr id="394" name="Google Shape;394;p125"/>
          <p:cNvSpPr txBox="1"/>
          <p:nvPr/>
        </p:nvSpPr>
        <p:spPr>
          <a:xfrm>
            <a:off x="415267" y="4503503"/>
            <a:ext cx="7789600" cy="8608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1" lang="en" sz="2400" u="none" cap="none" strike="noStrike">
                <a:solidFill>
                  <a:srgbClr val="344888"/>
                </a:solidFill>
                <a:latin typeface="Roboto"/>
                <a:ea typeface="Roboto"/>
                <a:cs typeface="Roboto"/>
                <a:sym typeface="Roboto"/>
              </a:rPr>
              <a:t>Gender sensitive indicators </a:t>
            </a:r>
            <a:r>
              <a:rPr b="0" i="1" lang="en" sz="2400" u="none" cap="none" strike="noStrike">
                <a:solidFill>
                  <a:srgbClr val="344888"/>
                </a:solidFill>
                <a:latin typeface="Roboto"/>
                <a:ea typeface="Roboto"/>
                <a:cs typeface="Roboto"/>
                <a:sym typeface="Roboto"/>
              </a:rPr>
              <a:t>do the following:</a:t>
            </a:r>
            <a:endParaRPr b="0" i="1" sz="2400" u="none" cap="none" strike="noStrike">
              <a:solidFill>
                <a:srgbClr val="344888"/>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graphicFrame>
        <p:nvGraphicFramePr>
          <p:cNvPr id="399" name="Google Shape;399;p48"/>
          <p:cNvGraphicFramePr/>
          <p:nvPr/>
        </p:nvGraphicFramePr>
        <p:xfrm>
          <a:off x="674500" y="1422867"/>
          <a:ext cx="3000000" cy="3000000"/>
        </p:xfrm>
        <a:graphic>
          <a:graphicData uri="http://schemas.openxmlformats.org/drawingml/2006/table">
            <a:tbl>
              <a:tblPr>
                <a:noFill/>
                <a:tableStyleId>{7D0E938C-E35B-453D-BFE0-E757DC980D08}</a:tableStyleId>
              </a:tblPr>
              <a:tblGrid>
                <a:gridCol w="1916675"/>
                <a:gridCol w="4178825"/>
                <a:gridCol w="5073825"/>
              </a:tblGrid>
              <a:tr h="467325">
                <a:tc>
                  <a:txBody>
                    <a:bodyPr/>
                    <a:lstStyle/>
                    <a:p>
                      <a:pPr indent="0" lvl="0" marL="0" marR="0" rtl="0" algn="ctr">
                        <a:lnSpc>
                          <a:spcPct val="100000"/>
                        </a:lnSpc>
                        <a:spcBef>
                          <a:spcPts val="0"/>
                        </a:spcBef>
                        <a:spcAft>
                          <a:spcPts val="0"/>
                        </a:spcAft>
                        <a:buClr>
                          <a:srgbClr val="000000"/>
                        </a:buClr>
                        <a:buSzPts val="1100"/>
                        <a:buFont typeface="Arial"/>
                        <a:buNone/>
                      </a:pPr>
                      <a:r>
                        <a:rPr b="1" lang="en" sz="1500" u="none" cap="none" strike="noStrike">
                          <a:solidFill>
                            <a:srgbClr val="FFFFFF"/>
                          </a:solidFill>
                          <a:latin typeface="Tahoma"/>
                          <a:ea typeface="Tahoma"/>
                          <a:cs typeface="Tahoma"/>
                          <a:sym typeface="Tahoma"/>
                        </a:rPr>
                        <a:t>Unit of Measure</a:t>
                      </a:r>
                      <a:endParaRPr sz="1900" u="none" cap="none" strike="noStrike"/>
                    </a:p>
                  </a:txBody>
                  <a:tcPr marT="121900" marB="121900" marR="91425" marL="91425" anchor="ctr">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solidFill>
                      <a:srgbClr val="993365"/>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500" u="none" cap="none" strike="noStrike">
                          <a:solidFill>
                            <a:srgbClr val="FFFFFF"/>
                          </a:solidFill>
                          <a:latin typeface="Tahoma"/>
                          <a:ea typeface="Tahoma"/>
                          <a:cs typeface="Tahoma"/>
                          <a:sym typeface="Tahoma"/>
                        </a:rPr>
                        <a:t>Unit of Analysis</a:t>
                      </a:r>
                      <a:endParaRPr sz="1900" u="none" cap="none" strike="noStrike"/>
                    </a:p>
                  </a:txBody>
                  <a:tcPr marT="121900" marB="121900" marR="91425" marL="91425" anchor="ctr">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solidFill>
                      <a:srgbClr val="993365"/>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500" u="none" cap="none" strike="noStrike">
                          <a:solidFill>
                            <a:srgbClr val="FFFFFF"/>
                          </a:solidFill>
                          <a:latin typeface="Tahoma"/>
                          <a:ea typeface="Tahoma"/>
                          <a:cs typeface="Tahoma"/>
                          <a:sym typeface="Tahoma"/>
                        </a:rPr>
                        <a:t>Context</a:t>
                      </a:r>
                      <a:endParaRPr sz="1900" u="none" cap="none" strike="noStrike"/>
                    </a:p>
                  </a:txBody>
                  <a:tcPr marT="121900" marB="121900" marR="91425" marL="91425" anchor="ctr">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solidFill>
                      <a:srgbClr val="993365"/>
                    </a:solidFill>
                  </a:tcPr>
                </a:tc>
              </a:tr>
              <a:tr h="690850">
                <a:tc>
                  <a:txBody>
                    <a:bodyPr/>
                    <a:lstStyle/>
                    <a:p>
                      <a:pPr indent="0" lvl="0" marL="0" marR="0" rtl="0" algn="r">
                        <a:lnSpc>
                          <a:spcPct val="100000"/>
                        </a:lnSpc>
                        <a:spcBef>
                          <a:spcPts val="0"/>
                        </a:spcBef>
                        <a:spcAft>
                          <a:spcPts val="0"/>
                        </a:spcAft>
                        <a:buClr>
                          <a:srgbClr val="000000"/>
                        </a:buClr>
                        <a:buSzPts val="1100"/>
                        <a:buFont typeface="Arial"/>
                        <a:buNone/>
                      </a:pPr>
                      <a:r>
                        <a:rPr b="1" lang="en" sz="1500" u="none" cap="none" strike="noStrike">
                          <a:latin typeface="Tahoma"/>
                          <a:ea typeface="Tahoma"/>
                          <a:cs typeface="Tahoma"/>
                          <a:sym typeface="Tahoma"/>
                        </a:rPr>
                        <a:t>#/total</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500" u="none" cap="none" strike="noStrike">
                          <a:latin typeface="Tahoma"/>
                          <a:ea typeface="Tahoma"/>
                          <a:cs typeface="Tahoma"/>
                          <a:sym typeface="Tahoma"/>
                        </a:rPr>
                        <a:t>Adolescent girls and boys aged 15-19 (disaggregated by rural/urban setting)</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500" u="none" cap="none" strike="noStrike">
                          <a:latin typeface="Tahoma"/>
                          <a:ea typeface="Tahoma"/>
                          <a:cs typeface="Tahoma"/>
                          <a:sym typeface="Tahoma"/>
                        </a:rPr>
                        <a:t>Who have attended a health clinic in the past 12 months.</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r>
              <a:tr h="914350">
                <a:tc>
                  <a:txBody>
                    <a:bodyPr/>
                    <a:lstStyle/>
                    <a:p>
                      <a:pPr indent="0" lvl="0" marL="0" marR="0" rtl="0" algn="r">
                        <a:lnSpc>
                          <a:spcPct val="100000"/>
                        </a:lnSpc>
                        <a:spcBef>
                          <a:spcPts val="0"/>
                        </a:spcBef>
                        <a:spcAft>
                          <a:spcPts val="0"/>
                        </a:spcAft>
                        <a:buClr>
                          <a:srgbClr val="000000"/>
                        </a:buClr>
                        <a:buSzPts val="1100"/>
                        <a:buFont typeface="Arial"/>
                        <a:buNone/>
                      </a:pPr>
                      <a:r>
                        <a:rPr b="1" lang="en" sz="1500" u="none" cap="none" strike="noStrike">
                          <a:latin typeface="Tahoma"/>
                          <a:ea typeface="Tahoma"/>
                          <a:cs typeface="Tahoma"/>
                          <a:sym typeface="Tahoma"/>
                        </a:rPr>
                        <a:t>Level of confidence</a:t>
                      </a:r>
                      <a:endParaRPr sz="1900" u="none" cap="none" strike="noStrike"/>
                    </a:p>
                    <a:p>
                      <a:pPr indent="0" lvl="0" marL="0" marR="0" rtl="0" algn="r">
                        <a:lnSpc>
                          <a:spcPct val="100000"/>
                        </a:lnSpc>
                        <a:spcBef>
                          <a:spcPts val="0"/>
                        </a:spcBef>
                        <a:spcAft>
                          <a:spcPts val="0"/>
                        </a:spcAft>
                        <a:buClr>
                          <a:srgbClr val="000000"/>
                        </a:buClr>
                        <a:buSzPts val="1100"/>
                        <a:buFont typeface="Arial"/>
                        <a:buNone/>
                      </a:pPr>
                      <a:r>
                        <a:rPr b="1" lang="en" sz="1500" u="none" cap="none" strike="noStrike">
                          <a:latin typeface="Tahoma"/>
                          <a:ea typeface="Tahoma"/>
                          <a:cs typeface="Tahoma"/>
                          <a:sym typeface="Tahoma"/>
                        </a:rPr>
                        <a:t> </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500" u="none" cap="none" strike="noStrike">
                          <a:latin typeface="Tahoma"/>
                          <a:ea typeface="Tahoma"/>
                          <a:cs typeface="Tahoma"/>
                          <a:sym typeface="Tahoma"/>
                        </a:rPr>
                        <a:t>of male partners of women of child-bearing age </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500" u="none" cap="none" strike="noStrike">
                          <a:latin typeface="Tahoma"/>
                          <a:ea typeface="Tahoma"/>
                          <a:cs typeface="Tahoma"/>
                          <a:sym typeface="Tahoma"/>
                        </a:rPr>
                        <a:t>in the privacy provided during family planning counselling</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r>
              <a:tr h="690850">
                <a:tc>
                  <a:txBody>
                    <a:bodyPr/>
                    <a:lstStyle/>
                    <a:p>
                      <a:pPr indent="0" lvl="0" marL="0" marR="0" rtl="0" algn="r">
                        <a:lnSpc>
                          <a:spcPct val="100000"/>
                        </a:lnSpc>
                        <a:spcBef>
                          <a:spcPts val="0"/>
                        </a:spcBef>
                        <a:spcAft>
                          <a:spcPts val="0"/>
                        </a:spcAft>
                        <a:buClr>
                          <a:srgbClr val="000000"/>
                        </a:buClr>
                        <a:buSzPts val="1100"/>
                        <a:buFont typeface="Arial"/>
                        <a:buNone/>
                      </a:pPr>
                      <a:r>
                        <a:rPr b="1" lang="en" sz="1500" u="none" cap="none" strike="noStrike">
                          <a:latin typeface="Tahoma"/>
                          <a:ea typeface="Tahoma"/>
                          <a:cs typeface="Tahoma"/>
                          <a:sym typeface="Tahoma"/>
                        </a:rPr>
                        <a:t>%/total</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500" u="none" cap="none" strike="noStrike">
                          <a:latin typeface="Tahoma"/>
                          <a:ea typeface="Tahoma"/>
                          <a:cs typeface="Tahoma"/>
                          <a:sym typeface="Tahoma"/>
                        </a:rPr>
                        <a:t>health institutions (public/private)</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500" u="none" cap="none" strike="noStrike">
                          <a:latin typeface="Tahoma"/>
                          <a:ea typeface="Tahoma"/>
                          <a:cs typeface="Tahoma"/>
                          <a:sym typeface="Tahoma"/>
                        </a:rPr>
                        <a:t>providing gender sensitive services to ethnic populations in their language of choice</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r>
              <a:tr h="467325">
                <a:tc>
                  <a:txBody>
                    <a:bodyPr/>
                    <a:lstStyle/>
                    <a:p>
                      <a:pPr indent="0" lvl="0" marL="0" marR="0" rtl="0" algn="r">
                        <a:lnSpc>
                          <a:spcPct val="100000"/>
                        </a:lnSpc>
                        <a:spcBef>
                          <a:spcPts val="0"/>
                        </a:spcBef>
                        <a:spcAft>
                          <a:spcPts val="0"/>
                        </a:spcAft>
                        <a:buClr>
                          <a:srgbClr val="000000"/>
                        </a:buClr>
                        <a:buSzPts val="1100"/>
                        <a:buFont typeface="Arial"/>
                        <a:buNone/>
                      </a:pPr>
                      <a:r>
                        <a:rPr b="1" lang="en" sz="1500" u="none" cap="none" strike="noStrike">
                          <a:latin typeface="Tahoma"/>
                          <a:ea typeface="Tahoma"/>
                          <a:cs typeface="Tahoma"/>
                          <a:sym typeface="Tahoma"/>
                        </a:rPr>
                        <a:t>Degree of support</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500" u="none" cap="none" strike="noStrike">
                          <a:latin typeface="Tahoma"/>
                          <a:ea typeface="Tahoma"/>
                          <a:cs typeface="Tahoma"/>
                          <a:sym typeface="Tahoma"/>
                        </a:rPr>
                        <a:t>Amongst adult males</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500" u="none" cap="none" strike="noStrike">
                          <a:latin typeface="Tahoma"/>
                          <a:ea typeface="Tahoma"/>
                          <a:cs typeface="Tahoma"/>
                          <a:sym typeface="Tahoma"/>
                        </a:rPr>
                        <a:t>For women’s engagement in work outside the home</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r>
              <a:tr h="690850">
                <a:tc>
                  <a:txBody>
                    <a:bodyPr/>
                    <a:lstStyle/>
                    <a:p>
                      <a:pPr indent="0" lvl="0" marL="0" marR="0" rtl="0" algn="r">
                        <a:lnSpc>
                          <a:spcPct val="100000"/>
                        </a:lnSpc>
                        <a:spcBef>
                          <a:spcPts val="0"/>
                        </a:spcBef>
                        <a:spcAft>
                          <a:spcPts val="0"/>
                        </a:spcAft>
                        <a:buClr>
                          <a:srgbClr val="000000"/>
                        </a:buClr>
                        <a:buSzPts val="1100"/>
                        <a:buFont typeface="Arial"/>
                        <a:buNone/>
                      </a:pPr>
                      <a:r>
                        <a:rPr b="1" lang="en" sz="1500" u="none" cap="none" strike="noStrike">
                          <a:latin typeface="Tahoma"/>
                          <a:ea typeface="Tahoma"/>
                          <a:cs typeface="Tahoma"/>
                          <a:sym typeface="Tahoma"/>
                        </a:rPr>
                        <a:t>%/total</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500" u="none" cap="none" strike="noStrike">
                          <a:latin typeface="Tahoma"/>
                          <a:ea typeface="Tahoma"/>
                          <a:cs typeface="Tahoma"/>
                          <a:sym typeface="Tahoma"/>
                        </a:rPr>
                        <a:t>of individual citizens trained (disaggregated by sex, age, and provinces)</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500" u="none" cap="none" strike="noStrike">
                          <a:latin typeface="Tahoma"/>
                          <a:ea typeface="Tahoma"/>
                          <a:cs typeface="Tahoma"/>
                          <a:sym typeface="Tahoma"/>
                        </a:rPr>
                        <a:t>reporting change in media consumption habits one month after participating in the propaganda-proof training</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r>
              <a:tr h="690850">
                <a:tc>
                  <a:txBody>
                    <a:bodyPr/>
                    <a:lstStyle/>
                    <a:p>
                      <a:pPr indent="0" lvl="0" marL="0" marR="0" rtl="0" algn="r">
                        <a:lnSpc>
                          <a:spcPct val="100000"/>
                        </a:lnSpc>
                        <a:spcBef>
                          <a:spcPts val="0"/>
                        </a:spcBef>
                        <a:spcAft>
                          <a:spcPts val="0"/>
                        </a:spcAft>
                        <a:buClr>
                          <a:srgbClr val="000000"/>
                        </a:buClr>
                        <a:buSzPts val="1100"/>
                        <a:buFont typeface="Arial"/>
                        <a:buNone/>
                      </a:pPr>
                      <a:r>
                        <a:rPr b="1" lang="en" sz="1500" u="none" cap="none" strike="noStrike">
                          <a:latin typeface="Tahoma"/>
                          <a:ea typeface="Tahoma"/>
                          <a:cs typeface="Tahoma"/>
                          <a:sym typeface="Tahoma"/>
                        </a:rPr>
                        <a:t>#</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500" u="none" cap="none" strike="noStrike">
                          <a:latin typeface="Tahoma"/>
                          <a:ea typeface="Tahoma"/>
                          <a:cs typeface="Tahoma"/>
                          <a:sym typeface="Tahoma"/>
                        </a:rPr>
                        <a:t>of policy proposals passed</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500" u="none" cap="none" strike="noStrike">
                          <a:latin typeface="Tahoma"/>
                          <a:ea typeface="Tahoma"/>
                          <a:cs typeface="Tahoma"/>
                          <a:sym typeface="Tahoma"/>
                        </a:rPr>
                        <a:t>that create conditions for national reconciliation in conflict zones</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r>
              <a:tr h="467325">
                <a:tc>
                  <a:txBody>
                    <a:bodyPr/>
                    <a:lstStyle/>
                    <a:p>
                      <a:pPr indent="0" lvl="0" marL="0" marR="0" rtl="0" algn="r">
                        <a:lnSpc>
                          <a:spcPct val="100000"/>
                        </a:lnSpc>
                        <a:spcBef>
                          <a:spcPts val="0"/>
                        </a:spcBef>
                        <a:spcAft>
                          <a:spcPts val="0"/>
                        </a:spcAft>
                        <a:buClr>
                          <a:srgbClr val="000000"/>
                        </a:buClr>
                        <a:buSzPts val="1100"/>
                        <a:buFont typeface="Arial"/>
                        <a:buNone/>
                      </a:pPr>
                      <a:r>
                        <a:rPr b="1" lang="en" sz="1500" u="none" cap="none" strike="noStrike">
                          <a:latin typeface="Tahoma"/>
                          <a:ea typeface="Tahoma"/>
                          <a:cs typeface="Tahoma"/>
                          <a:sym typeface="Tahoma"/>
                        </a:rPr>
                        <a:t>Ratio</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500" u="none" cap="none" strike="noStrike">
                          <a:latin typeface="Tahoma"/>
                          <a:ea typeface="Tahoma"/>
                          <a:cs typeface="Tahoma"/>
                          <a:sym typeface="Tahoma"/>
                        </a:rPr>
                        <a:t>of women to men</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500" u="none" cap="none" strike="noStrike">
                          <a:latin typeface="Tahoma"/>
                          <a:ea typeface="Tahoma"/>
                          <a:cs typeface="Tahoma"/>
                          <a:sym typeface="Tahoma"/>
                        </a:rPr>
                        <a:t>in decision-making positions in the government</a:t>
                      </a:r>
                      <a:endParaRPr sz="1900" u="none" cap="none" strike="noStrike"/>
                    </a:p>
                  </a:txBody>
                  <a:tcPr marT="121900" marB="121900" marR="91425" marL="91425">
                    <a:lnL cap="flat" cmpd="sng" w="12650">
                      <a:solidFill>
                        <a:srgbClr val="78909C"/>
                      </a:solidFill>
                      <a:prstDash val="solid"/>
                      <a:round/>
                      <a:headEnd len="sm" w="sm" type="none"/>
                      <a:tailEnd len="sm" w="sm" type="none"/>
                    </a:lnL>
                    <a:lnR cap="flat" cmpd="sng" w="12650">
                      <a:solidFill>
                        <a:srgbClr val="78909C"/>
                      </a:solidFill>
                      <a:prstDash val="solid"/>
                      <a:round/>
                      <a:headEnd len="sm" w="sm" type="none"/>
                      <a:tailEnd len="sm" w="sm" type="none"/>
                    </a:lnR>
                    <a:lnT cap="flat" cmpd="sng" w="12650">
                      <a:solidFill>
                        <a:srgbClr val="78909C"/>
                      </a:solidFill>
                      <a:prstDash val="solid"/>
                      <a:round/>
                      <a:headEnd len="sm" w="sm" type="none"/>
                      <a:tailEnd len="sm" w="sm" type="none"/>
                    </a:lnT>
                    <a:lnB cap="flat" cmpd="sng" w="12650">
                      <a:solidFill>
                        <a:srgbClr val="78909C"/>
                      </a:solidFill>
                      <a:prstDash val="solid"/>
                      <a:round/>
                      <a:headEnd len="sm" w="sm" type="none"/>
                      <a:tailEnd len="sm" w="sm" type="none"/>
                    </a:lnB>
                  </a:tcPr>
                </a:tc>
              </a:tr>
            </a:tbl>
          </a:graphicData>
        </a:graphic>
      </p:graphicFrame>
      <p:sp>
        <p:nvSpPr>
          <p:cNvPr id="400" name="Google Shape;400;p48"/>
          <p:cNvSpPr/>
          <p:nvPr/>
        </p:nvSpPr>
        <p:spPr>
          <a:xfrm>
            <a:off x="0" y="435433"/>
            <a:ext cx="12192000" cy="710800"/>
          </a:xfrm>
          <a:prstGeom prst="rect">
            <a:avLst/>
          </a:prstGeom>
          <a:solidFill>
            <a:srgbClr val="344888"/>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401" name="Google Shape;401;p48"/>
          <p:cNvSpPr txBox="1"/>
          <p:nvPr/>
        </p:nvSpPr>
        <p:spPr>
          <a:xfrm>
            <a:off x="756633" y="521633"/>
            <a:ext cx="11087200" cy="5384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1600"/>
              </a:spcBef>
              <a:spcAft>
                <a:spcPts val="1600"/>
              </a:spcAft>
              <a:buClr>
                <a:srgbClr val="000000"/>
              </a:buClr>
              <a:buSzPts val="2000"/>
              <a:buFont typeface="Arial"/>
              <a:buNone/>
            </a:pPr>
            <a:r>
              <a:rPr b="0" i="0" lang="en" sz="2000" u="none" cap="none" strike="noStrike">
                <a:solidFill>
                  <a:srgbClr val="FFFFFF"/>
                </a:solidFill>
                <a:latin typeface="Helvetica Neue"/>
                <a:ea typeface="Helvetica Neue"/>
                <a:cs typeface="Helvetica Neue"/>
                <a:sym typeface="Helvetica Neue"/>
              </a:rPr>
              <a:t>Identify the specific aspects of the indicators in the table that make them </a:t>
            </a:r>
            <a:r>
              <a:rPr b="1" i="0" lang="en" sz="2000" u="none" cap="none" strike="noStrike">
                <a:solidFill>
                  <a:srgbClr val="FFFFFF"/>
                </a:solidFill>
                <a:latin typeface="Helvetica Neue"/>
                <a:ea typeface="Helvetica Neue"/>
                <a:cs typeface="Helvetica Neue"/>
                <a:sym typeface="Helvetica Neue"/>
              </a:rPr>
              <a:t>gender sensitive</a:t>
            </a:r>
            <a:r>
              <a:rPr b="0" i="0" lang="en" sz="2000" u="none" cap="none" strike="noStrike">
                <a:solidFill>
                  <a:srgbClr val="FFFFFF"/>
                </a:solidFill>
                <a:latin typeface="Roboto"/>
                <a:ea typeface="Roboto"/>
                <a:cs typeface="Roboto"/>
                <a:sym typeface="Roboto"/>
              </a:rPr>
              <a:t>:</a:t>
            </a:r>
            <a:endParaRPr b="0" i="0" sz="2000" u="none" cap="none" strike="noStrike">
              <a:solidFill>
                <a:srgbClr val="FFFFFF"/>
              </a:solidFill>
              <a:latin typeface="Roboto"/>
              <a:ea typeface="Roboto"/>
              <a:cs typeface="Roboto"/>
              <a:sym typeface="Roboto"/>
            </a:endParaRPr>
          </a:p>
        </p:txBody>
      </p:sp>
      <p:cxnSp>
        <p:nvCxnSpPr>
          <p:cNvPr id="402" name="Google Shape;402;p48"/>
          <p:cNvCxnSpPr/>
          <p:nvPr/>
        </p:nvCxnSpPr>
        <p:spPr>
          <a:xfrm>
            <a:off x="9018953" y="972249"/>
            <a:ext cx="2086000" cy="0"/>
          </a:xfrm>
          <a:prstGeom prst="straightConnector1">
            <a:avLst/>
          </a:prstGeom>
          <a:noFill/>
          <a:ln cap="flat" cmpd="sng" w="19050">
            <a:solidFill>
              <a:srgbClr val="F9D380"/>
            </a:solidFill>
            <a:prstDash val="solid"/>
            <a:round/>
            <a:headEnd len="sm" w="sm" type="none"/>
            <a:tailEnd len="sm" w="sm"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33b21c93235_0_0"/>
          <p:cNvSpPr/>
          <p:nvPr/>
        </p:nvSpPr>
        <p:spPr>
          <a:xfrm>
            <a:off x="6586800" y="0"/>
            <a:ext cx="5605200" cy="6858000"/>
          </a:xfrm>
          <a:prstGeom prst="rect">
            <a:avLst/>
          </a:prstGeom>
          <a:solidFill>
            <a:srgbClr val="993365"/>
          </a:solidFill>
          <a:ln cap="flat" cmpd="sng" w="9525">
            <a:solidFill>
              <a:srgbClr val="63763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sp>
        <p:nvSpPr>
          <p:cNvPr id="408" name="Google Shape;408;g33b21c93235_0_0"/>
          <p:cNvSpPr/>
          <p:nvPr/>
        </p:nvSpPr>
        <p:spPr>
          <a:xfrm>
            <a:off x="697300" y="795233"/>
            <a:ext cx="5244400" cy="5095600"/>
          </a:xfrm>
          <a:prstGeom prst="ellipse">
            <a:avLst/>
          </a:prstGeom>
          <a:noFill/>
          <a:ln cap="flat" cmpd="sng" w="28575">
            <a:solidFill>
              <a:srgbClr val="344888"/>
            </a:solidFill>
            <a:prstDash val="solid"/>
            <a:round/>
            <a:headEnd len="sm" w="sm" type="none"/>
            <a:tailEnd len="sm" w="sm" type="none"/>
          </a:ln>
          <a:effectLst>
            <a:outerShdw blurRad="57150" rotWithShape="0" algn="bl" dir="5400000" dist="19050">
              <a:srgbClr val="000000">
                <a:alpha val="47843"/>
              </a:srgbClr>
            </a:outerShdw>
          </a:effectLst>
        </p:spPr>
        <p:txBody>
          <a:bodyPr anchorCtr="0" anchor="ctr" bIns="121900" lIns="121900" spcFirstLastPara="1" rIns="121900" wrap="square" tIns="121900">
            <a:noAutofit/>
          </a:bodyPr>
          <a:lstStyle/>
          <a:p>
            <a:pPr indent="0" lvl="0" marL="0" marR="0" rtl="0" algn="l">
              <a:lnSpc>
                <a:spcPct val="114000"/>
              </a:lnSpc>
              <a:spcBef>
                <a:spcPts val="1600"/>
              </a:spcBef>
              <a:spcAft>
                <a:spcPts val="1600"/>
              </a:spcAft>
              <a:buClr>
                <a:srgbClr val="000000"/>
              </a:buClr>
              <a:buSzPts val="2533"/>
              <a:buFont typeface="Arial"/>
              <a:buNone/>
            </a:pPr>
            <a:r>
              <a:t/>
            </a:r>
            <a:endParaRPr b="0" i="0" sz="2533" u="none" cap="none" strike="noStrike">
              <a:solidFill>
                <a:schemeClr val="dk1"/>
              </a:solidFill>
              <a:latin typeface="Open Sans"/>
              <a:ea typeface="Open Sans"/>
              <a:cs typeface="Open Sans"/>
              <a:sym typeface="Open Sans"/>
            </a:endParaRPr>
          </a:p>
        </p:txBody>
      </p:sp>
      <p:sp>
        <p:nvSpPr>
          <p:cNvPr id="409" name="Google Shape;409;g33b21c93235_0_0"/>
          <p:cNvSpPr txBox="1"/>
          <p:nvPr/>
        </p:nvSpPr>
        <p:spPr>
          <a:xfrm>
            <a:off x="885300" y="1656800"/>
            <a:ext cx="4868400" cy="3544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1600"/>
              </a:spcBef>
              <a:spcAft>
                <a:spcPts val="1600"/>
              </a:spcAft>
              <a:buClr>
                <a:srgbClr val="000000"/>
              </a:buClr>
              <a:buSzPts val="2667"/>
              <a:buFont typeface="Arial"/>
              <a:buNone/>
            </a:pPr>
            <a:r>
              <a:rPr b="0" i="1" lang="en" sz="2667" u="none" cap="none" strike="noStrike">
                <a:solidFill>
                  <a:srgbClr val="511537"/>
                </a:solidFill>
                <a:latin typeface="Tahoma"/>
                <a:ea typeface="Tahoma"/>
                <a:cs typeface="Tahoma"/>
                <a:sym typeface="Tahoma"/>
              </a:rPr>
              <a:t>“Increased empowerment of adolescent girls to claim their right to safe and accessible contraceptive services and resources.”</a:t>
            </a:r>
            <a:endParaRPr b="0" i="1" sz="3733" u="none" cap="none" strike="noStrike">
              <a:solidFill>
                <a:srgbClr val="511537"/>
              </a:solidFill>
              <a:latin typeface="Tahoma"/>
              <a:ea typeface="Tahoma"/>
              <a:cs typeface="Tahoma"/>
              <a:sym typeface="Tahoma"/>
            </a:endParaRPr>
          </a:p>
        </p:txBody>
      </p:sp>
      <p:sp>
        <p:nvSpPr>
          <p:cNvPr id="410" name="Google Shape;410;g33b21c93235_0_0"/>
          <p:cNvSpPr txBox="1"/>
          <p:nvPr/>
        </p:nvSpPr>
        <p:spPr>
          <a:xfrm>
            <a:off x="7042625" y="2805593"/>
            <a:ext cx="4693600" cy="35276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1600"/>
              </a:spcBef>
              <a:spcAft>
                <a:spcPts val="0"/>
              </a:spcAft>
              <a:buClr>
                <a:srgbClr val="000000"/>
              </a:buClr>
              <a:buSzPts val="3200"/>
              <a:buFont typeface="Arial"/>
              <a:buNone/>
            </a:pPr>
            <a:r>
              <a:rPr b="1" i="0" lang="en" sz="3200" u="none" cap="none" strike="noStrike">
                <a:solidFill>
                  <a:srgbClr val="FFFFFF"/>
                </a:solidFill>
                <a:latin typeface="Tahoma"/>
                <a:ea typeface="Tahoma"/>
                <a:cs typeface="Tahoma"/>
                <a:sym typeface="Tahoma"/>
              </a:rPr>
              <a:t>NO</a:t>
            </a:r>
            <a:endParaRPr b="1" i="0" sz="3200" u="none" cap="none" strike="noStrike">
              <a:solidFill>
                <a:srgbClr val="FFFFFF"/>
              </a:solidFill>
              <a:latin typeface="Tahoma"/>
              <a:ea typeface="Tahoma"/>
              <a:cs typeface="Tahoma"/>
              <a:sym typeface="Tahoma"/>
            </a:endParaRPr>
          </a:p>
          <a:p>
            <a:pPr indent="0" lvl="0" marL="0" marR="0" rtl="0" algn="l">
              <a:lnSpc>
                <a:spcPct val="115000"/>
              </a:lnSpc>
              <a:spcBef>
                <a:spcPts val="1600"/>
              </a:spcBef>
              <a:spcAft>
                <a:spcPts val="1600"/>
              </a:spcAft>
              <a:buClr>
                <a:srgbClr val="000000"/>
              </a:buClr>
              <a:buSzPts val="2133"/>
              <a:buFont typeface="Arial"/>
              <a:buNone/>
            </a:pPr>
            <a:r>
              <a:rPr b="1" i="0" lang="en" sz="2133" u="none" cap="none" strike="noStrike">
                <a:solidFill>
                  <a:srgbClr val="FFFFFF"/>
                </a:solidFill>
                <a:latin typeface="Tahoma"/>
                <a:ea typeface="Tahoma"/>
                <a:cs typeface="Tahoma"/>
                <a:sym typeface="Tahoma"/>
              </a:rPr>
              <a:t>...</a:t>
            </a:r>
            <a:r>
              <a:rPr b="0" i="0" lang="en" sz="2133" u="none" cap="none" strike="noStrike">
                <a:solidFill>
                  <a:srgbClr val="FFFFFF"/>
                </a:solidFill>
                <a:latin typeface="Tahoma"/>
                <a:ea typeface="Tahoma"/>
                <a:cs typeface="Tahoma"/>
                <a:sym typeface="Tahoma"/>
              </a:rPr>
              <a:t> in  fact, we </a:t>
            </a:r>
            <a:r>
              <a:rPr b="1" i="0" lang="en" sz="2133" u="none" cap="none" strike="noStrike">
                <a:solidFill>
                  <a:srgbClr val="FFFFFF"/>
                </a:solidFill>
                <a:latin typeface="Tahoma"/>
                <a:ea typeface="Tahoma"/>
                <a:cs typeface="Tahoma"/>
                <a:sym typeface="Tahoma"/>
              </a:rPr>
              <a:t>also</a:t>
            </a:r>
            <a:r>
              <a:rPr b="0" i="0" lang="en" sz="2133" u="none" cap="none" strike="noStrike">
                <a:solidFill>
                  <a:srgbClr val="FFFFFF"/>
                </a:solidFill>
                <a:latin typeface="Tahoma"/>
                <a:ea typeface="Tahoma"/>
                <a:cs typeface="Tahoma"/>
                <a:sym typeface="Tahoma"/>
              </a:rPr>
              <a:t> must measure whether that </a:t>
            </a:r>
            <a:r>
              <a:rPr b="0" i="1" lang="en" sz="2133" u="none" cap="none" strike="noStrike">
                <a:solidFill>
                  <a:srgbClr val="FFFFFF"/>
                </a:solidFill>
                <a:latin typeface="Tahoma"/>
                <a:ea typeface="Tahoma"/>
                <a:cs typeface="Tahoma"/>
                <a:sym typeface="Tahoma"/>
              </a:rPr>
              <a:t>right</a:t>
            </a:r>
            <a:r>
              <a:rPr b="0" i="0" lang="en" sz="2133" u="none" cap="none" strike="noStrike">
                <a:solidFill>
                  <a:srgbClr val="FFFFFF"/>
                </a:solidFill>
                <a:latin typeface="Tahoma"/>
                <a:ea typeface="Tahoma"/>
                <a:cs typeface="Tahoma"/>
                <a:sym typeface="Tahoma"/>
              </a:rPr>
              <a:t> is being realized – which requires us to measure their agency in the decision to use contraceptives.  Usage rates alone do not tell us about an adolescent girl’s </a:t>
            </a:r>
            <a:r>
              <a:rPr b="0" i="1" lang="en" sz="2133" u="none" cap="none" strike="noStrike">
                <a:solidFill>
                  <a:srgbClr val="FFFFFF"/>
                </a:solidFill>
                <a:latin typeface="Tahoma"/>
                <a:ea typeface="Tahoma"/>
                <a:cs typeface="Tahoma"/>
                <a:sym typeface="Tahoma"/>
              </a:rPr>
              <a:t>empowerment</a:t>
            </a:r>
            <a:r>
              <a:rPr b="0" i="0" lang="en" sz="2133" u="none" cap="none" strike="noStrike">
                <a:solidFill>
                  <a:srgbClr val="FFFFFF"/>
                </a:solidFill>
                <a:latin typeface="Tahoma"/>
                <a:ea typeface="Tahoma"/>
                <a:cs typeface="Tahoma"/>
                <a:sym typeface="Tahoma"/>
              </a:rPr>
              <a:t>. </a:t>
            </a:r>
            <a:endParaRPr b="0" i="0" sz="2667" u="none" cap="none" strike="noStrike">
              <a:solidFill>
                <a:srgbClr val="FFFFFF"/>
              </a:solidFill>
              <a:latin typeface="Tahoma"/>
              <a:ea typeface="Tahoma"/>
              <a:cs typeface="Tahoma"/>
              <a:sym typeface="Tahoma"/>
            </a:endParaRPr>
          </a:p>
        </p:txBody>
      </p:sp>
      <p:sp>
        <p:nvSpPr>
          <p:cNvPr id="411" name="Google Shape;411;g33b21c93235_0_0"/>
          <p:cNvSpPr txBox="1"/>
          <p:nvPr/>
        </p:nvSpPr>
        <p:spPr>
          <a:xfrm>
            <a:off x="7042625" y="466492"/>
            <a:ext cx="4982400" cy="2339047"/>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lt1"/>
                </a:solidFill>
                <a:latin typeface="Tahoma"/>
                <a:ea typeface="Tahoma"/>
                <a:cs typeface="Tahoma"/>
                <a:sym typeface="Tahoma"/>
              </a:rPr>
              <a:t>In order to respond to this outcome, would we want to measure </a:t>
            </a:r>
            <a:r>
              <a:rPr b="0" i="0" lang="en" sz="2400" u="sng" cap="none" strike="noStrike">
                <a:solidFill>
                  <a:schemeClr val="lt1"/>
                </a:solidFill>
                <a:latin typeface="Tahoma"/>
                <a:ea typeface="Tahoma"/>
                <a:cs typeface="Tahoma"/>
                <a:sym typeface="Tahoma"/>
              </a:rPr>
              <a:t>only</a:t>
            </a:r>
            <a:r>
              <a:rPr b="0" i="0" lang="en" sz="2400" u="none" cap="none" strike="noStrike">
                <a:solidFill>
                  <a:schemeClr val="lt1"/>
                </a:solidFill>
                <a:latin typeface="Tahoma"/>
                <a:ea typeface="Tahoma"/>
                <a:cs typeface="Tahoma"/>
                <a:sym typeface="Tahoma"/>
              </a:rPr>
              <a:t> the rate of usage of contraceptives by adolescent girls?  </a:t>
            </a:r>
            <a:endParaRPr b="0" i="0" sz="1867" u="none" cap="none" strike="noStrike">
              <a:solidFill>
                <a:schemeClr val="lt1"/>
              </a:solidFill>
              <a:highlight>
                <a:srgbClr val="9E0B0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0" st="0"/>
                                            </p:txEl>
                                          </p:spTgt>
                                        </p:tgtEl>
                                        <p:attrNameLst>
                                          <p:attrName>style.visibility</p:attrName>
                                        </p:attrNameLst>
                                      </p:cBhvr>
                                      <p:to>
                                        <p:strVal val="visible"/>
                                      </p:to>
                                    </p:set>
                                    <p:animEffect filter="fade" transition="in">
                                      <p:cBhvr>
                                        <p:cTn dur="500"/>
                                        <p:tgtEl>
                                          <p:spTgt spid="4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1" st="1"/>
                                            </p:txEl>
                                          </p:spTgt>
                                        </p:tgtEl>
                                        <p:attrNameLst>
                                          <p:attrName>style.visibility</p:attrName>
                                        </p:attrNameLst>
                                      </p:cBhvr>
                                      <p:to>
                                        <p:strVal val="visible"/>
                                      </p:to>
                                    </p:set>
                                    <p:animEffect filter="fade" transition="in">
                                      <p:cBhvr>
                                        <p:cTn dur="500"/>
                                        <p:tgtEl>
                                          <p:spTgt spid="4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26"/>
          <p:cNvSpPr txBox="1"/>
          <p:nvPr/>
        </p:nvSpPr>
        <p:spPr>
          <a:xfrm>
            <a:off x="1019256" y="3173961"/>
            <a:ext cx="4541200" cy="3157600"/>
          </a:xfrm>
          <a:prstGeom prst="rect">
            <a:avLst/>
          </a:prstGeom>
          <a:solidFill>
            <a:schemeClr val="lt1"/>
          </a:solidFill>
          <a:ln cap="flat" cmpd="sng" w="38100">
            <a:solidFill>
              <a:srgbClr val="344888"/>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133"/>
              <a:buFont typeface="Arial"/>
              <a:buNone/>
            </a:pPr>
            <a:r>
              <a:rPr b="1" i="0" lang="en" sz="2133" u="none" cap="none" strike="noStrike">
                <a:solidFill>
                  <a:srgbClr val="993365"/>
                </a:solidFill>
                <a:latin typeface="Tahoma"/>
                <a:ea typeface="Tahoma"/>
                <a:cs typeface="Tahoma"/>
                <a:sym typeface="Tahoma"/>
              </a:rPr>
              <a:t>Data Sources</a:t>
            </a:r>
            <a:endParaRPr b="0" i="0" sz="2133" u="none" cap="none" strike="noStrike">
              <a:solidFill>
                <a:srgbClr val="993365"/>
              </a:solidFill>
              <a:latin typeface="Tahoma"/>
              <a:ea typeface="Tahoma"/>
              <a:cs typeface="Tahoma"/>
              <a:sym typeface="Tahoma"/>
            </a:endParaRPr>
          </a:p>
          <a:p>
            <a:pPr indent="0" lvl="0" marL="609585"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733"/>
              <a:buFont typeface="Arial"/>
              <a:buNone/>
            </a:pPr>
            <a:r>
              <a:rPr b="1" i="0" lang="en" sz="1733" u="none" cap="none" strike="noStrike">
                <a:solidFill>
                  <a:srgbClr val="993365"/>
                </a:solidFill>
                <a:latin typeface="Tahoma"/>
                <a:ea typeface="Tahoma"/>
                <a:cs typeface="Tahoma"/>
                <a:sym typeface="Tahoma"/>
              </a:rPr>
              <a:t>Primary:</a:t>
            </a:r>
            <a:endParaRPr b="1" i="0" sz="1733" u="none" cap="none" strike="noStrike">
              <a:solidFill>
                <a:srgbClr val="993365"/>
              </a:solidFill>
              <a:latin typeface="Tahoma"/>
              <a:ea typeface="Tahoma"/>
              <a:cs typeface="Tahoma"/>
              <a:sym typeface="Tahoma"/>
            </a:endParaRPr>
          </a:p>
          <a:p>
            <a:pPr indent="-372524" lvl="0" marL="609585" marR="0" rtl="0" algn="l">
              <a:lnSpc>
                <a:spcPct val="100000"/>
              </a:lnSpc>
              <a:spcBef>
                <a:spcPts val="0"/>
              </a:spcBef>
              <a:spcAft>
                <a:spcPts val="0"/>
              </a:spcAft>
              <a:buClr>
                <a:srgbClr val="000000"/>
              </a:buClr>
              <a:buSzPts val="800"/>
              <a:buFont typeface="Roboto"/>
              <a:buChar char="●"/>
            </a:pPr>
            <a:r>
              <a:rPr b="0" i="0" lang="en" sz="1733" u="none" cap="none" strike="noStrike">
                <a:solidFill>
                  <a:srgbClr val="000000"/>
                </a:solidFill>
                <a:latin typeface="Tahoma"/>
                <a:ea typeface="Tahoma"/>
                <a:cs typeface="Tahoma"/>
                <a:sym typeface="Tahoma"/>
              </a:rPr>
              <a:t>Participants (individuals)</a:t>
            </a:r>
            <a:endParaRPr b="0" i="0" sz="1733" u="none" cap="none" strike="noStrike">
              <a:solidFill>
                <a:srgbClr val="000000"/>
              </a:solidFill>
              <a:latin typeface="Tahoma"/>
              <a:ea typeface="Tahoma"/>
              <a:cs typeface="Tahoma"/>
              <a:sym typeface="Tahoma"/>
            </a:endParaRPr>
          </a:p>
          <a:p>
            <a:pPr indent="-372524" lvl="0" marL="609585" marR="0" rtl="0" algn="l">
              <a:lnSpc>
                <a:spcPct val="100000"/>
              </a:lnSpc>
              <a:spcBef>
                <a:spcPts val="0"/>
              </a:spcBef>
              <a:spcAft>
                <a:spcPts val="0"/>
              </a:spcAft>
              <a:buClr>
                <a:srgbClr val="000000"/>
              </a:buClr>
              <a:buSzPts val="800"/>
              <a:buFont typeface="Roboto"/>
              <a:buChar char="●"/>
            </a:pPr>
            <a:r>
              <a:rPr b="0" i="0" lang="en" sz="1733" u="none" cap="none" strike="noStrike">
                <a:solidFill>
                  <a:srgbClr val="000000"/>
                </a:solidFill>
                <a:latin typeface="Tahoma"/>
                <a:ea typeface="Tahoma"/>
                <a:cs typeface="Tahoma"/>
                <a:sym typeface="Tahoma"/>
              </a:rPr>
              <a:t>Intermediaries</a:t>
            </a:r>
            <a:endParaRPr b="0" i="0" sz="1733"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733"/>
              <a:buFont typeface="Arial"/>
              <a:buNone/>
            </a:pPr>
            <a:r>
              <a:rPr b="1" i="0" lang="en" sz="1733" u="none" cap="none" strike="noStrike">
                <a:solidFill>
                  <a:srgbClr val="993365"/>
                </a:solidFill>
                <a:latin typeface="Tahoma"/>
                <a:ea typeface="Tahoma"/>
                <a:cs typeface="Tahoma"/>
                <a:sym typeface="Tahoma"/>
              </a:rPr>
              <a:t>Secondary:</a:t>
            </a:r>
            <a:endParaRPr b="1" i="0" sz="1733" u="none" cap="none" strike="noStrike">
              <a:solidFill>
                <a:srgbClr val="993365"/>
              </a:solidFill>
              <a:latin typeface="Tahoma"/>
              <a:ea typeface="Tahoma"/>
              <a:cs typeface="Tahoma"/>
              <a:sym typeface="Tahoma"/>
            </a:endParaRPr>
          </a:p>
          <a:p>
            <a:pPr indent="-372524" lvl="0" marL="609585" marR="0" rtl="0" algn="l">
              <a:lnSpc>
                <a:spcPct val="100000"/>
              </a:lnSpc>
              <a:spcBef>
                <a:spcPts val="0"/>
              </a:spcBef>
              <a:spcAft>
                <a:spcPts val="0"/>
              </a:spcAft>
              <a:buClr>
                <a:srgbClr val="000000"/>
              </a:buClr>
              <a:buSzPts val="800"/>
              <a:buFont typeface="Roboto"/>
              <a:buChar char="●"/>
            </a:pPr>
            <a:r>
              <a:rPr b="0" i="0" lang="en" sz="1733" u="none" cap="none" strike="noStrike">
                <a:solidFill>
                  <a:srgbClr val="000000"/>
                </a:solidFill>
                <a:latin typeface="Tahoma"/>
                <a:ea typeface="Tahoma"/>
                <a:cs typeface="Tahoma"/>
                <a:sym typeface="Tahoma"/>
              </a:rPr>
              <a:t>Demographic health survey data </a:t>
            </a:r>
            <a:endParaRPr b="0" i="0" sz="1733" u="none" cap="none" strike="noStrike">
              <a:solidFill>
                <a:srgbClr val="000000"/>
              </a:solidFill>
              <a:latin typeface="Tahoma"/>
              <a:ea typeface="Tahoma"/>
              <a:cs typeface="Tahoma"/>
              <a:sym typeface="Tahoma"/>
            </a:endParaRPr>
          </a:p>
          <a:p>
            <a:pPr indent="-372524" lvl="0" marL="609585" marR="0" rtl="0" algn="l">
              <a:lnSpc>
                <a:spcPct val="100000"/>
              </a:lnSpc>
              <a:spcBef>
                <a:spcPts val="0"/>
              </a:spcBef>
              <a:spcAft>
                <a:spcPts val="0"/>
              </a:spcAft>
              <a:buClr>
                <a:srgbClr val="000000"/>
              </a:buClr>
              <a:buSzPts val="800"/>
              <a:buFont typeface="Roboto"/>
              <a:buChar char="●"/>
            </a:pPr>
            <a:r>
              <a:rPr b="0" i="0" lang="en" sz="1733" u="none" cap="none" strike="noStrike">
                <a:solidFill>
                  <a:srgbClr val="000000"/>
                </a:solidFill>
                <a:latin typeface="Tahoma"/>
                <a:ea typeface="Tahoma"/>
                <a:cs typeface="Tahoma"/>
                <a:sym typeface="Tahoma"/>
              </a:rPr>
              <a:t>Human development report</a:t>
            </a:r>
            <a:endParaRPr b="0" i="0" sz="1733" u="none" cap="none" strike="noStrike">
              <a:solidFill>
                <a:srgbClr val="000000"/>
              </a:solidFill>
              <a:latin typeface="Tahoma"/>
              <a:ea typeface="Tahoma"/>
              <a:cs typeface="Tahoma"/>
              <a:sym typeface="Tahoma"/>
            </a:endParaRPr>
          </a:p>
          <a:p>
            <a:pPr indent="-372524" lvl="0" marL="609585" marR="0" rtl="0" algn="l">
              <a:lnSpc>
                <a:spcPct val="100000"/>
              </a:lnSpc>
              <a:spcBef>
                <a:spcPts val="0"/>
              </a:spcBef>
              <a:spcAft>
                <a:spcPts val="0"/>
              </a:spcAft>
              <a:buClr>
                <a:srgbClr val="000000"/>
              </a:buClr>
              <a:buSzPts val="800"/>
              <a:buFont typeface="Roboto"/>
              <a:buChar char="●"/>
            </a:pPr>
            <a:r>
              <a:rPr b="0" i="0" lang="en" sz="1733" u="none" cap="none" strike="noStrike">
                <a:solidFill>
                  <a:srgbClr val="000000"/>
                </a:solidFill>
                <a:latin typeface="Tahoma"/>
                <a:ea typeface="Tahoma"/>
                <a:cs typeface="Tahoma"/>
                <a:sym typeface="Tahoma"/>
              </a:rPr>
              <a:t>Global Peace Index</a:t>
            </a:r>
            <a:endParaRPr b="0" i="0" sz="1733" u="none" cap="none" strike="noStrike">
              <a:solidFill>
                <a:srgbClr val="000000"/>
              </a:solidFill>
              <a:latin typeface="Tahoma"/>
              <a:ea typeface="Tahoma"/>
              <a:cs typeface="Tahoma"/>
              <a:sym typeface="Tahoma"/>
            </a:endParaRPr>
          </a:p>
          <a:p>
            <a:pPr indent="-372524" lvl="0" marL="609585" marR="0" rtl="0" algn="l">
              <a:lnSpc>
                <a:spcPct val="100000"/>
              </a:lnSpc>
              <a:spcBef>
                <a:spcPts val="0"/>
              </a:spcBef>
              <a:spcAft>
                <a:spcPts val="0"/>
              </a:spcAft>
              <a:buClr>
                <a:srgbClr val="000000"/>
              </a:buClr>
              <a:buSzPts val="800"/>
              <a:buFont typeface="Roboto"/>
              <a:buChar char="●"/>
            </a:pPr>
            <a:r>
              <a:rPr b="0" i="0" lang="en" sz="1733" u="none" cap="none" strike="noStrike">
                <a:solidFill>
                  <a:srgbClr val="000000"/>
                </a:solidFill>
                <a:latin typeface="Tahoma"/>
                <a:ea typeface="Tahoma"/>
                <a:cs typeface="Tahoma"/>
                <a:sym typeface="Tahoma"/>
              </a:rPr>
              <a:t>Peer reviewed research</a:t>
            </a:r>
            <a:endParaRPr b="0" i="0" sz="1867" u="none" cap="none" strike="noStrike">
              <a:solidFill>
                <a:srgbClr val="000000"/>
              </a:solidFill>
              <a:latin typeface="Arial"/>
              <a:ea typeface="Arial"/>
              <a:cs typeface="Arial"/>
              <a:sym typeface="Arial"/>
            </a:endParaRPr>
          </a:p>
          <a:p>
            <a:pPr indent="-372524" lvl="0" marL="609585" marR="0" rtl="0" algn="l">
              <a:lnSpc>
                <a:spcPct val="100000"/>
              </a:lnSpc>
              <a:spcBef>
                <a:spcPts val="0"/>
              </a:spcBef>
              <a:spcAft>
                <a:spcPts val="0"/>
              </a:spcAft>
              <a:buClr>
                <a:srgbClr val="000000"/>
              </a:buClr>
              <a:buSzPts val="800"/>
              <a:buFont typeface="Roboto"/>
              <a:buChar char="●"/>
            </a:pPr>
            <a:r>
              <a:rPr b="0" i="0" lang="en" sz="1733" u="none" cap="none" strike="noStrike">
                <a:solidFill>
                  <a:srgbClr val="000000"/>
                </a:solidFill>
                <a:latin typeface="Tahoma"/>
                <a:ea typeface="Tahoma"/>
                <a:cs typeface="Tahoma"/>
                <a:sym typeface="Tahoma"/>
              </a:rPr>
              <a:t>Reports from community of practice</a:t>
            </a:r>
            <a:endParaRPr b="0" i="0" sz="1733" u="none" cap="none" strike="noStrike">
              <a:solidFill>
                <a:srgbClr val="000000"/>
              </a:solidFill>
              <a:latin typeface="Tahoma"/>
              <a:ea typeface="Tahoma"/>
              <a:cs typeface="Tahoma"/>
              <a:sym typeface="Tahoma"/>
            </a:endParaRPr>
          </a:p>
        </p:txBody>
      </p:sp>
      <p:sp>
        <p:nvSpPr>
          <p:cNvPr id="417" name="Google Shape;417;p126"/>
          <p:cNvSpPr txBox="1"/>
          <p:nvPr/>
        </p:nvSpPr>
        <p:spPr>
          <a:xfrm>
            <a:off x="6096000" y="1369152"/>
            <a:ext cx="5261600" cy="4630800"/>
          </a:xfrm>
          <a:prstGeom prst="rect">
            <a:avLst/>
          </a:prstGeom>
          <a:solidFill>
            <a:schemeClr val="lt1"/>
          </a:solidFill>
          <a:ln cap="flat" cmpd="sng" w="38100">
            <a:solidFill>
              <a:srgbClr val="993365"/>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533"/>
              <a:buFont typeface="Arial"/>
              <a:buNone/>
            </a:pPr>
            <a:r>
              <a:rPr b="1" i="0" lang="en" sz="2533" u="none" cap="none" strike="noStrike">
                <a:solidFill>
                  <a:srgbClr val="993365"/>
                </a:solidFill>
                <a:latin typeface="Tahoma"/>
                <a:ea typeface="Tahoma"/>
                <a:cs typeface="Tahoma"/>
                <a:sym typeface="Tahoma"/>
              </a:rPr>
              <a:t>Data Collection Methods</a:t>
            </a:r>
            <a:endParaRPr b="1" i="0" sz="2533" u="none" cap="none" strike="noStrike">
              <a:solidFill>
                <a:srgbClr val="993365"/>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Tahoma"/>
              <a:ea typeface="Tahoma"/>
              <a:cs typeface="Tahoma"/>
              <a:sym typeface="Tahoma"/>
            </a:endParaRPr>
          </a:p>
          <a:p>
            <a:pPr indent="-372524" lvl="0" marL="609585" marR="0" rtl="0" algn="l">
              <a:lnSpc>
                <a:spcPct val="100000"/>
              </a:lnSpc>
              <a:spcBef>
                <a:spcPts val="0"/>
              </a:spcBef>
              <a:spcAft>
                <a:spcPts val="0"/>
              </a:spcAft>
              <a:buClr>
                <a:schemeClr val="dk1"/>
              </a:buClr>
              <a:buSzPts val="800"/>
              <a:buFont typeface="Roboto"/>
              <a:buChar char="●"/>
            </a:pPr>
            <a:r>
              <a:rPr b="0" i="0" lang="en" sz="1733" u="none" cap="none" strike="noStrike">
                <a:solidFill>
                  <a:schemeClr val="dk1"/>
                </a:solidFill>
                <a:latin typeface="Tahoma"/>
                <a:ea typeface="Tahoma"/>
                <a:cs typeface="Tahoma"/>
                <a:sym typeface="Tahoma"/>
              </a:rPr>
              <a:t>Conversation with concerned individuals</a:t>
            </a:r>
            <a:endParaRPr b="0" i="0" sz="1733" u="none" cap="none" strike="noStrike">
              <a:solidFill>
                <a:schemeClr val="dk1"/>
              </a:solidFill>
              <a:latin typeface="Tahoma"/>
              <a:ea typeface="Tahoma"/>
              <a:cs typeface="Tahoma"/>
              <a:sym typeface="Tahoma"/>
            </a:endParaRPr>
          </a:p>
          <a:p>
            <a:pPr indent="-372524" lvl="0" marL="609585" marR="0" rtl="0" algn="l">
              <a:lnSpc>
                <a:spcPct val="100000"/>
              </a:lnSpc>
              <a:spcBef>
                <a:spcPts val="0"/>
              </a:spcBef>
              <a:spcAft>
                <a:spcPts val="0"/>
              </a:spcAft>
              <a:buClr>
                <a:schemeClr val="dk1"/>
              </a:buClr>
              <a:buSzPts val="800"/>
              <a:buFont typeface="Roboto"/>
              <a:buChar char="●"/>
            </a:pPr>
            <a:r>
              <a:rPr b="0" i="0" lang="en" sz="1733" u="none" cap="none" strike="noStrike">
                <a:solidFill>
                  <a:schemeClr val="dk1"/>
                </a:solidFill>
                <a:latin typeface="Tahoma"/>
                <a:ea typeface="Tahoma"/>
                <a:cs typeface="Tahoma"/>
                <a:sym typeface="Tahoma"/>
              </a:rPr>
              <a:t>Most significant change</a:t>
            </a:r>
            <a:endParaRPr b="0" i="0" sz="1733" u="none" cap="none" strike="noStrike">
              <a:solidFill>
                <a:schemeClr val="dk1"/>
              </a:solidFill>
              <a:latin typeface="Tahoma"/>
              <a:ea typeface="Tahoma"/>
              <a:cs typeface="Tahoma"/>
              <a:sym typeface="Tahoma"/>
            </a:endParaRPr>
          </a:p>
          <a:p>
            <a:pPr indent="-372524" lvl="0" marL="609585" marR="0" rtl="0" algn="l">
              <a:lnSpc>
                <a:spcPct val="100000"/>
              </a:lnSpc>
              <a:spcBef>
                <a:spcPts val="0"/>
              </a:spcBef>
              <a:spcAft>
                <a:spcPts val="0"/>
              </a:spcAft>
              <a:buClr>
                <a:schemeClr val="dk1"/>
              </a:buClr>
              <a:buSzPts val="800"/>
              <a:buFont typeface="Roboto"/>
              <a:buChar char="●"/>
            </a:pPr>
            <a:r>
              <a:rPr b="0" i="0" lang="en" sz="1733" u="none" cap="none" strike="noStrike">
                <a:solidFill>
                  <a:schemeClr val="dk1"/>
                </a:solidFill>
                <a:latin typeface="Tahoma"/>
                <a:ea typeface="Tahoma"/>
                <a:cs typeface="Tahoma"/>
                <a:sym typeface="Tahoma"/>
              </a:rPr>
              <a:t>Field visits/observation</a:t>
            </a:r>
            <a:endParaRPr b="0" i="0" sz="1867" u="none" cap="none" strike="noStrike">
              <a:solidFill>
                <a:srgbClr val="000000"/>
              </a:solidFill>
              <a:latin typeface="Arial"/>
              <a:ea typeface="Arial"/>
              <a:cs typeface="Arial"/>
              <a:sym typeface="Arial"/>
            </a:endParaRPr>
          </a:p>
          <a:p>
            <a:pPr indent="-372524" lvl="0" marL="609585" marR="0" rtl="0" algn="l">
              <a:lnSpc>
                <a:spcPct val="100000"/>
              </a:lnSpc>
              <a:spcBef>
                <a:spcPts val="0"/>
              </a:spcBef>
              <a:spcAft>
                <a:spcPts val="0"/>
              </a:spcAft>
              <a:buClr>
                <a:schemeClr val="dk1"/>
              </a:buClr>
              <a:buSzPts val="800"/>
              <a:buFont typeface="Roboto"/>
              <a:buChar char="●"/>
            </a:pPr>
            <a:r>
              <a:rPr b="0" i="0" lang="en" sz="1733" u="none" cap="none" strike="noStrike">
                <a:solidFill>
                  <a:schemeClr val="dk1"/>
                </a:solidFill>
                <a:latin typeface="Tahoma"/>
                <a:ea typeface="Tahoma"/>
                <a:cs typeface="Tahoma"/>
                <a:sym typeface="Tahoma"/>
              </a:rPr>
              <a:t>Transect walk</a:t>
            </a:r>
            <a:endParaRPr b="0" i="0" sz="1733" u="none" cap="none" strike="noStrike">
              <a:solidFill>
                <a:schemeClr val="dk1"/>
              </a:solidFill>
              <a:latin typeface="Tahoma"/>
              <a:ea typeface="Tahoma"/>
              <a:cs typeface="Tahoma"/>
              <a:sym typeface="Tahoma"/>
            </a:endParaRPr>
          </a:p>
          <a:p>
            <a:pPr indent="-372524" lvl="0" marL="609585" marR="0" rtl="0" algn="l">
              <a:lnSpc>
                <a:spcPct val="100000"/>
              </a:lnSpc>
              <a:spcBef>
                <a:spcPts val="0"/>
              </a:spcBef>
              <a:spcAft>
                <a:spcPts val="0"/>
              </a:spcAft>
              <a:buClr>
                <a:schemeClr val="dk1"/>
              </a:buClr>
              <a:buSzPts val="800"/>
              <a:buFont typeface="Roboto"/>
              <a:buChar char="●"/>
            </a:pPr>
            <a:r>
              <a:rPr b="0" i="0" lang="en" sz="1733" u="none" cap="none" strike="noStrike">
                <a:solidFill>
                  <a:schemeClr val="dk1"/>
                </a:solidFill>
                <a:latin typeface="Tahoma"/>
                <a:ea typeface="Tahoma"/>
                <a:cs typeface="Tahoma"/>
                <a:sym typeface="Tahoma"/>
              </a:rPr>
              <a:t>Critical reviews of official records or other documents</a:t>
            </a:r>
            <a:endParaRPr b="0" i="0" sz="1733" u="none" cap="none" strike="noStrike">
              <a:solidFill>
                <a:schemeClr val="dk1"/>
              </a:solidFill>
              <a:latin typeface="Tahoma"/>
              <a:ea typeface="Tahoma"/>
              <a:cs typeface="Tahoma"/>
              <a:sym typeface="Tahoma"/>
            </a:endParaRPr>
          </a:p>
          <a:p>
            <a:pPr indent="-372524" lvl="0" marL="609585" marR="0" rtl="0" algn="l">
              <a:lnSpc>
                <a:spcPct val="100000"/>
              </a:lnSpc>
              <a:spcBef>
                <a:spcPts val="0"/>
              </a:spcBef>
              <a:spcAft>
                <a:spcPts val="0"/>
              </a:spcAft>
              <a:buClr>
                <a:schemeClr val="dk1"/>
              </a:buClr>
              <a:buSzPts val="800"/>
              <a:buFont typeface="Roboto"/>
              <a:buChar char="●"/>
            </a:pPr>
            <a:r>
              <a:rPr b="0" i="0" lang="en" sz="1733" u="none" cap="none" strike="noStrike">
                <a:solidFill>
                  <a:schemeClr val="dk1"/>
                </a:solidFill>
                <a:latin typeface="Tahoma"/>
                <a:ea typeface="Tahoma"/>
                <a:cs typeface="Tahoma"/>
                <a:sym typeface="Tahoma"/>
              </a:rPr>
              <a:t>Individual and key informant interviews</a:t>
            </a:r>
            <a:endParaRPr b="0" i="0" sz="1733" u="none" cap="none" strike="noStrike">
              <a:solidFill>
                <a:schemeClr val="dk1"/>
              </a:solidFill>
              <a:latin typeface="Tahoma"/>
              <a:ea typeface="Tahoma"/>
              <a:cs typeface="Tahoma"/>
              <a:sym typeface="Tahoma"/>
            </a:endParaRPr>
          </a:p>
          <a:p>
            <a:pPr indent="-372524" lvl="0" marL="609585" marR="0" rtl="0" algn="l">
              <a:lnSpc>
                <a:spcPct val="100000"/>
              </a:lnSpc>
              <a:spcBef>
                <a:spcPts val="0"/>
              </a:spcBef>
              <a:spcAft>
                <a:spcPts val="0"/>
              </a:spcAft>
              <a:buClr>
                <a:schemeClr val="dk1"/>
              </a:buClr>
              <a:buSzPts val="800"/>
              <a:buFont typeface="Roboto"/>
              <a:buChar char="●"/>
            </a:pPr>
            <a:r>
              <a:rPr b="0" i="0" lang="en" sz="1733" u="none" cap="none" strike="noStrike">
                <a:solidFill>
                  <a:schemeClr val="dk1"/>
                </a:solidFill>
                <a:latin typeface="Tahoma"/>
                <a:ea typeface="Tahoma"/>
                <a:cs typeface="Tahoma"/>
                <a:sym typeface="Tahoma"/>
              </a:rPr>
              <a:t>Focus group discussions</a:t>
            </a:r>
            <a:endParaRPr b="0" i="0" sz="1733" u="none" cap="none" strike="noStrike">
              <a:solidFill>
                <a:schemeClr val="dk1"/>
              </a:solidFill>
              <a:latin typeface="Tahoma"/>
              <a:ea typeface="Tahoma"/>
              <a:cs typeface="Tahoma"/>
              <a:sym typeface="Tahoma"/>
            </a:endParaRPr>
          </a:p>
          <a:p>
            <a:pPr indent="-372524" lvl="0" marL="609585" marR="0" rtl="0" algn="l">
              <a:lnSpc>
                <a:spcPct val="100000"/>
              </a:lnSpc>
              <a:spcBef>
                <a:spcPts val="0"/>
              </a:spcBef>
              <a:spcAft>
                <a:spcPts val="0"/>
              </a:spcAft>
              <a:buClr>
                <a:schemeClr val="dk1"/>
              </a:buClr>
              <a:buSzPts val="800"/>
              <a:buFont typeface="Roboto"/>
              <a:buChar char="●"/>
            </a:pPr>
            <a:r>
              <a:rPr b="0" i="0" lang="en" sz="1733" u="none" cap="none" strike="noStrike">
                <a:solidFill>
                  <a:schemeClr val="dk1"/>
                </a:solidFill>
                <a:latin typeface="Tahoma"/>
                <a:ea typeface="Tahoma"/>
                <a:cs typeface="Tahoma"/>
                <a:sym typeface="Tahoma"/>
              </a:rPr>
              <a:t>Guided observation</a:t>
            </a:r>
            <a:endParaRPr b="0" i="0" sz="1733" u="none" cap="none" strike="noStrike">
              <a:solidFill>
                <a:schemeClr val="dk1"/>
              </a:solidFill>
              <a:latin typeface="Tahoma"/>
              <a:ea typeface="Tahoma"/>
              <a:cs typeface="Tahoma"/>
              <a:sym typeface="Tahoma"/>
            </a:endParaRPr>
          </a:p>
          <a:p>
            <a:pPr indent="-372524" lvl="0" marL="609585" marR="0" rtl="0" algn="l">
              <a:lnSpc>
                <a:spcPct val="100000"/>
              </a:lnSpc>
              <a:spcBef>
                <a:spcPts val="0"/>
              </a:spcBef>
              <a:spcAft>
                <a:spcPts val="0"/>
              </a:spcAft>
              <a:buClr>
                <a:schemeClr val="dk1"/>
              </a:buClr>
              <a:buSzPts val="800"/>
              <a:buFont typeface="Roboto"/>
              <a:buChar char="●"/>
            </a:pPr>
            <a:r>
              <a:rPr b="0" i="0" lang="en" sz="1733" u="none" cap="none" strike="noStrike">
                <a:solidFill>
                  <a:schemeClr val="dk1"/>
                </a:solidFill>
                <a:latin typeface="Tahoma"/>
                <a:ea typeface="Tahoma"/>
                <a:cs typeface="Tahoma"/>
                <a:sym typeface="Tahoma"/>
              </a:rPr>
              <a:t>Official records/secondary data</a:t>
            </a:r>
            <a:endParaRPr b="0" i="0" sz="1733" u="none" cap="none" strike="noStrike">
              <a:solidFill>
                <a:schemeClr val="dk1"/>
              </a:solidFill>
              <a:latin typeface="Tahoma"/>
              <a:ea typeface="Tahoma"/>
              <a:cs typeface="Tahoma"/>
              <a:sym typeface="Tahoma"/>
            </a:endParaRPr>
          </a:p>
          <a:p>
            <a:pPr indent="-372524" lvl="0" marL="609585" marR="0" rtl="0" algn="l">
              <a:lnSpc>
                <a:spcPct val="100000"/>
              </a:lnSpc>
              <a:spcBef>
                <a:spcPts val="0"/>
              </a:spcBef>
              <a:spcAft>
                <a:spcPts val="0"/>
              </a:spcAft>
              <a:buClr>
                <a:schemeClr val="dk1"/>
              </a:buClr>
              <a:buSzPts val="800"/>
              <a:buFont typeface="Roboto"/>
              <a:buChar char="●"/>
            </a:pPr>
            <a:r>
              <a:rPr b="0" i="0" lang="en" sz="1733" u="none" cap="none" strike="noStrike">
                <a:solidFill>
                  <a:schemeClr val="dk1"/>
                </a:solidFill>
                <a:latin typeface="Tahoma"/>
                <a:ea typeface="Tahoma"/>
                <a:cs typeface="Tahoma"/>
                <a:sym typeface="Tahoma"/>
              </a:rPr>
              <a:t>Surveys</a:t>
            </a:r>
            <a:endParaRPr b="0" i="0" sz="1733" u="none" cap="none" strike="noStrike">
              <a:solidFill>
                <a:schemeClr val="dk1"/>
              </a:solidFill>
              <a:latin typeface="Tahoma"/>
              <a:ea typeface="Tahoma"/>
              <a:cs typeface="Tahoma"/>
              <a:sym typeface="Tahoma"/>
            </a:endParaRPr>
          </a:p>
          <a:p>
            <a:pPr indent="-372524" lvl="0" marL="609585" marR="0" rtl="0" algn="l">
              <a:lnSpc>
                <a:spcPct val="100000"/>
              </a:lnSpc>
              <a:spcBef>
                <a:spcPts val="0"/>
              </a:spcBef>
              <a:spcAft>
                <a:spcPts val="0"/>
              </a:spcAft>
              <a:buClr>
                <a:schemeClr val="dk1"/>
              </a:buClr>
              <a:buSzPts val="800"/>
              <a:buFont typeface="Roboto"/>
              <a:buChar char="●"/>
            </a:pPr>
            <a:r>
              <a:rPr b="0" i="0" lang="en" sz="1733" u="none" cap="none" strike="noStrike">
                <a:solidFill>
                  <a:schemeClr val="dk1"/>
                </a:solidFill>
                <a:latin typeface="Tahoma"/>
                <a:ea typeface="Tahoma"/>
                <a:cs typeface="Tahoma"/>
                <a:sym typeface="Tahoma"/>
              </a:rPr>
              <a:t>Census</a:t>
            </a:r>
            <a:endParaRPr b="0" i="0" sz="1733" u="none" cap="none" strike="noStrike">
              <a:solidFill>
                <a:schemeClr val="dk1"/>
              </a:solidFill>
              <a:latin typeface="Tahoma"/>
              <a:ea typeface="Tahoma"/>
              <a:cs typeface="Tahoma"/>
              <a:sym typeface="Tahoma"/>
            </a:endParaRPr>
          </a:p>
          <a:p>
            <a:pPr indent="-372524" lvl="0" marL="609585" marR="0" rtl="0" algn="l">
              <a:lnSpc>
                <a:spcPct val="100000"/>
              </a:lnSpc>
              <a:spcBef>
                <a:spcPts val="0"/>
              </a:spcBef>
              <a:spcAft>
                <a:spcPts val="0"/>
              </a:spcAft>
              <a:buClr>
                <a:schemeClr val="dk1"/>
              </a:buClr>
              <a:buSzPts val="800"/>
              <a:buFont typeface="Roboto"/>
              <a:buChar char="●"/>
            </a:pPr>
            <a:r>
              <a:rPr b="0" i="0" lang="en" sz="1733" u="none" cap="none" strike="noStrike">
                <a:solidFill>
                  <a:schemeClr val="dk1"/>
                </a:solidFill>
                <a:latin typeface="Tahoma"/>
                <a:ea typeface="Tahoma"/>
                <a:cs typeface="Tahoma"/>
                <a:sym typeface="Tahoma"/>
              </a:rPr>
              <a:t>Scientific research</a:t>
            </a:r>
            <a:endParaRPr b="0" i="0" sz="1600" u="none" cap="none" strike="noStrike">
              <a:solidFill>
                <a:srgbClr val="000000"/>
              </a:solidFill>
              <a:latin typeface="Tahoma"/>
              <a:ea typeface="Tahoma"/>
              <a:cs typeface="Tahoma"/>
              <a:sym typeface="Tahoma"/>
            </a:endParaRPr>
          </a:p>
        </p:txBody>
      </p:sp>
      <p:sp>
        <p:nvSpPr>
          <p:cNvPr id="418" name="Google Shape;418;p126"/>
          <p:cNvSpPr/>
          <p:nvPr/>
        </p:nvSpPr>
        <p:spPr>
          <a:xfrm>
            <a:off x="899327" y="1108107"/>
            <a:ext cx="4808400" cy="1971200"/>
          </a:xfrm>
          <a:prstGeom prst="rect">
            <a:avLst/>
          </a:prstGeom>
          <a:solidFill>
            <a:srgbClr val="F9D380"/>
          </a:solidFill>
          <a:ln cap="flat" cmpd="sng" w="9525">
            <a:solidFill>
              <a:srgbClr val="F9D38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19" name="Google Shape;419;p126"/>
          <p:cNvSpPr txBox="1"/>
          <p:nvPr/>
        </p:nvSpPr>
        <p:spPr>
          <a:xfrm>
            <a:off x="1032920" y="1108107"/>
            <a:ext cx="4541200" cy="18148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0" i="0" lang="en" sz="1867" u="none" cap="none" strike="noStrike">
                <a:solidFill>
                  <a:srgbClr val="000000"/>
                </a:solidFill>
                <a:latin typeface="Tahoma"/>
                <a:ea typeface="Tahoma"/>
                <a:cs typeface="Tahoma"/>
                <a:sym typeface="Tahoma"/>
              </a:rPr>
              <a:t>Which methodologies would be more effective for gathering data related to gender transformative change?</a:t>
            </a:r>
            <a:endParaRPr b="0" i="0" sz="1867"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67"/>
              <a:buFont typeface="Arial"/>
              <a:buNone/>
            </a:pPr>
            <a:r>
              <a:rPr b="0" i="0" lang="en" sz="1867" u="none" cap="none" strike="noStrike">
                <a:solidFill>
                  <a:srgbClr val="000000"/>
                </a:solidFill>
                <a:latin typeface="Tahoma"/>
                <a:ea typeface="Tahoma"/>
                <a:cs typeface="Tahoma"/>
                <a:sym typeface="Tahoma"/>
              </a:rPr>
              <a:t>Which methodologies would be more aligned with feminist principles? Why? </a:t>
            </a:r>
            <a:endParaRPr b="0" i="0" sz="1867" u="none" cap="none" strike="noStrike">
              <a:solidFill>
                <a:srgbClr val="000000"/>
              </a:solidFill>
              <a:latin typeface="Tahoma"/>
              <a:ea typeface="Tahoma"/>
              <a:cs typeface="Tahoma"/>
              <a:sym typeface="Tahoma"/>
            </a:endParaRPr>
          </a:p>
        </p:txBody>
      </p:sp>
      <p:sp>
        <p:nvSpPr>
          <p:cNvPr id="420" name="Google Shape;420;p126"/>
          <p:cNvSpPr/>
          <p:nvPr/>
        </p:nvSpPr>
        <p:spPr>
          <a:xfrm>
            <a:off x="506000" y="449000"/>
            <a:ext cx="11180000" cy="5960000"/>
          </a:xfrm>
          <a:prstGeom prst="rect">
            <a:avLst/>
          </a:prstGeom>
          <a:noFill/>
          <a:ln cap="flat" cmpd="sng" w="19050">
            <a:solidFill>
              <a:srgbClr val="34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21" name="Google Shape;421;p126"/>
          <p:cNvSpPr txBox="1"/>
          <p:nvPr/>
        </p:nvSpPr>
        <p:spPr>
          <a:xfrm>
            <a:off x="0" y="196573"/>
            <a:ext cx="9535200" cy="763600"/>
          </a:xfrm>
          <a:prstGeom prst="rect">
            <a:avLst/>
          </a:prstGeom>
          <a:solidFill>
            <a:srgbClr val="344888"/>
          </a:solidFill>
          <a:ln cap="flat" cmpd="sng" w="9525">
            <a:solidFill>
              <a:schemeClr val="lt1"/>
            </a:solidFill>
            <a:prstDash val="solid"/>
            <a:round/>
            <a:headEnd len="sm" w="sm" type="none"/>
            <a:tailEnd len="sm" w="sm" type="none"/>
          </a:ln>
          <a:effectLst>
            <a:outerShdw blurRad="57150" rotWithShape="0" algn="bl" dir="5400000" dist="19050">
              <a:srgbClr val="000000">
                <a:alpha val="48235"/>
              </a:srgbClr>
            </a:outerShdw>
          </a:effectLst>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3333"/>
              <a:buFont typeface="Arial"/>
              <a:buNone/>
            </a:pPr>
            <a:r>
              <a:rPr b="0" i="0" lang="en" sz="3333" u="none" cap="none" strike="noStrike">
                <a:solidFill>
                  <a:srgbClr val="FFFFFF"/>
                </a:solidFill>
                <a:latin typeface="Helvetica Neue"/>
                <a:ea typeface="Helvetica Neue"/>
                <a:cs typeface="Helvetica Neue"/>
                <a:sym typeface="Helvetica Neue"/>
              </a:rPr>
              <a:t>Data Sources &amp; Collection Methodologies</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27"/>
          <p:cNvSpPr txBox="1"/>
          <p:nvPr/>
        </p:nvSpPr>
        <p:spPr>
          <a:xfrm>
            <a:off x="789095" y="2251000"/>
            <a:ext cx="9496000" cy="2907200"/>
          </a:xfrm>
          <a:prstGeom prst="rect">
            <a:avLst/>
          </a:prstGeom>
          <a:noFill/>
          <a:ln>
            <a:noFill/>
          </a:ln>
        </p:spPr>
        <p:txBody>
          <a:bodyPr anchorCtr="0" anchor="t" bIns="121900" lIns="121900" spcFirstLastPara="1" rIns="121900" wrap="square" tIns="121900">
            <a:noAutofit/>
          </a:bodyPr>
          <a:lstStyle/>
          <a:p>
            <a:pPr indent="-457189" lvl="0" marL="626518" marR="0" rtl="0" algn="l">
              <a:lnSpc>
                <a:spcPct val="100000"/>
              </a:lnSpc>
              <a:spcBef>
                <a:spcPts val="0"/>
              </a:spcBef>
              <a:spcAft>
                <a:spcPts val="0"/>
              </a:spcAft>
              <a:buClr>
                <a:srgbClr val="000000"/>
              </a:buClr>
              <a:buSzPts val="1600"/>
              <a:buFont typeface="Arial"/>
              <a:buChar char="•"/>
            </a:pPr>
            <a:r>
              <a:rPr b="0" i="0" lang="en" sz="2133" u="none" cap="none" strike="noStrike">
                <a:solidFill>
                  <a:srgbClr val="000000"/>
                </a:solidFill>
                <a:latin typeface="Tahoma"/>
                <a:ea typeface="Tahoma"/>
                <a:cs typeface="Tahoma"/>
                <a:sym typeface="Tahoma"/>
              </a:rPr>
              <a:t>Asking participants directly about their empowerment, agency, choice.</a:t>
            </a:r>
            <a:endParaRPr b="0" i="0" sz="2133" u="none" cap="none" strike="noStrike">
              <a:solidFill>
                <a:srgbClr val="000000"/>
              </a:solidFill>
              <a:latin typeface="Tahoma"/>
              <a:ea typeface="Tahoma"/>
              <a:cs typeface="Tahoma"/>
              <a:sym typeface="Tahoma"/>
            </a:endParaRPr>
          </a:p>
          <a:p>
            <a:pPr indent="0" lvl="0" marL="609585" marR="0" rtl="0" algn="l">
              <a:lnSpc>
                <a:spcPct val="100000"/>
              </a:lnSpc>
              <a:spcBef>
                <a:spcPts val="0"/>
              </a:spcBef>
              <a:spcAft>
                <a:spcPts val="0"/>
              </a:spcAft>
              <a:buClr>
                <a:srgbClr val="000000"/>
              </a:buClr>
              <a:buSzPts val="2133"/>
              <a:buFont typeface="Arial"/>
              <a:buNone/>
            </a:pPr>
            <a:r>
              <a:t/>
            </a:r>
            <a:endParaRPr b="0" i="0" sz="2133" u="none" cap="none" strike="noStrike">
              <a:solidFill>
                <a:srgbClr val="000000"/>
              </a:solidFill>
              <a:latin typeface="Tahoma"/>
              <a:ea typeface="Tahoma"/>
              <a:cs typeface="Tahoma"/>
              <a:sym typeface="Tahoma"/>
            </a:endParaRPr>
          </a:p>
          <a:p>
            <a:pPr indent="-457189" lvl="0" marL="626518" marR="0" rtl="0" algn="l">
              <a:lnSpc>
                <a:spcPct val="100000"/>
              </a:lnSpc>
              <a:spcBef>
                <a:spcPts val="0"/>
              </a:spcBef>
              <a:spcAft>
                <a:spcPts val="0"/>
              </a:spcAft>
              <a:buClr>
                <a:srgbClr val="000000"/>
              </a:buClr>
              <a:buSzPts val="1600"/>
              <a:buFont typeface="Arial"/>
              <a:buChar char="•"/>
            </a:pPr>
            <a:r>
              <a:rPr b="0" i="0" lang="en" sz="2133" u="none" cap="none" strike="noStrike">
                <a:solidFill>
                  <a:srgbClr val="000000"/>
                </a:solidFill>
                <a:latin typeface="Tahoma"/>
                <a:ea typeface="Tahoma"/>
                <a:cs typeface="Tahoma"/>
                <a:sym typeface="Tahoma"/>
              </a:rPr>
              <a:t>Using an indicator that suggests empowerment/agency, sometimes known as ‘proxy’ indicator.</a:t>
            </a:r>
            <a:endParaRPr b="0" i="0" sz="2133" u="none" cap="none" strike="noStrike">
              <a:solidFill>
                <a:srgbClr val="000000"/>
              </a:solidFill>
              <a:latin typeface="Tahoma"/>
              <a:ea typeface="Tahoma"/>
              <a:cs typeface="Tahoma"/>
              <a:sym typeface="Tahoma"/>
            </a:endParaRPr>
          </a:p>
          <a:p>
            <a:pPr indent="0" lvl="0" marL="609585" marR="0" rtl="0" algn="l">
              <a:lnSpc>
                <a:spcPct val="100000"/>
              </a:lnSpc>
              <a:spcBef>
                <a:spcPts val="0"/>
              </a:spcBef>
              <a:spcAft>
                <a:spcPts val="0"/>
              </a:spcAft>
              <a:buClr>
                <a:srgbClr val="000000"/>
              </a:buClr>
              <a:buSzPts val="2133"/>
              <a:buFont typeface="Arial"/>
              <a:buNone/>
            </a:pPr>
            <a:r>
              <a:t/>
            </a:r>
            <a:endParaRPr b="0" i="0" sz="2133" u="none" cap="none" strike="noStrike">
              <a:solidFill>
                <a:srgbClr val="000000"/>
              </a:solidFill>
              <a:latin typeface="Tahoma"/>
              <a:ea typeface="Tahoma"/>
              <a:cs typeface="Tahoma"/>
              <a:sym typeface="Tahoma"/>
            </a:endParaRPr>
          </a:p>
          <a:p>
            <a:pPr indent="-440255" lvl="0" marL="609585" marR="0" rtl="0" algn="l">
              <a:lnSpc>
                <a:spcPct val="100000"/>
              </a:lnSpc>
              <a:spcBef>
                <a:spcPts val="0"/>
              </a:spcBef>
              <a:spcAft>
                <a:spcPts val="0"/>
              </a:spcAft>
              <a:buClr>
                <a:srgbClr val="000000"/>
              </a:buClr>
              <a:buSzPts val="1600"/>
              <a:buFont typeface="Arial"/>
              <a:buChar char="•"/>
            </a:pPr>
            <a:r>
              <a:rPr b="0" i="0" lang="en" sz="2133" u="none" cap="none" strike="noStrike">
                <a:solidFill>
                  <a:srgbClr val="000000"/>
                </a:solidFill>
                <a:latin typeface="Tahoma"/>
                <a:ea typeface="Tahoma"/>
                <a:cs typeface="Tahoma"/>
                <a:sym typeface="Tahoma"/>
              </a:rPr>
              <a:t>Using a composite indicator or index to measure the multi-dimensional aspects of empowerment and agency.</a:t>
            </a:r>
            <a:endParaRPr b="0" i="0" sz="2133" u="none" cap="none" strike="noStrike">
              <a:solidFill>
                <a:srgbClr val="000000"/>
              </a:solidFill>
              <a:latin typeface="Tahoma"/>
              <a:ea typeface="Tahoma"/>
              <a:cs typeface="Tahoma"/>
              <a:sym typeface="Tahoma"/>
            </a:endParaRPr>
          </a:p>
        </p:txBody>
      </p:sp>
      <p:sp>
        <p:nvSpPr>
          <p:cNvPr id="427" name="Google Shape;427;p127"/>
          <p:cNvSpPr txBox="1"/>
          <p:nvPr>
            <p:ph type="title"/>
          </p:nvPr>
        </p:nvSpPr>
        <p:spPr>
          <a:xfrm>
            <a:off x="351433" y="230633"/>
            <a:ext cx="10614400" cy="14124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1"/>
              </a:buClr>
              <a:buSzPts val="2800"/>
              <a:buFont typeface="Calibri"/>
              <a:buNone/>
            </a:pPr>
            <a:r>
              <a:rPr lang="en" sz="3466">
                <a:solidFill>
                  <a:srgbClr val="000000"/>
                </a:solidFill>
                <a:latin typeface="Helvetica Neue"/>
                <a:ea typeface="Helvetica Neue"/>
                <a:cs typeface="Helvetica Neue"/>
                <a:sym typeface="Helvetica Neue"/>
              </a:rPr>
              <a:t>How can we measure complex concepts like </a:t>
            </a:r>
            <a:r>
              <a:rPr b="1" lang="en" sz="3466">
                <a:solidFill>
                  <a:srgbClr val="344888"/>
                </a:solidFill>
                <a:latin typeface="Helvetica Neue"/>
                <a:ea typeface="Helvetica Neue"/>
                <a:cs typeface="Helvetica Neue"/>
                <a:sym typeface="Helvetica Neue"/>
              </a:rPr>
              <a:t>AGENCY</a:t>
            </a:r>
            <a:r>
              <a:rPr lang="en" sz="3466">
                <a:solidFill>
                  <a:srgbClr val="000000"/>
                </a:solidFill>
                <a:latin typeface="Helvetica Neue"/>
                <a:ea typeface="Helvetica Neue"/>
                <a:cs typeface="Helvetica Neue"/>
                <a:sym typeface="Helvetica Neue"/>
              </a:rPr>
              <a:t>, </a:t>
            </a:r>
            <a:r>
              <a:rPr b="1" lang="en" sz="3466">
                <a:solidFill>
                  <a:srgbClr val="344888"/>
                </a:solidFill>
                <a:latin typeface="Helvetica Neue"/>
                <a:ea typeface="Helvetica Neue"/>
                <a:cs typeface="Helvetica Neue"/>
                <a:sym typeface="Helvetica Neue"/>
              </a:rPr>
              <a:t>CHOICE</a:t>
            </a:r>
            <a:r>
              <a:rPr lang="en" sz="3466">
                <a:solidFill>
                  <a:srgbClr val="000000"/>
                </a:solidFill>
                <a:latin typeface="Helvetica Neue"/>
                <a:ea typeface="Helvetica Neue"/>
                <a:cs typeface="Helvetica Neue"/>
                <a:sym typeface="Helvetica Neue"/>
              </a:rPr>
              <a:t> and </a:t>
            </a:r>
            <a:r>
              <a:rPr b="1" lang="en" sz="3466">
                <a:solidFill>
                  <a:srgbClr val="344888"/>
                </a:solidFill>
                <a:latin typeface="Helvetica Neue"/>
                <a:ea typeface="Helvetica Neue"/>
                <a:cs typeface="Helvetica Neue"/>
                <a:sym typeface="Helvetica Neue"/>
              </a:rPr>
              <a:t>EMPOWERMENT</a:t>
            </a:r>
            <a:r>
              <a:rPr lang="en" sz="3466">
                <a:solidFill>
                  <a:srgbClr val="000000"/>
                </a:solidFill>
                <a:latin typeface="Helvetica Neue"/>
                <a:ea typeface="Helvetica Neue"/>
                <a:cs typeface="Helvetica Neue"/>
                <a:sym typeface="Helvetica Neue"/>
              </a:rPr>
              <a:t>?</a:t>
            </a:r>
            <a:endParaRPr sz="3466">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2800"/>
              <a:buFont typeface="Calibri"/>
              <a:buNone/>
            </a:pPr>
            <a:r>
              <a:t/>
            </a:r>
            <a:endParaRPr>
              <a:solidFill>
                <a:srgbClr val="FFFFFF"/>
              </a:solidFill>
              <a:latin typeface="Open Sans"/>
              <a:ea typeface="Open Sans"/>
              <a:cs typeface="Open Sans"/>
              <a:sym typeface="Open Sans"/>
            </a:endParaRPr>
          </a:p>
        </p:txBody>
      </p:sp>
      <p:cxnSp>
        <p:nvCxnSpPr>
          <p:cNvPr id="428" name="Google Shape;428;p127"/>
          <p:cNvCxnSpPr/>
          <p:nvPr/>
        </p:nvCxnSpPr>
        <p:spPr>
          <a:xfrm>
            <a:off x="-49733" y="1699800"/>
            <a:ext cx="104756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8"/>
          <p:cNvSpPr/>
          <p:nvPr/>
        </p:nvSpPr>
        <p:spPr>
          <a:xfrm>
            <a:off x="0" y="0"/>
            <a:ext cx="4084400" cy="6852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pic>
        <p:nvPicPr>
          <p:cNvPr id="120" name="Google Shape;120;p28"/>
          <p:cNvPicPr preferRelativeResize="0"/>
          <p:nvPr/>
        </p:nvPicPr>
        <p:blipFill rotWithShape="1">
          <a:blip r:embed="rId3">
            <a:alphaModFix/>
          </a:blip>
          <a:srcRect b="0" l="0" r="0" t="0"/>
          <a:stretch/>
        </p:blipFill>
        <p:spPr>
          <a:xfrm>
            <a:off x="2503254" y="3325240"/>
            <a:ext cx="1325748" cy="1325752"/>
          </a:xfrm>
          <a:prstGeom prst="rect">
            <a:avLst/>
          </a:prstGeom>
          <a:noFill/>
          <a:ln>
            <a:noFill/>
          </a:ln>
        </p:spPr>
      </p:pic>
      <p:sp>
        <p:nvSpPr>
          <p:cNvPr id="121" name="Google Shape;121;p28"/>
          <p:cNvSpPr txBox="1"/>
          <p:nvPr>
            <p:ph type="title"/>
          </p:nvPr>
        </p:nvSpPr>
        <p:spPr>
          <a:xfrm>
            <a:off x="519235" y="461353"/>
            <a:ext cx="7588400" cy="1325600"/>
          </a:xfrm>
          <a:prstGeom prst="rect">
            <a:avLst/>
          </a:prstGeom>
          <a:noFill/>
          <a:ln cap="flat" cmpd="sng" w="28575">
            <a:solidFill>
              <a:srgbClr val="B5CB82"/>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800"/>
              <a:buNone/>
            </a:pPr>
            <a:r>
              <a:rPr lang="en" sz="5333">
                <a:solidFill>
                  <a:schemeClr val="lt1"/>
                </a:solidFill>
                <a:latin typeface="Helvetica Neue"/>
                <a:ea typeface="Helvetica Neue"/>
                <a:cs typeface="Helvetica Neue"/>
                <a:sym typeface="Helvetica Neue"/>
              </a:rPr>
              <a:t>Learning</a:t>
            </a:r>
            <a:r>
              <a:rPr lang="en" sz="5333">
                <a:solidFill>
                  <a:srgbClr val="272324"/>
                </a:solidFill>
                <a:latin typeface="Helvetica Neue"/>
                <a:ea typeface="Helvetica Neue"/>
                <a:cs typeface="Helvetica Neue"/>
                <a:sym typeface="Helvetica Neue"/>
              </a:rPr>
              <a:t> </a:t>
            </a:r>
            <a:r>
              <a:rPr lang="en" sz="5333">
                <a:solidFill>
                  <a:srgbClr val="63763E"/>
                </a:solidFill>
                <a:latin typeface="Helvetica Neue"/>
                <a:ea typeface="Helvetica Neue"/>
                <a:cs typeface="Helvetica Neue"/>
                <a:sym typeface="Helvetica Neue"/>
              </a:rPr>
              <a:t>Objectives</a:t>
            </a:r>
            <a:endParaRPr/>
          </a:p>
        </p:txBody>
      </p:sp>
      <p:sp>
        <p:nvSpPr>
          <p:cNvPr id="122" name="Google Shape;122;p28"/>
          <p:cNvSpPr txBox="1"/>
          <p:nvPr/>
        </p:nvSpPr>
        <p:spPr>
          <a:xfrm>
            <a:off x="4453221" y="3325240"/>
            <a:ext cx="6612800" cy="17456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Tahoma"/>
                <a:ea typeface="Tahoma"/>
                <a:cs typeface="Tahoma"/>
                <a:sym typeface="Tahoma"/>
              </a:rPr>
              <a:t>Participants will have a stronger understanding of the foundational components of gender analysis and confidence to approach the planning and design of a gender analysis. </a:t>
            </a:r>
            <a:endParaRPr b="0" i="0" sz="2400" u="none" cap="none" strike="noStrike">
              <a:solidFill>
                <a:srgbClr val="000000"/>
              </a:solidFill>
              <a:latin typeface="Tahoma"/>
              <a:ea typeface="Tahoma"/>
              <a:cs typeface="Tahoma"/>
              <a:sym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id="433" name="Google Shape;433;p128"/>
          <p:cNvPicPr preferRelativeResize="0"/>
          <p:nvPr/>
        </p:nvPicPr>
        <p:blipFill rotWithShape="1">
          <a:blip r:embed="rId3">
            <a:alphaModFix/>
          </a:blip>
          <a:srcRect b="0" l="0" r="0" t="0"/>
          <a:stretch/>
        </p:blipFill>
        <p:spPr>
          <a:xfrm>
            <a:off x="4671771" y="790388"/>
            <a:ext cx="7408245" cy="5665120"/>
          </a:xfrm>
          <a:prstGeom prst="rect">
            <a:avLst/>
          </a:prstGeom>
          <a:noFill/>
          <a:ln>
            <a:noFill/>
          </a:ln>
        </p:spPr>
      </p:pic>
      <p:sp>
        <p:nvSpPr>
          <p:cNvPr id="434" name="Google Shape;434;p128"/>
          <p:cNvSpPr/>
          <p:nvPr/>
        </p:nvSpPr>
        <p:spPr>
          <a:xfrm>
            <a:off x="-3049829" y="-533400"/>
            <a:ext cx="7924800" cy="7924800"/>
          </a:xfrm>
          <a:prstGeom prst="ellipse">
            <a:avLst/>
          </a:prstGeom>
          <a:solidFill>
            <a:srgbClr val="993365"/>
          </a:solidFill>
          <a:ln cap="flat" cmpd="sng" w="19050">
            <a:solidFill>
              <a:srgbClr val="34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35" name="Google Shape;435;p128"/>
          <p:cNvSpPr txBox="1"/>
          <p:nvPr/>
        </p:nvSpPr>
        <p:spPr>
          <a:xfrm>
            <a:off x="-116999" y="2248301"/>
            <a:ext cx="4772400" cy="20500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3733"/>
              <a:buFont typeface="Arial"/>
              <a:buNone/>
            </a:pPr>
            <a:r>
              <a:rPr b="0" i="0" lang="en" sz="3733" u="sng" cap="none" strike="noStrike">
                <a:solidFill>
                  <a:srgbClr val="FFFFFF"/>
                </a:solidFill>
                <a:latin typeface="Helvetica Neue"/>
                <a:ea typeface="Helvetica Neue"/>
                <a:cs typeface="Helvetica Neue"/>
                <a:sym typeface="Helvetica Neue"/>
                <a:hlinkClick r:id="rId4">
                  <a:extLst>
                    <a:ext uri="{A12FA001-AC4F-418D-AE19-62706E023703}">
                      <ahyp:hlinkClr val="tx"/>
                    </a:ext>
                  </a:extLst>
                </a:hlinkClick>
              </a:rPr>
              <a:t>Hunger Project’s Women’s Empowerment Index</a:t>
            </a:r>
            <a:endParaRPr b="0" i="0" sz="68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34353ba5ca7_0_0"/>
          <p:cNvSpPr/>
          <p:nvPr/>
        </p:nvSpPr>
        <p:spPr>
          <a:xfrm>
            <a:off x="363200" y="398200"/>
            <a:ext cx="11465600" cy="6061600"/>
          </a:xfrm>
          <a:prstGeom prst="rect">
            <a:avLst/>
          </a:prstGeom>
          <a:noFill/>
          <a:ln cap="flat" cmpd="sng" w="2857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41" name="Google Shape;441;g34353ba5ca7_0_0"/>
          <p:cNvSpPr txBox="1"/>
          <p:nvPr/>
        </p:nvSpPr>
        <p:spPr>
          <a:xfrm>
            <a:off x="1618300" y="2713600"/>
            <a:ext cx="296000" cy="10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42" name="Google Shape;442;g34353ba5ca7_0_0"/>
          <p:cNvSpPr txBox="1"/>
          <p:nvPr/>
        </p:nvSpPr>
        <p:spPr>
          <a:xfrm>
            <a:off x="793233" y="227100"/>
            <a:ext cx="5587200" cy="9620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Helvetica Neue"/>
                <a:ea typeface="Helvetica Neue"/>
                <a:cs typeface="Helvetica Neue"/>
                <a:sym typeface="Helvetica Neue"/>
              </a:rPr>
              <a:t>Key Takeaways</a:t>
            </a:r>
            <a:endParaRPr b="0" i="0" sz="4800" u="none" cap="none" strike="noStrike">
              <a:solidFill>
                <a:srgbClr val="FFFFFF"/>
              </a:solidFill>
              <a:latin typeface="Helvetica Neue"/>
              <a:ea typeface="Helvetica Neue"/>
              <a:cs typeface="Helvetica Neue"/>
              <a:sym typeface="Helvetica Neue"/>
            </a:endParaRPr>
          </a:p>
        </p:txBody>
      </p:sp>
      <p:pic>
        <p:nvPicPr>
          <p:cNvPr descr="Circle with left arrow" id="443" name="Google Shape;443;g34353ba5ca7_0_0"/>
          <p:cNvPicPr preferRelativeResize="0"/>
          <p:nvPr/>
        </p:nvPicPr>
        <p:blipFill rotWithShape="1">
          <a:blip r:embed="rId3">
            <a:alphaModFix/>
          </a:blip>
          <a:srcRect b="0" l="0" r="0" t="0"/>
          <a:stretch/>
        </p:blipFill>
        <p:spPr>
          <a:xfrm rot="10800000">
            <a:off x="927898" y="2142300"/>
            <a:ext cx="1007861" cy="1007861"/>
          </a:xfrm>
          <a:prstGeom prst="rect">
            <a:avLst/>
          </a:prstGeom>
          <a:noFill/>
          <a:ln>
            <a:noFill/>
          </a:ln>
        </p:spPr>
      </p:pic>
      <p:grpSp>
        <p:nvGrpSpPr>
          <p:cNvPr id="444" name="Google Shape;444;g34353ba5ca7_0_0"/>
          <p:cNvGrpSpPr/>
          <p:nvPr/>
        </p:nvGrpSpPr>
        <p:grpSpPr>
          <a:xfrm>
            <a:off x="9555709" y="146325"/>
            <a:ext cx="2362380" cy="1971392"/>
            <a:chOff x="2573332" y="600903"/>
            <a:chExt cx="4314062" cy="3713070"/>
          </a:xfrm>
        </p:grpSpPr>
        <p:grpSp>
          <p:nvGrpSpPr>
            <p:cNvPr id="445" name="Google Shape;445;g34353ba5ca7_0_0"/>
            <p:cNvGrpSpPr/>
            <p:nvPr/>
          </p:nvGrpSpPr>
          <p:grpSpPr>
            <a:xfrm>
              <a:off x="2573332" y="600903"/>
              <a:ext cx="3719824" cy="3713070"/>
              <a:chOff x="2573332" y="677103"/>
              <a:chExt cx="3719824" cy="3713070"/>
            </a:xfrm>
          </p:grpSpPr>
          <p:sp>
            <p:nvSpPr>
              <p:cNvPr id="446" name="Google Shape;446;g34353ba5ca7_0_0"/>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g34353ba5ca7_0_0"/>
              <p:cNvSpPr/>
              <p:nvPr/>
            </p:nvSpPr>
            <p:spPr>
              <a:xfrm rot="-6598839">
                <a:off x="2887641" y="2346983"/>
                <a:ext cx="1199287" cy="1199287"/>
              </a:xfrm>
              <a:prstGeom prst="ellipse">
                <a:avLst/>
              </a:prstGeom>
              <a:gradFill>
                <a:gsLst>
                  <a:gs pos="0">
                    <a:srgbClr val="A64D79"/>
                  </a:gs>
                  <a:gs pos="100000">
                    <a:srgbClr val="737373"/>
                  </a:gs>
                </a:gsLst>
                <a:lin ang="5400012" scaled="0"/>
              </a:gra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g34353ba5ca7_0_0"/>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g34353ba5ca7_0_0"/>
              <p:cNvSpPr/>
              <p:nvPr/>
            </p:nvSpPr>
            <p:spPr>
              <a:xfrm rot="-6597866">
                <a:off x="2661829" y="2208216"/>
                <a:ext cx="629106" cy="629106"/>
              </a:xfrm>
              <a:prstGeom prst="ellipse">
                <a:avLst/>
              </a:prstGeom>
              <a:solidFill>
                <a:srgbClr val="3D3D3D"/>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g34353ba5ca7_0_0"/>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1" name="Google Shape;451;g34353ba5ca7_0_0"/>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2549"/>
                </a:srgbClr>
              </a:outerShdw>
            </a:effectLst>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g34353ba5ca7_0_0"/>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2549"/>
                </a:srgbClr>
              </a:outerShdw>
            </a:effectLst>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ircle with left arrow" id="453" name="Google Shape;453;g34353ba5ca7_0_0"/>
          <p:cNvPicPr preferRelativeResize="0"/>
          <p:nvPr/>
        </p:nvPicPr>
        <p:blipFill rotWithShape="1">
          <a:blip r:embed="rId3">
            <a:alphaModFix/>
          </a:blip>
          <a:srcRect b="0" l="0" r="0" t="0"/>
          <a:stretch/>
        </p:blipFill>
        <p:spPr>
          <a:xfrm rot="10800000">
            <a:off x="899139" y="4568570"/>
            <a:ext cx="1007861" cy="1007861"/>
          </a:xfrm>
          <a:prstGeom prst="rect">
            <a:avLst/>
          </a:prstGeom>
          <a:noFill/>
          <a:ln>
            <a:noFill/>
          </a:ln>
        </p:spPr>
      </p:pic>
      <p:sp>
        <p:nvSpPr>
          <p:cNvPr id="454" name="Google Shape;454;g34353ba5ca7_0_0"/>
          <p:cNvSpPr txBox="1"/>
          <p:nvPr/>
        </p:nvSpPr>
        <p:spPr>
          <a:xfrm>
            <a:off x="1935759" y="1598636"/>
            <a:ext cx="6846400" cy="5616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267"/>
              <a:buFont typeface="Arial"/>
              <a:buNone/>
            </a:pPr>
            <a:r>
              <a:rPr b="0" i="0" lang="en" sz="2267" u="none" cap="none" strike="noStrike">
                <a:solidFill>
                  <a:schemeClr val="dk1"/>
                </a:solidFill>
                <a:latin typeface="Roboto"/>
                <a:ea typeface="Roboto"/>
                <a:cs typeface="Roboto"/>
                <a:sym typeface="Roboto"/>
              </a:rPr>
              <a:t>Indicators are a signal of change, and need to effectively respond to the level of change in project outcomes; they cannot be gender transformative but MUST be gender sensitive as a minimum level of gender equality integration</a:t>
            </a:r>
            <a:endParaRPr b="0" i="0" sz="2267"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Roboto"/>
              <a:ea typeface="Roboto"/>
              <a:cs typeface="Roboto"/>
              <a:sym typeface="Roboto"/>
            </a:endParaRPr>
          </a:p>
        </p:txBody>
      </p:sp>
      <p:sp>
        <p:nvSpPr>
          <p:cNvPr id="455" name="Google Shape;455;g34353ba5ca7_0_0"/>
          <p:cNvSpPr txBox="1"/>
          <p:nvPr/>
        </p:nvSpPr>
        <p:spPr>
          <a:xfrm>
            <a:off x="1935759" y="4211769"/>
            <a:ext cx="8112000" cy="7136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267"/>
              <a:buFont typeface="Arial"/>
              <a:buNone/>
            </a:pPr>
            <a:r>
              <a:rPr b="0" i="0" lang="en" sz="2267" u="none" cap="none" strike="noStrike">
                <a:solidFill>
                  <a:schemeClr val="dk1"/>
                </a:solidFill>
                <a:latin typeface="Roboto"/>
                <a:ea typeface="Roboto"/>
                <a:cs typeface="Roboto"/>
                <a:sym typeface="Roboto"/>
              </a:rPr>
              <a:t>Gender transformative change refer to changes in social behaviours and attitudes (position, not just condition), and therefore requires a combination of indicators that must include qualitative indicators</a:t>
            </a:r>
            <a:endParaRPr b="0" i="0" sz="1867" u="none" cap="none" strike="noStrike">
              <a:solidFill>
                <a:srgbClr val="000000"/>
              </a:solidFill>
              <a:latin typeface="Roboto"/>
              <a:ea typeface="Roboto"/>
              <a:cs typeface="Roboto"/>
              <a:sym typeface="Roboto"/>
            </a:endParaRPr>
          </a:p>
        </p:txBody>
      </p:sp>
      <p:cxnSp>
        <p:nvCxnSpPr>
          <p:cNvPr id="456" name="Google Shape;456;g34353ba5ca7_0_0"/>
          <p:cNvCxnSpPr/>
          <p:nvPr/>
        </p:nvCxnSpPr>
        <p:spPr>
          <a:xfrm>
            <a:off x="1976800" y="4016019"/>
            <a:ext cx="4119200" cy="0"/>
          </a:xfrm>
          <a:prstGeom prst="straightConnector1">
            <a:avLst/>
          </a:prstGeom>
          <a:noFill/>
          <a:ln cap="flat" cmpd="sng" w="9525">
            <a:solidFill>
              <a:schemeClr val="accent1"/>
            </a:solidFill>
            <a:prstDash val="solid"/>
            <a:round/>
            <a:headEnd len="sm" w="sm" type="none"/>
            <a:tailEnd len="sm" w="sm" type="none"/>
          </a:ln>
        </p:spPr>
      </p:cxnSp>
      <p:cxnSp>
        <p:nvCxnSpPr>
          <p:cNvPr id="457" name="Google Shape;457;g34353ba5ca7_0_0"/>
          <p:cNvCxnSpPr/>
          <p:nvPr/>
        </p:nvCxnSpPr>
        <p:spPr>
          <a:xfrm>
            <a:off x="1976800" y="6191821"/>
            <a:ext cx="4119200" cy="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10"/>
          <p:cNvSpPr/>
          <p:nvPr/>
        </p:nvSpPr>
        <p:spPr>
          <a:xfrm>
            <a:off x="9263333" y="-687100"/>
            <a:ext cx="3045200" cy="31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8" name="Google Shape;128;p110"/>
          <p:cNvSpPr txBox="1"/>
          <p:nvPr>
            <p:ph type="title"/>
          </p:nvPr>
        </p:nvSpPr>
        <p:spPr>
          <a:xfrm>
            <a:off x="8110500" y="593367"/>
            <a:ext cx="3599200" cy="7636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4000">
                <a:solidFill>
                  <a:srgbClr val="3A4888"/>
                </a:solidFill>
                <a:latin typeface="Proxima Nova"/>
                <a:ea typeface="Proxima Nova"/>
                <a:cs typeface="Proxima Nova"/>
                <a:sym typeface="Proxima Nova"/>
              </a:rPr>
              <a:t>Key</a:t>
            </a:r>
            <a:r>
              <a:rPr lang="en" sz="4000">
                <a:latin typeface="Proxima Nova"/>
                <a:ea typeface="Proxima Nova"/>
                <a:cs typeface="Proxima Nova"/>
                <a:sym typeface="Proxima Nova"/>
              </a:rPr>
              <a:t> </a:t>
            </a:r>
            <a:r>
              <a:rPr lang="en" sz="4000">
                <a:solidFill>
                  <a:srgbClr val="FFFFFF"/>
                </a:solidFill>
                <a:latin typeface="Proxima Nova"/>
                <a:ea typeface="Proxima Nova"/>
                <a:cs typeface="Proxima Nova"/>
                <a:sym typeface="Proxima Nova"/>
              </a:rPr>
              <a:t>Messages</a:t>
            </a:r>
            <a:endParaRPr sz="4000">
              <a:solidFill>
                <a:srgbClr val="FFFFFF"/>
              </a:solidFill>
              <a:latin typeface="Proxima Nova"/>
              <a:ea typeface="Proxima Nova"/>
              <a:cs typeface="Proxima Nova"/>
              <a:sym typeface="Proxima Nova"/>
            </a:endParaRPr>
          </a:p>
        </p:txBody>
      </p:sp>
      <p:cxnSp>
        <p:nvCxnSpPr>
          <p:cNvPr id="129" name="Google Shape;129;p110"/>
          <p:cNvCxnSpPr/>
          <p:nvPr/>
        </p:nvCxnSpPr>
        <p:spPr>
          <a:xfrm flipH="1" rot="10800000">
            <a:off x="0" y="1029667"/>
            <a:ext cx="8058800" cy="9200"/>
          </a:xfrm>
          <a:prstGeom prst="straightConnector1">
            <a:avLst/>
          </a:prstGeom>
          <a:noFill/>
          <a:ln cap="flat" cmpd="sng" w="38100">
            <a:solidFill>
              <a:srgbClr val="993365"/>
            </a:solidFill>
            <a:prstDash val="solid"/>
            <a:round/>
            <a:headEnd len="sm" w="sm" type="none"/>
            <a:tailEnd len="sm" w="sm" type="none"/>
          </a:ln>
        </p:spPr>
      </p:cxnSp>
      <p:pic>
        <p:nvPicPr>
          <p:cNvPr descr="Badge Tick1" id="130" name="Google Shape;130;p110"/>
          <p:cNvPicPr preferRelativeResize="0"/>
          <p:nvPr/>
        </p:nvPicPr>
        <p:blipFill rotWithShape="1">
          <a:blip r:embed="rId3">
            <a:alphaModFix/>
          </a:blip>
          <a:srcRect b="0" l="0" r="0" t="0"/>
          <a:stretch/>
        </p:blipFill>
        <p:spPr>
          <a:xfrm>
            <a:off x="745693" y="2441701"/>
            <a:ext cx="1018239" cy="1018239"/>
          </a:xfrm>
          <a:prstGeom prst="rect">
            <a:avLst/>
          </a:prstGeom>
          <a:noFill/>
          <a:ln>
            <a:noFill/>
          </a:ln>
        </p:spPr>
      </p:pic>
      <p:pic>
        <p:nvPicPr>
          <p:cNvPr descr="Badge Tick1" id="131" name="Google Shape;131;p110"/>
          <p:cNvPicPr preferRelativeResize="0"/>
          <p:nvPr/>
        </p:nvPicPr>
        <p:blipFill rotWithShape="1">
          <a:blip r:embed="rId3">
            <a:alphaModFix/>
          </a:blip>
          <a:srcRect b="0" l="0" r="0" t="0"/>
          <a:stretch/>
        </p:blipFill>
        <p:spPr>
          <a:xfrm>
            <a:off x="745691" y="5045646"/>
            <a:ext cx="1018239" cy="1018239"/>
          </a:xfrm>
          <a:prstGeom prst="rect">
            <a:avLst/>
          </a:prstGeom>
          <a:noFill/>
          <a:ln>
            <a:noFill/>
          </a:ln>
        </p:spPr>
      </p:pic>
      <p:graphicFrame>
        <p:nvGraphicFramePr>
          <p:cNvPr id="132" name="Google Shape;132;p110"/>
          <p:cNvGraphicFramePr/>
          <p:nvPr/>
        </p:nvGraphicFramePr>
        <p:xfrm>
          <a:off x="1254811" y="2253748"/>
          <a:ext cx="3000000" cy="3000000"/>
        </p:xfrm>
        <a:graphic>
          <a:graphicData uri="http://schemas.openxmlformats.org/drawingml/2006/table">
            <a:tbl>
              <a:tblPr>
                <a:noFill/>
                <a:tableStyleId>{7D0E938C-E35B-453D-BFE0-E757DC980D08}</a:tableStyleId>
              </a:tblPr>
              <a:tblGrid>
                <a:gridCol w="997325"/>
                <a:gridCol w="8654675"/>
              </a:tblGrid>
              <a:tr h="1379100">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900" u="none" cap="none" strike="noStrike">
                          <a:solidFill>
                            <a:schemeClr val="dk1"/>
                          </a:solidFill>
                          <a:latin typeface="Tahoma"/>
                          <a:ea typeface="Tahoma"/>
                          <a:cs typeface="Tahoma"/>
                          <a:sym typeface="Tahoma"/>
                        </a:rPr>
                        <a:t>Gender analysis provides essential information to inform gender transformative programming and implementation.</a:t>
                      </a:r>
                      <a:endParaRPr sz="19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9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379100">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900" u="none" cap="none" strike="noStrike">
                          <a:solidFill>
                            <a:schemeClr val="dk1"/>
                          </a:solidFill>
                          <a:latin typeface="Tahoma"/>
                          <a:ea typeface="Tahoma"/>
                          <a:cs typeface="Tahoma"/>
                          <a:sym typeface="Tahoma"/>
                        </a:rPr>
                        <a:t>Gender analysis can build on existing frameworks and should be tailored to the needs of your initiative.</a:t>
                      </a:r>
                      <a:endParaRPr sz="19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9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r h="1051950">
                <a:tc>
                  <a:txBody>
                    <a:bodyPr/>
                    <a:lstStyle/>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1900" u="none" cap="none" strike="noStrike">
                          <a:solidFill>
                            <a:schemeClr val="dk1"/>
                          </a:solidFill>
                          <a:latin typeface="Tahoma"/>
                          <a:ea typeface="Tahoma"/>
                          <a:cs typeface="Tahoma"/>
                          <a:sym typeface="Tahoma"/>
                        </a:rPr>
                        <a:t>Gender analysis should happen throughout the project cycle and can be conducted by any organization.</a:t>
                      </a:r>
                      <a:endParaRPr sz="19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pic>
        <p:nvPicPr>
          <p:cNvPr descr="Badge Tick1" id="133" name="Google Shape;133;p110"/>
          <p:cNvPicPr preferRelativeResize="0"/>
          <p:nvPr/>
        </p:nvPicPr>
        <p:blipFill rotWithShape="1">
          <a:blip r:embed="rId3">
            <a:alphaModFix/>
          </a:blip>
          <a:srcRect b="0" l="0" r="0" t="0"/>
          <a:stretch/>
        </p:blipFill>
        <p:spPr>
          <a:xfrm>
            <a:off x="745690" y="3743673"/>
            <a:ext cx="1018239" cy="10182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11"/>
          <p:cNvSpPr txBox="1"/>
          <p:nvPr/>
        </p:nvSpPr>
        <p:spPr>
          <a:xfrm>
            <a:off x="2867667" y="5028067"/>
            <a:ext cx="8285200" cy="1055200"/>
          </a:xfrm>
          <a:prstGeom prst="rect">
            <a:avLst/>
          </a:prstGeom>
          <a:solidFill>
            <a:srgbClr val="F3F3F3"/>
          </a:solidFill>
          <a:ln>
            <a:noFill/>
          </a:ln>
        </p:spPr>
        <p:txBody>
          <a:bodyPr anchorCtr="0" anchor="ctr" bIns="121900" lIns="121900" spcFirstLastPara="1" rIns="121900" wrap="square" tIns="121900">
            <a:noAutofit/>
          </a:bodyPr>
          <a:lstStyle/>
          <a:p>
            <a:pPr indent="0" lvl="0" marL="457189" marR="0" rtl="0" algn="l">
              <a:lnSpc>
                <a:spcPct val="115000"/>
              </a:lnSpc>
              <a:spcBef>
                <a:spcPts val="0"/>
              </a:spcBef>
              <a:spcAft>
                <a:spcPts val="0"/>
              </a:spcAft>
              <a:buClr>
                <a:srgbClr val="000000"/>
              </a:buClr>
              <a:buSzPts val="2133"/>
              <a:buFont typeface="Arial"/>
              <a:buNone/>
            </a:pPr>
            <a:r>
              <a:rPr b="0" i="0" lang="en" sz="2133" u="none" cap="none" strike="noStrike">
                <a:solidFill>
                  <a:schemeClr val="dk1"/>
                </a:solidFill>
                <a:latin typeface="Tahoma"/>
                <a:ea typeface="Tahoma"/>
                <a:cs typeface="Tahoma"/>
                <a:sym typeface="Tahoma"/>
              </a:rPr>
              <a:t>Who should conduct a gender analysis?</a:t>
            </a:r>
            <a:endParaRPr b="0" i="0" sz="1600" u="none" cap="none" strike="noStrike">
              <a:solidFill>
                <a:schemeClr val="dk1"/>
              </a:solidFill>
              <a:latin typeface="Tahoma"/>
              <a:ea typeface="Tahoma"/>
              <a:cs typeface="Tahoma"/>
              <a:sym typeface="Tahoma"/>
            </a:endParaRPr>
          </a:p>
        </p:txBody>
      </p:sp>
      <p:sp>
        <p:nvSpPr>
          <p:cNvPr id="139" name="Google Shape;139;p111"/>
          <p:cNvSpPr txBox="1"/>
          <p:nvPr/>
        </p:nvSpPr>
        <p:spPr>
          <a:xfrm>
            <a:off x="2846067" y="4017000"/>
            <a:ext cx="8328400" cy="763600"/>
          </a:xfrm>
          <a:prstGeom prst="rect">
            <a:avLst/>
          </a:prstGeom>
          <a:solidFill>
            <a:srgbClr val="F3F3F3"/>
          </a:solidFill>
          <a:ln>
            <a:noFill/>
          </a:ln>
        </p:spPr>
        <p:txBody>
          <a:bodyPr anchorCtr="0" anchor="ctr" bIns="121900" lIns="121900" spcFirstLastPara="1" rIns="121900" wrap="square" tIns="121900">
            <a:noAutofit/>
          </a:bodyPr>
          <a:lstStyle/>
          <a:p>
            <a:pPr indent="0" lvl="0" marL="457189" marR="0" rtl="0" algn="l">
              <a:lnSpc>
                <a:spcPct val="115000"/>
              </a:lnSpc>
              <a:spcBef>
                <a:spcPts val="0"/>
              </a:spcBef>
              <a:spcAft>
                <a:spcPts val="0"/>
              </a:spcAft>
              <a:buClr>
                <a:srgbClr val="000000"/>
              </a:buClr>
              <a:buSzPts val="2133"/>
              <a:buFont typeface="Arial"/>
              <a:buNone/>
            </a:pPr>
            <a:r>
              <a:rPr b="0" i="0" lang="en" sz="2133" u="none" cap="none" strike="noStrike">
                <a:solidFill>
                  <a:schemeClr val="dk1"/>
                </a:solidFill>
                <a:latin typeface="Tahoma"/>
                <a:ea typeface="Tahoma"/>
                <a:cs typeface="Tahoma"/>
                <a:sym typeface="Tahoma"/>
              </a:rPr>
              <a:t>When do we conduct gender analysis?</a:t>
            </a:r>
            <a:endParaRPr b="0" i="0" sz="1600" u="none" cap="none" strike="noStrike">
              <a:solidFill>
                <a:schemeClr val="dk1"/>
              </a:solidFill>
              <a:latin typeface="Tahoma"/>
              <a:ea typeface="Tahoma"/>
              <a:cs typeface="Tahoma"/>
              <a:sym typeface="Tahoma"/>
            </a:endParaRPr>
          </a:p>
        </p:txBody>
      </p:sp>
      <p:sp>
        <p:nvSpPr>
          <p:cNvPr id="140" name="Google Shape;140;p111"/>
          <p:cNvSpPr txBox="1"/>
          <p:nvPr/>
        </p:nvSpPr>
        <p:spPr>
          <a:xfrm>
            <a:off x="2846067" y="2725117"/>
            <a:ext cx="8328400" cy="998800"/>
          </a:xfrm>
          <a:prstGeom prst="rect">
            <a:avLst/>
          </a:prstGeom>
          <a:solidFill>
            <a:srgbClr val="F3F3F3"/>
          </a:solidFill>
          <a:ln>
            <a:noFill/>
          </a:ln>
        </p:spPr>
        <p:txBody>
          <a:bodyPr anchorCtr="0" anchor="ctr" bIns="121900" lIns="121900" spcFirstLastPara="1" rIns="121900" wrap="square" tIns="121900">
            <a:noAutofit/>
          </a:bodyPr>
          <a:lstStyle/>
          <a:p>
            <a:pPr indent="0" lvl="0" marL="457189" marR="0" rtl="0" algn="l">
              <a:lnSpc>
                <a:spcPct val="115000"/>
              </a:lnSpc>
              <a:spcBef>
                <a:spcPts val="0"/>
              </a:spcBef>
              <a:spcAft>
                <a:spcPts val="0"/>
              </a:spcAft>
              <a:buClr>
                <a:srgbClr val="000000"/>
              </a:buClr>
              <a:buSzPts val="2133"/>
              <a:buFont typeface="Arial"/>
              <a:buNone/>
            </a:pPr>
            <a:r>
              <a:rPr b="0" i="0" lang="en" sz="2133" u="none" cap="none" strike="noStrike">
                <a:solidFill>
                  <a:schemeClr val="dk1"/>
                </a:solidFill>
                <a:latin typeface="Tahoma"/>
                <a:ea typeface="Tahoma"/>
                <a:cs typeface="Tahoma"/>
                <a:sym typeface="Tahoma"/>
              </a:rPr>
              <a:t>How do we conduct a gender analysis?</a:t>
            </a:r>
            <a:endParaRPr b="0" i="0" sz="2133" u="none" cap="none" strike="noStrike">
              <a:solidFill>
                <a:schemeClr val="dk1"/>
              </a:solidFill>
              <a:latin typeface="Tahoma"/>
              <a:ea typeface="Tahoma"/>
              <a:cs typeface="Tahoma"/>
              <a:sym typeface="Tahoma"/>
            </a:endParaRPr>
          </a:p>
        </p:txBody>
      </p:sp>
      <p:sp>
        <p:nvSpPr>
          <p:cNvPr id="141" name="Google Shape;141;p111"/>
          <p:cNvSpPr txBox="1"/>
          <p:nvPr/>
        </p:nvSpPr>
        <p:spPr>
          <a:xfrm>
            <a:off x="2846067" y="1669533"/>
            <a:ext cx="8328400" cy="763600"/>
          </a:xfrm>
          <a:prstGeom prst="rect">
            <a:avLst/>
          </a:prstGeom>
          <a:solidFill>
            <a:srgbClr val="F3F3F3"/>
          </a:solidFill>
          <a:ln>
            <a:noFill/>
          </a:ln>
        </p:spPr>
        <p:txBody>
          <a:bodyPr anchorCtr="0" anchor="ctr" bIns="121900" lIns="121900" spcFirstLastPara="1" rIns="121900" wrap="square" tIns="121900">
            <a:noAutofit/>
          </a:bodyPr>
          <a:lstStyle/>
          <a:p>
            <a:pPr indent="0" lvl="0" marL="457189" marR="0" rtl="0" algn="l">
              <a:lnSpc>
                <a:spcPct val="115000"/>
              </a:lnSpc>
              <a:spcBef>
                <a:spcPts val="0"/>
              </a:spcBef>
              <a:spcAft>
                <a:spcPts val="0"/>
              </a:spcAft>
              <a:buClr>
                <a:srgbClr val="000000"/>
              </a:buClr>
              <a:buSzPts val="2133"/>
              <a:buFont typeface="Arial"/>
              <a:buNone/>
            </a:pPr>
            <a:r>
              <a:rPr b="0" i="0" lang="en" sz="2133" u="none" cap="none" strike="noStrike">
                <a:solidFill>
                  <a:schemeClr val="dk1"/>
                </a:solidFill>
                <a:latin typeface="Tahoma"/>
                <a:ea typeface="Tahoma"/>
                <a:cs typeface="Tahoma"/>
                <a:sym typeface="Tahoma"/>
              </a:rPr>
              <a:t>What do we analyze in a gender analysis?</a:t>
            </a:r>
            <a:endParaRPr b="0" i="0" sz="2133" u="none" cap="none" strike="noStrike">
              <a:solidFill>
                <a:schemeClr val="dk1"/>
              </a:solidFill>
              <a:latin typeface="Tahoma"/>
              <a:ea typeface="Tahoma"/>
              <a:cs typeface="Tahoma"/>
              <a:sym typeface="Tahoma"/>
            </a:endParaRPr>
          </a:p>
        </p:txBody>
      </p:sp>
      <p:sp>
        <p:nvSpPr>
          <p:cNvPr id="142" name="Google Shape;142;p111"/>
          <p:cNvSpPr/>
          <p:nvPr/>
        </p:nvSpPr>
        <p:spPr>
          <a:xfrm>
            <a:off x="781933" y="1669533"/>
            <a:ext cx="2476800" cy="763600"/>
          </a:xfrm>
          <a:prstGeom prst="homePlate">
            <a:avLst>
              <a:gd fmla="val 52391" name="adj"/>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667"/>
              <a:buFont typeface="Arial"/>
              <a:buNone/>
            </a:pPr>
            <a:r>
              <a:rPr b="1" i="0" lang="en" sz="2667" u="none" cap="none" strike="noStrike">
                <a:solidFill>
                  <a:srgbClr val="FFFFFF"/>
                </a:solidFill>
                <a:latin typeface="Helvetica Neue"/>
                <a:ea typeface="Helvetica Neue"/>
                <a:cs typeface="Helvetica Neue"/>
                <a:sym typeface="Helvetica Neue"/>
              </a:rPr>
              <a:t>WHAT?</a:t>
            </a:r>
            <a:endParaRPr b="1" i="0" sz="2667" u="none" cap="none" strike="noStrike">
              <a:solidFill>
                <a:srgbClr val="FFFFFF"/>
              </a:solidFill>
              <a:latin typeface="Helvetica Neue"/>
              <a:ea typeface="Helvetica Neue"/>
              <a:cs typeface="Helvetica Neue"/>
              <a:sym typeface="Helvetica Neue"/>
            </a:endParaRPr>
          </a:p>
        </p:txBody>
      </p:sp>
      <p:sp>
        <p:nvSpPr>
          <p:cNvPr id="143" name="Google Shape;143;p111"/>
          <p:cNvSpPr/>
          <p:nvPr/>
        </p:nvSpPr>
        <p:spPr>
          <a:xfrm>
            <a:off x="781933" y="2715567"/>
            <a:ext cx="2597600" cy="998800"/>
          </a:xfrm>
          <a:prstGeom prst="homePlate">
            <a:avLst>
              <a:gd fmla="val 50000" name="adj"/>
            </a:avLst>
          </a:prstGeom>
          <a:solidFill>
            <a:srgbClr val="B5CB8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667"/>
              <a:buFont typeface="Arial"/>
              <a:buNone/>
            </a:pPr>
            <a:r>
              <a:rPr b="1" i="0" lang="en" sz="2667" u="none" cap="none" strike="noStrike">
                <a:solidFill>
                  <a:schemeClr val="lt1"/>
                </a:solidFill>
                <a:latin typeface="Helvetica Neue"/>
                <a:ea typeface="Helvetica Neue"/>
                <a:cs typeface="Helvetica Neue"/>
                <a:sym typeface="Helvetica Neue"/>
              </a:rPr>
              <a:t>HOW?</a:t>
            </a:r>
            <a:endParaRPr b="1" i="0" sz="2667" u="none" cap="none" strike="noStrike">
              <a:solidFill>
                <a:schemeClr val="lt1"/>
              </a:solidFill>
              <a:latin typeface="Helvetica Neue"/>
              <a:ea typeface="Helvetica Neue"/>
              <a:cs typeface="Helvetica Neue"/>
              <a:sym typeface="Helvetica Neue"/>
            </a:endParaRPr>
          </a:p>
        </p:txBody>
      </p:sp>
      <p:sp>
        <p:nvSpPr>
          <p:cNvPr id="144" name="Google Shape;144;p111"/>
          <p:cNvSpPr/>
          <p:nvPr/>
        </p:nvSpPr>
        <p:spPr>
          <a:xfrm>
            <a:off x="781933" y="4015900"/>
            <a:ext cx="2476800" cy="763600"/>
          </a:xfrm>
          <a:prstGeom prst="homePlate">
            <a:avLst>
              <a:gd fmla="val 50000" name="adj"/>
            </a:avLst>
          </a:prstGeom>
          <a:solidFill>
            <a:srgbClr val="F9D38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667"/>
              <a:buFont typeface="Arial"/>
              <a:buNone/>
            </a:pPr>
            <a:r>
              <a:rPr b="1" i="0" lang="en" sz="2667" u="none" cap="none" strike="noStrike">
                <a:solidFill>
                  <a:schemeClr val="lt1"/>
                </a:solidFill>
                <a:latin typeface="Helvetica Neue"/>
                <a:ea typeface="Helvetica Neue"/>
                <a:cs typeface="Helvetica Neue"/>
                <a:sym typeface="Helvetica Neue"/>
              </a:rPr>
              <a:t>WHEN?</a:t>
            </a:r>
            <a:endParaRPr b="1" i="0" sz="2667" u="none" cap="none" strike="noStrike">
              <a:solidFill>
                <a:schemeClr val="lt1"/>
              </a:solidFill>
              <a:latin typeface="Helvetica Neue"/>
              <a:ea typeface="Helvetica Neue"/>
              <a:cs typeface="Helvetica Neue"/>
              <a:sym typeface="Helvetica Neue"/>
            </a:endParaRPr>
          </a:p>
        </p:txBody>
      </p:sp>
      <p:sp>
        <p:nvSpPr>
          <p:cNvPr id="145" name="Google Shape;145;p111"/>
          <p:cNvSpPr/>
          <p:nvPr/>
        </p:nvSpPr>
        <p:spPr>
          <a:xfrm>
            <a:off x="781933" y="5028067"/>
            <a:ext cx="2597600" cy="1055200"/>
          </a:xfrm>
          <a:prstGeom prst="homePlate">
            <a:avLst>
              <a:gd fmla="val 50000" name="adj"/>
            </a:avLst>
          </a:prstGeom>
          <a:solidFill>
            <a:srgbClr val="993365"/>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667"/>
              <a:buFont typeface="Arial"/>
              <a:buNone/>
            </a:pPr>
            <a:r>
              <a:rPr b="1" i="0" lang="en" sz="2667" u="none" cap="none" strike="noStrike">
                <a:solidFill>
                  <a:schemeClr val="lt1"/>
                </a:solidFill>
                <a:latin typeface="Helvetica Neue"/>
                <a:ea typeface="Helvetica Neue"/>
                <a:cs typeface="Helvetica Neue"/>
                <a:sym typeface="Helvetica Neue"/>
              </a:rPr>
              <a:t>WHO?</a:t>
            </a:r>
            <a:endParaRPr b="1" i="0" sz="2667" u="none" cap="none" strike="noStrike">
              <a:solidFill>
                <a:srgbClr val="FFFFFF"/>
              </a:solidFill>
              <a:latin typeface="Helvetica Neue"/>
              <a:ea typeface="Helvetica Neue"/>
              <a:cs typeface="Helvetica Neue"/>
              <a:sym typeface="Helvetica Neue"/>
            </a:endParaRPr>
          </a:p>
        </p:txBody>
      </p:sp>
      <p:cxnSp>
        <p:nvCxnSpPr>
          <p:cNvPr id="146" name="Google Shape;146;p111"/>
          <p:cNvCxnSpPr/>
          <p:nvPr/>
        </p:nvCxnSpPr>
        <p:spPr>
          <a:xfrm>
            <a:off x="11202133" y="1687500"/>
            <a:ext cx="21200" cy="748800"/>
          </a:xfrm>
          <a:prstGeom prst="straightConnector1">
            <a:avLst/>
          </a:prstGeom>
          <a:noFill/>
          <a:ln cap="flat" cmpd="sng" w="28575">
            <a:solidFill>
              <a:srgbClr val="3A4888"/>
            </a:solidFill>
            <a:prstDash val="solid"/>
            <a:round/>
            <a:headEnd len="sm" w="sm" type="none"/>
            <a:tailEnd len="sm" w="sm" type="none"/>
          </a:ln>
        </p:spPr>
      </p:cxnSp>
      <p:cxnSp>
        <p:nvCxnSpPr>
          <p:cNvPr id="147" name="Google Shape;147;p111"/>
          <p:cNvCxnSpPr/>
          <p:nvPr/>
        </p:nvCxnSpPr>
        <p:spPr>
          <a:xfrm>
            <a:off x="11195300" y="2731933"/>
            <a:ext cx="16800" cy="980800"/>
          </a:xfrm>
          <a:prstGeom prst="straightConnector1">
            <a:avLst/>
          </a:prstGeom>
          <a:noFill/>
          <a:ln cap="flat" cmpd="sng" w="28575">
            <a:solidFill>
              <a:srgbClr val="B5CB82"/>
            </a:solidFill>
            <a:prstDash val="solid"/>
            <a:round/>
            <a:headEnd len="sm" w="sm" type="none"/>
            <a:tailEnd len="sm" w="sm" type="none"/>
          </a:ln>
        </p:spPr>
      </p:cxnSp>
      <p:cxnSp>
        <p:nvCxnSpPr>
          <p:cNvPr id="148" name="Google Shape;148;p111"/>
          <p:cNvCxnSpPr/>
          <p:nvPr/>
        </p:nvCxnSpPr>
        <p:spPr>
          <a:xfrm>
            <a:off x="11202133" y="4009433"/>
            <a:ext cx="7200" cy="778400"/>
          </a:xfrm>
          <a:prstGeom prst="straightConnector1">
            <a:avLst/>
          </a:prstGeom>
          <a:noFill/>
          <a:ln cap="flat" cmpd="sng" w="28575">
            <a:solidFill>
              <a:srgbClr val="F9D380"/>
            </a:solidFill>
            <a:prstDash val="solid"/>
            <a:round/>
            <a:headEnd len="sm" w="sm" type="none"/>
            <a:tailEnd len="sm" w="sm" type="none"/>
          </a:ln>
        </p:spPr>
      </p:cxnSp>
      <p:cxnSp>
        <p:nvCxnSpPr>
          <p:cNvPr id="149" name="Google Shape;149;p111"/>
          <p:cNvCxnSpPr/>
          <p:nvPr/>
        </p:nvCxnSpPr>
        <p:spPr>
          <a:xfrm>
            <a:off x="11202133" y="4980833"/>
            <a:ext cx="7200" cy="1102800"/>
          </a:xfrm>
          <a:prstGeom prst="straightConnector1">
            <a:avLst/>
          </a:prstGeom>
          <a:noFill/>
          <a:ln cap="flat" cmpd="sng" w="28575">
            <a:solidFill>
              <a:srgbClr val="A64D79"/>
            </a:solidFill>
            <a:prstDash val="solid"/>
            <a:round/>
            <a:headEnd len="sm" w="sm" type="none"/>
            <a:tailEnd len="sm" w="sm" type="none"/>
          </a:ln>
        </p:spPr>
      </p:cxnSp>
      <p:sp>
        <p:nvSpPr>
          <p:cNvPr id="150" name="Google Shape;150;p111"/>
          <p:cNvSpPr txBox="1"/>
          <p:nvPr>
            <p:ph type="title"/>
          </p:nvPr>
        </p:nvSpPr>
        <p:spPr>
          <a:xfrm>
            <a:off x="329100" y="266233"/>
            <a:ext cx="11031600" cy="763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1"/>
              </a:buClr>
              <a:buSzPts val="2800"/>
              <a:buFont typeface="Calibri"/>
              <a:buNone/>
            </a:pPr>
            <a:r>
              <a:rPr lang="en">
                <a:solidFill>
                  <a:srgbClr val="3A4888"/>
                </a:solidFill>
                <a:latin typeface="Helvetica Neue"/>
                <a:ea typeface="Helvetica Neue"/>
                <a:cs typeface="Helvetica Neue"/>
                <a:sym typeface="Helvetica Neue"/>
              </a:rPr>
              <a:t>Understanding Gender Analysis</a:t>
            </a:r>
            <a:endParaRPr>
              <a:solidFill>
                <a:srgbClr val="3A4888"/>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2800"/>
              <a:buFont typeface="Calibri"/>
              <a:buNone/>
            </a:pPr>
            <a:r>
              <a:t/>
            </a:r>
            <a:endParaRPr>
              <a:solidFill>
                <a:srgbClr val="FFFFFF"/>
              </a:solidFill>
              <a:latin typeface="Open Sans"/>
              <a:ea typeface="Open Sans"/>
              <a:cs typeface="Open Sans"/>
              <a:sym typeface="Open Sans"/>
            </a:endParaRPr>
          </a:p>
        </p:txBody>
      </p:sp>
      <p:cxnSp>
        <p:nvCxnSpPr>
          <p:cNvPr id="151" name="Google Shape;151;p111"/>
          <p:cNvCxnSpPr/>
          <p:nvPr/>
        </p:nvCxnSpPr>
        <p:spPr>
          <a:xfrm flipH="1" rot="10800000">
            <a:off x="456500" y="1031533"/>
            <a:ext cx="8302000" cy="9200"/>
          </a:xfrm>
          <a:prstGeom prst="straightConnector1">
            <a:avLst/>
          </a:prstGeom>
          <a:noFill/>
          <a:ln cap="flat" cmpd="sng" w="38100">
            <a:solidFill>
              <a:srgbClr val="F9D380"/>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2"/>
          <p:cNvSpPr txBox="1"/>
          <p:nvPr/>
        </p:nvSpPr>
        <p:spPr>
          <a:xfrm>
            <a:off x="2963867" y="385083"/>
            <a:ext cx="8328400" cy="763600"/>
          </a:xfrm>
          <a:prstGeom prst="rect">
            <a:avLst/>
          </a:prstGeom>
          <a:solidFill>
            <a:srgbClr val="F3F3F3"/>
          </a:solidFill>
          <a:ln>
            <a:noFill/>
          </a:ln>
        </p:spPr>
        <p:txBody>
          <a:bodyPr anchorCtr="0" anchor="ctr" bIns="121900" lIns="121900" spcFirstLastPara="1" rIns="121900" wrap="square" tIns="121900">
            <a:noAutofit/>
          </a:bodyPr>
          <a:lstStyle/>
          <a:p>
            <a:pPr indent="0" lvl="0" marL="457189" marR="0" rtl="0" algn="l">
              <a:lnSpc>
                <a:spcPct val="115000"/>
              </a:lnSpc>
              <a:spcBef>
                <a:spcPts val="0"/>
              </a:spcBef>
              <a:spcAft>
                <a:spcPts val="0"/>
              </a:spcAft>
              <a:buClr>
                <a:srgbClr val="000000"/>
              </a:buClr>
              <a:buSzPts val="2667"/>
              <a:buFont typeface="Arial"/>
              <a:buNone/>
            </a:pPr>
            <a:r>
              <a:rPr b="0" i="0" lang="en" sz="2667" u="none" cap="none" strike="noStrike">
                <a:solidFill>
                  <a:schemeClr val="dk1"/>
                </a:solidFill>
                <a:latin typeface="Tahoma"/>
                <a:ea typeface="Tahoma"/>
                <a:cs typeface="Tahoma"/>
                <a:sym typeface="Tahoma"/>
              </a:rPr>
              <a:t>What do we analyze in a gender analysis?</a:t>
            </a:r>
            <a:endParaRPr b="0" i="0" sz="2133" u="none" cap="none" strike="noStrike">
              <a:solidFill>
                <a:schemeClr val="dk1"/>
              </a:solidFill>
              <a:latin typeface="Tahoma"/>
              <a:ea typeface="Tahoma"/>
              <a:cs typeface="Tahoma"/>
              <a:sym typeface="Tahoma"/>
            </a:endParaRPr>
          </a:p>
        </p:txBody>
      </p:sp>
      <p:sp>
        <p:nvSpPr>
          <p:cNvPr id="157" name="Google Shape;157;p32"/>
          <p:cNvSpPr/>
          <p:nvPr/>
        </p:nvSpPr>
        <p:spPr>
          <a:xfrm>
            <a:off x="899733" y="385083"/>
            <a:ext cx="2476800" cy="763600"/>
          </a:xfrm>
          <a:prstGeom prst="homePlate">
            <a:avLst>
              <a:gd fmla="val 52391" name="adj"/>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733"/>
              <a:buFont typeface="Arial"/>
              <a:buNone/>
            </a:pPr>
            <a:r>
              <a:rPr b="1" i="0" lang="en" sz="3733" u="none" cap="none" strike="noStrike">
                <a:solidFill>
                  <a:srgbClr val="FFFFFF"/>
                </a:solidFill>
                <a:latin typeface="Helvetica Neue"/>
                <a:ea typeface="Helvetica Neue"/>
                <a:cs typeface="Helvetica Neue"/>
                <a:sym typeface="Helvetica Neue"/>
              </a:rPr>
              <a:t>WHAT?</a:t>
            </a:r>
            <a:endParaRPr b="1" i="0" sz="3733" u="none" cap="none" strike="noStrike">
              <a:solidFill>
                <a:srgbClr val="FFFFFF"/>
              </a:solidFill>
              <a:latin typeface="Helvetica Neue"/>
              <a:ea typeface="Helvetica Neue"/>
              <a:cs typeface="Helvetica Neue"/>
              <a:sym typeface="Helvetica Neue"/>
            </a:endParaRPr>
          </a:p>
        </p:txBody>
      </p:sp>
      <p:sp>
        <p:nvSpPr>
          <p:cNvPr id="158" name="Google Shape;158;p32"/>
          <p:cNvSpPr txBox="1"/>
          <p:nvPr/>
        </p:nvSpPr>
        <p:spPr>
          <a:xfrm>
            <a:off x="899733" y="2877046"/>
            <a:ext cx="6828800" cy="3405365"/>
          </a:xfrm>
          <a:prstGeom prst="rect">
            <a:avLst/>
          </a:prstGeom>
          <a:noFill/>
          <a:ln>
            <a:noFill/>
          </a:ln>
        </p:spPr>
        <p:txBody>
          <a:bodyPr anchorCtr="0" anchor="t" bIns="60925" lIns="121900" spcFirstLastPara="1" rIns="121900" wrap="square" tIns="60925">
            <a:spAutoFit/>
          </a:bodyPr>
          <a:lstStyle/>
          <a:p>
            <a:pPr indent="-380990" lvl="0" marL="380990" marR="0" rtl="0" algn="l">
              <a:lnSpc>
                <a:spcPct val="100000"/>
              </a:lnSpc>
              <a:spcBef>
                <a:spcPts val="0"/>
              </a:spcBef>
              <a:spcAft>
                <a:spcPts val="0"/>
              </a:spcAft>
              <a:buClr>
                <a:srgbClr val="3A4888"/>
              </a:buClr>
              <a:buSzPts val="1600"/>
              <a:buFont typeface="Arial"/>
              <a:buChar char="•"/>
            </a:pPr>
            <a:r>
              <a:rPr b="0" i="0" lang="en" sz="2133" u="none" cap="none" strike="noStrike">
                <a:solidFill>
                  <a:srgbClr val="000000"/>
                </a:solidFill>
                <a:latin typeface="Tahoma"/>
                <a:ea typeface="Tahoma"/>
                <a:cs typeface="Tahoma"/>
                <a:sym typeface="Tahoma"/>
              </a:rPr>
              <a:t>Who</a:t>
            </a:r>
            <a:r>
              <a:rPr b="0" i="0" lang="en" sz="2133" u="none" cap="none" strike="noStrike">
                <a:solidFill>
                  <a:srgbClr val="993365"/>
                </a:solidFill>
                <a:latin typeface="Tahoma"/>
                <a:ea typeface="Tahoma"/>
                <a:cs typeface="Tahoma"/>
                <a:sym typeface="Tahoma"/>
              </a:rPr>
              <a:t> </a:t>
            </a:r>
            <a:r>
              <a:rPr b="1" i="0" lang="en" sz="2133" u="none" cap="none" strike="noStrike">
                <a:solidFill>
                  <a:srgbClr val="993365"/>
                </a:solidFill>
                <a:latin typeface="Tahoma"/>
                <a:ea typeface="Tahoma"/>
                <a:cs typeface="Tahoma"/>
                <a:sym typeface="Tahoma"/>
              </a:rPr>
              <a:t>does</a:t>
            </a:r>
            <a:r>
              <a:rPr b="0" i="0" lang="en" sz="2133" u="none" cap="none" strike="noStrike">
                <a:solidFill>
                  <a:srgbClr val="993365"/>
                </a:solidFill>
                <a:latin typeface="Tahoma"/>
                <a:ea typeface="Tahoma"/>
                <a:cs typeface="Tahoma"/>
                <a:sym typeface="Tahoma"/>
              </a:rPr>
              <a:t> </a:t>
            </a:r>
            <a:r>
              <a:rPr b="0" i="0" lang="en" sz="2133" u="none" cap="none" strike="noStrike">
                <a:solidFill>
                  <a:srgbClr val="000000"/>
                </a:solidFill>
                <a:latin typeface="Tahoma"/>
                <a:ea typeface="Tahoma"/>
                <a:cs typeface="Tahoma"/>
                <a:sym typeface="Tahoma"/>
              </a:rPr>
              <a:t>what? Roles, responsibilities, expectations…</a:t>
            </a:r>
            <a:r>
              <a:rPr b="0" i="0" lang="en" sz="2133" u="none" cap="none" strike="noStrike">
                <a:solidFill>
                  <a:srgbClr val="993365"/>
                </a:solidFill>
                <a:latin typeface="Tahoma"/>
                <a:ea typeface="Tahoma"/>
                <a:cs typeface="Tahoma"/>
                <a:sym typeface="Tahoma"/>
              </a:rPr>
              <a:t> </a:t>
            </a:r>
            <a:r>
              <a:rPr b="1" i="0" lang="en" sz="2133" u="none" cap="none" strike="noStrike">
                <a:solidFill>
                  <a:srgbClr val="993365"/>
                </a:solidFill>
                <a:latin typeface="Tahoma"/>
                <a:ea typeface="Tahoma"/>
                <a:cs typeface="Tahoma"/>
                <a:sym typeface="Tahoma"/>
              </a:rPr>
              <a:t>why</a:t>
            </a:r>
            <a:r>
              <a:rPr b="0" i="0" lang="en" sz="2133" u="none" cap="none" strike="noStrike">
                <a:solidFill>
                  <a:srgbClr val="000000"/>
                </a:solidFill>
                <a:latin typeface="Tahoma"/>
                <a:ea typeface="Tahoma"/>
                <a:cs typeface="Tahoma"/>
                <a:sym typeface="Tahoma"/>
              </a:rPr>
              <a:t>?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33"/>
              <a:buFont typeface="Arial"/>
              <a:buNone/>
            </a:pPr>
            <a:r>
              <a:t/>
            </a:r>
            <a:endParaRPr b="0" i="0" sz="2133" u="none" cap="none" strike="noStrike">
              <a:solidFill>
                <a:srgbClr val="000000"/>
              </a:solidFill>
              <a:latin typeface="Tahoma"/>
              <a:ea typeface="Tahoma"/>
              <a:cs typeface="Tahoma"/>
              <a:sym typeface="Tahoma"/>
            </a:endParaRPr>
          </a:p>
          <a:p>
            <a:pPr indent="-380990" lvl="0" marL="380990" marR="0" rtl="0" algn="l">
              <a:lnSpc>
                <a:spcPct val="100000"/>
              </a:lnSpc>
              <a:spcBef>
                <a:spcPts val="0"/>
              </a:spcBef>
              <a:spcAft>
                <a:spcPts val="0"/>
              </a:spcAft>
              <a:buClr>
                <a:srgbClr val="3A4888"/>
              </a:buClr>
              <a:buSzPts val="1600"/>
              <a:buFont typeface="Arial"/>
              <a:buChar char="•"/>
            </a:pPr>
            <a:r>
              <a:rPr b="0" i="0" lang="en" sz="2133" u="none" cap="none" strike="noStrike">
                <a:solidFill>
                  <a:srgbClr val="000000"/>
                </a:solidFill>
                <a:latin typeface="Tahoma"/>
                <a:ea typeface="Tahoma"/>
                <a:cs typeface="Tahoma"/>
                <a:sym typeface="Tahoma"/>
              </a:rPr>
              <a:t>Who </a:t>
            </a:r>
            <a:r>
              <a:rPr b="1" i="0" lang="en" sz="2133" u="none" cap="none" strike="noStrike">
                <a:solidFill>
                  <a:srgbClr val="993365"/>
                </a:solidFill>
                <a:latin typeface="Tahoma"/>
                <a:ea typeface="Tahoma"/>
                <a:cs typeface="Tahoma"/>
                <a:sym typeface="Tahoma"/>
              </a:rPr>
              <a:t>has </a:t>
            </a:r>
            <a:r>
              <a:rPr b="0" i="0" lang="en" sz="2133" u="none" cap="none" strike="noStrike">
                <a:solidFill>
                  <a:srgbClr val="000000"/>
                </a:solidFill>
                <a:latin typeface="Tahoma"/>
                <a:ea typeface="Tahoma"/>
                <a:cs typeface="Tahoma"/>
                <a:sym typeface="Tahoma"/>
              </a:rPr>
              <a:t>what?  Resources, opportunities, power…. </a:t>
            </a:r>
            <a:r>
              <a:rPr b="1" i="0" lang="en" sz="2133" u="none" cap="none" strike="noStrike">
                <a:solidFill>
                  <a:srgbClr val="993365"/>
                </a:solidFill>
                <a:latin typeface="Tahoma"/>
                <a:ea typeface="Tahoma"/>
                <a:cs typeface="Tahoma"/>
                <a:sym typeface="Tahoma"/>
              </a:rPr>
              <a:t>why</a:t>
            </a:r>
            <a:r>
              <a:rPr b="0" i="0" lang="en" sz="2133" u="none" cap="none" strike="noStrike">
                <a:solidFill>
                  <a:srgbClr val="000000"/>
                </a:solidFill>
                <a:latin typeface="Tahoma"/>
                <a:ea typeface="Tahoma"/>
                <a:cs typeface="Tahoma"/>
                <a:sym typeface="Tahoma"/>
              </a:rPr>
              <a:t>?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33"/>
              <a:buFont typeface="Arial"/>
              <a:buNone/>
            </a:pPr>
            <a:r>
              <a:t/>
            </a:r>
            <a:endParaRPr b="0" i="0" sz="2133" u="none" cap="none" strike="noStrike">
              <a:solidFill>
                <a:srgbClr val="000000"/>
              </a:solidFill>
              <a:latin typeface="Tahoma"/>
              <a:ea typeface="Tahoma"/>
              <a:cs typeface="Tahoma"/>
              <a:sym typeface="Tahoma"/>
            </a:endParaRPr>
          </a:p>
          <a:p>
            <a:pPr indent="-380990" lvl="0" marL="380990" marR="0" rtl="0" algn="l">
              <a:lnSpc>
                <a:spcPct val="100000"/>
              </a:lnSpc>
              <a:spcBef>
                <a:spcPts val="0"/>
              </a:spcBef>
              <a:spcAft>
                <a:spcPts val="0"/>
              </a:spcAft>
              <a:buClr>
                <a:srgbClr val="3A4888"/>
              </a:buClr>
              <a:buSzPts val="1600"/>
              <a:buFont typeface="Arial"/>
              <a:buChar char="•"/>
            </a:pPr>
            <a:r>
              <a:rPr b="0" i="0" lang="en" sz="2133" u="none" cap="none" strike="noStrike">
                <a:solidFill>
                  <a:srgbClr val="000000"/>
                </a:solidFill>
                <a:latin typeface="Tahoma"/>
                <a:ea typeface="Tahoma"/>
                <a:cs typeface="Tahoma"/>
                <a:sym typeface="Tahoma"/>
              </a:rPr>
              <a:t>Who </a:t>
            </a:r>
            <a:r>
              <a:rPr b="1" i="0" lang="en" sz="2133" u="none" cap="none" strike="noStrike">
                <a:solidFill>
                  <a:srgbClr val="993365"/>
                </a:solidFill>
                <a:latin typeface="Tahoma"/>
                <a:ea typeface="Tahoma"/>
                <a:cs typeface="Tahoma"/>
                <a:sym typeface="Tahoma"/>
              </a:rPr>
              <a:t>decides </a:t>
            </a:r>
            <a:r>
              <a:rPr b="0" i="0" lang="en" sz="2133" u="none" cap="none" strike="noStrike">
                <a:solidFill>
                  <a:srgbClr val="000000"/>
                </a:solidFill>
                <a:latin typeface="Tahoma"/>
                <a:ea typeface="Tahoma"/>
                <a:cs typeface="Tahoma"/>
                <a:sym typeface="Tahoma"/>
              </a:rPr>
              <a:t>what? In the household...community… government… </a:t>
            </a:r>
            <a:r>
              <a:rPr b="1" i="0" lang="en" sz="2133" u="none" cap="none" strike="noStrike">
                <a:solidFill>
                  <a:srgbClr val="993365"/>
                </a:solidFill>
                <a:latin typeface="Tahoma"/>
                <a:ea typeface="Tahoma"/>
                <a:cs typeface="Tahoma"/>
                <a:sym typeface="Tahoma"/>
              </a:rPr>
              <a:t>why</a:t>
            </a:r>
            <a:r>
              <a:rPr b="0" i="0" lang="en" sz="2133" u="none" cap="none" strike="noStrike">
                <a:solidFill>
                  <a:srgbClr val="000000"/>
                </a:solidFill>
                <a:latin typeface="Tahoma"/>
                <a:ea typeface="Tahoma"/>
                <a:cs typeface="Tahoma"/>
                <a:sym typeface="Tahoma"/>
              </a:rPr>
              <a:t>?</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33"/>
              <a:buFont typeface="Arial"/>
              <a:buNone/>
            </a:pPr>
            <a:r>
              <a:rPr b="0" i="0" lang="en" sz="2133" u="none" cap="none" strike="noStrike">
                <a:solidFill>
                  <a:srgbClr val="000000"/>
                </a:solidFill>
                <a:latin typeface="Tahoma"/>
                <a:ea typeface="Tahoma"/>
                <a:cs typeface="Tahoma"/>
                <a:sym typeface="Tahoma"/>
              </a:rPr>
              <a:t> </a:t>
            </a:r>
            <a:endParaRPr b="0" i="0" sz="1867" u="none" cap="none" strike="noStrike">
              <a:solidFill>
                <a:srgbClr val="000000"/>
              </a:solidFill>
              <a:latin typeface="Arial"/>
              <a:ea typeface="Arial"/>
              <a:cs typeface="Arial"/>
              <a:sym typeface="Arial"/>
            </a:endParaRPr>
          </a:p>
          <a:p>
            <a:pPr indent="-380990" lvl="0" marL="380990" marR="0" rtl="0" algn="l">
              <a:lnSpc>
                <a:spcPct val="100000"/>
              </a:lnSpc>
              <a:spcBef>
                <a:spcPts val="0"/>
              </a:spcBef>
              <a:spcAft>
                <a:spcPts val="0"/>
              </a:spcAft>
              <a:buClr>
                <a:srgbClr val="3A4888"/>
              </a:buClr>
              <a:buSzPts val="1600"/>
              <a:buFont typeface="Arial"/>
              <a:buChar char="•"/>
            </a:pPr>
            <a:r>
              <a:rPr b="0" i="0" lang="en" sz="2133" u="none" cap="none" strike="noStrike">
                <a:solidFill>
                  <a:srgbClr val="000000"/>
                </a:solidFill>
                <a:latin typeface="Tahoma"/>
                <a:ea typeface="Tahoma"/>
                <a:cs typeface="Tahoma"/>
                <a:sym typeface="Tahoma"/>
              </a:rPr>
              <a:t>Who gains? Who loses? </a:t>
            </a:r>
            <a:endParaRPr b="0" i="0" sz="1867" u="none" cap="none" strike="noStrike">
              <a:solidFill>
                <a:srgbClr val="000000"/>
              </a:solidFill>
              <a:latin typeface="Arial"/>
              <a:ea typeface="Arial"/>
              <a:cs typeface="Arial"/>
              <a:sym typeface="Arial"/>
            </a:endParaRPr>
          </a:p>
        </p:txBody>
      </p:sp>
      <p:sp>
        <p:nvSpPr>
          <p:cNvPr id="159" name="Google Shape;159;p32"/>
          <p:cNvSpPr/>
          <p:nvPr/>
        </p:nvSpPr>
        <p:spPr>
          <a:xfrm>
            <a:off x="7964568" y="2860172"/>
            <a:ext cx="3327600" cy="3299200"/>
          </a:xfrm>
          <a:prstGeom prst="ellipse">
            <a:avLst/>
          </a:prstGeom>
          <a:solidFill>
            <a:srgbClr val="993365"/>
          </a:solidFill>
          <a:ln cap="flat" cmpd="sng" w="25400">
            <a:solidFill>
              <a:srgbClr val="F9D38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667"/>
              <a:buFont typeface="Arial"/>
              <a:buNone/>
            </a:pPr>
            <a:r>
              <a:rPr b="0" i="0" lang="en" sz="2667" u="none" cap="none" strike="noStrike">
                <a:solidFill>
                  <a:schemeClr val="lt1"/>
                </a:solidFill>
                <a:latin typeface="Tahoma"/>
                <a:ea typeface="Tahoma"/>
                <a:cs typeface="Tahoma"/>
                <a:sym typeface="Tahoma"/>
              </a:rPr>
              <a:t>Who has conducted a gender analysis?</a:t>
            </a:r>
            <a:endParaRPr b="0" i="0" sz="1867" u="none" cap="none" strike="noStrike">
              <a:solidFill>
                <a:srgbClr val="000000"/>
              </a:solidFill>
              <a:latin typeface="Arial"/>
              <a:ea typeface="Arial"/>
              <a:cs typeface="Arial"/>
              <a:sym typeface="Arial"/>
            </a:endParaRPr>
          </a:p>
        </p:txBody>
      </p:sp>
      <p:sp>
        <p:nvSpPr>
          <p:cNvPr id="160" name="Google Shape;160;p32"/>
          <p:cNvSpPr/>
          <p:nvPr/>
        </p:nvSpPr>
        <p:spPr>
          <a:xfrm>
            <a:off x="899733" y="1356967"/>
            <a:ext cx="10392400" cy="1203600"/>
          </a:xfrm>
          <a:prstGeom prst="rect">
            <a:avLst/>
          </a:prstGeom>
          <a:solidFill>
            <a:srgbClr val="F9D38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161" name="Google Shape;161;p32"/>
          <p:cNvSpPr txBox="1"/>
          <p:nvPr>
            <p:ph idx="1" type="body"/>
          </p:nvPr>
        </p:nvSpPr>
        <p:spPr>
          <a:xfrm>
            <a:off x="899733" y="1402635"/>
            <a:ext cx="11360800" cy="1203600"/>
          </a:xfrm>
          <a:prstGeom prst="rect">
            <a:avLst/>
          </a:prstGeom>
          <a:noFill/>
          <a:ln>
            <a:noFill/>
          </a:ln>
        </p:spPr>
        <p:txBody>
          <a:bodyPr anchorCtr="0" anchor="t" bIns="121900" lIns="121900" spcFirstLastPara="1" rIns="121900" wrap="square" tIns="121900">
            <a:noAutofit/>
          </a:bodyPr>
          <a:lstStyle/>
          <a:p>
            <a:pPr indent="0" lvl="0" marL="152396" rtl="0" algn="l">
              <a:lnSpc>
                <a:spcPct val="115000"/>
              </a:lnSpc>
              <a:spcBef>
                <a:spcPts val="0"/>
              </a:spcBef>
              <a:spcAft>
                <a:spcPts val="0"/>
              </a:spcAft>
              <a:buSzPts val="1800"/>
              <a:buNone/>
            </a:pPr>
            <a:r>
              <a:rPr b="1" i="0" lang="en">
                <a:solidFill>
                  <a:srgbClr val="3A4888"/>
                </a:solidFill>
                <a:latin typeface="Tahoma"/>
                <a:ea typeface="Tahoma"/>
                <a:cs typeface="Tahoma"/>
                <a:sym typeface="Tahoma"/>
              </a:rPr>
              <a:t>What</a:t>
            </a:r>
            <a:r>
              <a:rPr b="0" i="0" lang="en">
                <a:solidFill>
                  <a:srgbClr val="000000"/>
                </a:solidFill>
                <a:latin typeface="Tahoma"/>
                <a:ea typeface="Tahoma"/>
                <a:cs typeface="Tahoma"/>
                <a:sym typeface="Tahoma"/>
              </a:rPr>
              <a:t> data do you collect?  </a:t>
            </a:r>
            <a:endParaRPr/>
          </a:p>
          <a:p>
            <a:pPr indent="0" lvl="0" marL="152396" rtl="0" algn="l">
              <a:lnSpc>
                <a:spcPct val="115000"/>
              </a:lnSpc>
              <a:spcBef>
                <a:spcPts val="0"/>
              </a:spcBef>
              <a:spcAft>
                <a:spcPts val="0"/>
              </a:spcAft>
              <a:buSzPts val="1800"/>
              <a:buNone/>
            </a:pPr>
            <a:r>
              <a:rPr b="1" i="0" lang="en">
                <a:solidFill>
                  <a:srgbClr val="3A4888"/>
                </a:solidFill>
                <a:latin typeface="Tahoma"/>
                <a:ea typeface="Tahoma"/>
                <a:cs typeface="Tahoma"/>
                <a:sym typeface="Tahoma"/>
              </a:rPr>
              <a:t>What</a:t>
            </a:r>
            <a:r>
              <a:rPr b="1" i="0" lang="en">
                <a:solidFill>
                  <a:srgbClr val="000000"/>
                </a:solidFill>
                <a:latin typeface="Tahoma"/>
                <a:ea typeface="Tahoma"/>
                <a:cs typeface="Tahoma"/>
                <a:sym typeface="Tahoma"/>
              </a:rPr>
              <a:t> </a:t>
            </a:r>
            <a:r>
              <a:rPr b="0" i="0" lang="en">
                <a:solidFill>
                  <a:srgbClr val="000000"/>
                </a:solidFill>
                <a:latin typeface="Tahoma"/>
                <a:ea typeface="Tahoma"/>
                <a:cs typeface="Tahoma"/>
                <a:sym typeface="Tahoma"/>
              </a:rPr>
              <a:t>do we analyze? </a:t>
            </a:r>
            <a:endParaRPr/>
          </a:p>
          <a:p>
            <a:pPr indent="0" lvl="0" marL="152396" rtl="0" algn="l">
              <a:lnSpc>
                <a:spcPct val="115000"/>
              </a:lnSpc>
              <a:spcBef>
                <a:spcPts val="0"/>
              </a:spcBef>
              <a:spcAft>
                <a:spcPts val="0"/>
              </a:spcAft>
              <a:buSzPts val="1800"/>
              <a:buNone/>
            </a:pPr>
            <a:r>
              <a:t/>
            </a:r>
            <a:endParaRPr sz="1867">
              <a:solidFill>
                <a:srgbClr val="000000"/>
              </a:solidFill>
              <a:latin typeface="Tahoma"/>
              <a:ea typeface="Tahoma"/>
              <a:cs typeface="Tahoma"/>
              <a:sym typeface="Tahoma"/>
            </a:endParaRPr>
          </a:p>
          <a:p>
            <a:pPr indent="0" lvl="0" marL="152396" rtl="0" algn="l">
              <a:lnSpc>
                <a:spcPct val="115000"/>
              </a:lnSpc>
              <a:spcBef>
                <a:spcPts val="0"/>
              </a:spcBef>
              <a:spcAft>
                <a:spcPts val="0"/>
              </a:spcAft>
              <a:buSzPts val="1800"/>
              <a:buNone/>
            </a:pPr>
            <a:r>
              <a:t/>
            </a:r>
            <a:endParaRPr sz="1867">
              <a:solidFill>
                <a:srgbClr val="000000"/>
              </a:solidFill>
              <a:latin typeface="Tahoma"/>
              <a:ea typeface="Tahoma"/>
              <a:cs typeface="Tahoma"/>
              <a:sym typeface="Tahoma"/>
            </a:endParaRPr>
          </a:p>
          <a:p>
            <a:pPr indent="0" lvl="0" marL="152396" rtl="0" algn="l">
              <a:lnSpc>
                <a:spcPct val="115000"/>
              </a:lnSpc>
              <a:spcBef>
                <a:spcPts val="0"/>
              </a:spcBef>
              <a:spcAft>
                <a:spcPts val="0"/>
              </a:spcAft>
              <a:buSzPts val="1800"/>
              <a:buNone/>
            </a:pPr>
            <a:r>
              <a:t/>
            </a:r>
            <a:endParaRPr sz="1867"/>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500"/>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animEffect filter="fade" transition="in">
                                      <p:cBhvr>
                                        <p:cTn dur="500"/>
                                        <p:tgtEl>
                                          <p:spTgt spid="1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animEffect filter="fade" transition="in">
                                      <p:cBhvr>
                                        <p:cTn dur="500"/>
                                        <p:tgtEl>
                                          <p:spTgt spid="1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animEffect filter="fade" transition="in">
                                      <p:cBhvr>
                                        <p:cTn dur="500"/>
                                        <p:tgtEl>
                                          <p:spTgt spid="1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4" st="4"/>
                                            </p:txEl>
                                          </p:spTgt>
                                        </p:tgtEl>
                                        <p:attrNameLst>
                                          <p:attrName>style.visibility</p:attrName>
                                        </p:attrNameLst>
                                      </p:cBhvr>
                                      <p:to>
                                        <p:strVal val="visible"/>
                                      </p:to>
                                    </p:set>
                                    <p:animEffect filter="fade" transition="in">
                                      <p:cBhvr>
                                        <p:cTn dur="500"/>
                                        <p:tgtEl>
                                          <p:spTgt spid="15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5" st="5"/>
                                            </p:txEl>
                                          </p:spTgt>
                                        </p:tgtEl>
                                        <p:attrNameLst>
                                          <p:attrName>style.visibility</p:attrName>
                                        </p:attrNameLst>
                                      </p:cBhvr>
                                      <p:to>
                                        <p:strVal val="visible"/>
                                      </p:to>
                                    </p:set>
                                    <p:animEffect filter="fade" transition="in">
                                      <p:cBhvr>
                                        <p:cTn dur="500"/>
                                        <p:tgtEl>
                                          <p:spTgt spid="15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6" st="6"/>
                                            </p:txEl>
                                          </p:spTgt>
                                        </p:tgtEl>
                                        <p:attrNameLst>
                                          <p:attrName>style.visibility</p:attrName>
                                        </p:attrNameLst>
                                      </p:cBhvr>
                                      <p:to>
                                        <p:strVal val="visible"/>
                                      </p:to>
                                    </p:set>
                                    <p:animEffect filter="fade" transition="in">
                                      <p:cBhvr>
                                        <p:cTn dur="500"/>
                                        <p:tgtEl>
                                          <p:spTgt spid="15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112" title="Screenshot 2025-03-30 at 12.08.38 PM.png"/>
          <p:cNvPicPr preferRelativeResize="0"/>
          <p:nvPr/>
        </p:nvPicPr>
        <p:blipFill rotWithShape="1">
          <a:blip r:embed="rId3">
            <a:alphaModFix/>
          </a:blip>
          <a:srcRect b="0" l="0" r="0" t="0"/>
          <a:stretch/>
        </p:blipFill>
        <p:spPr>
          <a:xfrm>
            <a:off x="749700" y="104195"/>
            <a:ext cx="6240899" cy="3064907"/>
          </a:xfrm>
          <a:prstGeom prst="rect">
            <a:avLst/>
          </a:prstGeom>
          <a:noFill/>
          <a:ln>
            <a:noFill/>
          </a:ln>
        </p:spPr>
      </p:pic>
      <p:pic>
        <p:nvPicPr>
          <p:cNvPr id="167" name="Google Shape;167;p112" title="Screenshot 2025-03-30 at 12.09.07 PM.png"/>
          <p:cNvPicPr preferRelativeResize="0"/>
          <p:nvPr/>
        </p:nvPicPr>
        <p:blipFill rotWithShape="1">
          <a:blip r:embed="rId4">
            <a:alphaModFix/>
          </a:blip>
          <a:srcRect b="0" l="0" r="0" t="0"/>
          <a:stretch/>
        </p:blipFill>
        <p:spPr>
          <a:xfrm>
            <a:off x="7338534" y="1"/>
            <a:ext cx="3940468" cy="3419868"/>
          </a:xfrm>
          <a:prstGeom prst="rect">
            <a:avLst/>
          </a:prstGeom>
          <a:noFill/>
          <a:ln>
            <a:noFill/>
          </a:ln>
        </p:spPr>
      </p:pic>
      <p:pic>
        <p:nvPicPr>
          <p:cNvPr id="168" name="Google Shape;168;p112" title="Screenshot 2025-03-30 at 12.09.47 PM.png"/>
          <p:cNvPicPr preferRelativeResize="0"/>
          <p:nvPr/>
        </p:nvPicPr>
        <p:blipFill rotWithShape="1">
          <a:blip r:embed="rId5">
            <a:alphaModFix/>
          </a:blip>
          <a:srcRect b="0" l="0" r="0" t="0"/>
          <a:stretch/>
        </p:blipFill>
        <p:spPr>
          <a:xfrm>
            <a:off x="349793" y="3239834"/>
            <a:ext cx="5776515" cy="3516567"/>
          </a:xfrm>
          <a:prstGeom prst="rect">
            <a:avLst/>
          </a:prstGeom>
          <a:noFill/>
          <a:ln>
            <a:noFill/>
          </a:ln>
        </p:spPr>
      </p:pic>
      <p:pic>
        <p:nvPicPr>
          <p:cNvPr id="169" name="Google Shape;169;p112" title="Screenshot 2025-03-30 at 12.12.59 PM.png"/>
          <p:cNvPicPr preferRelativeResize="0"/>
          <p:nvPr/>
        </p:nvPicPr>
        <p:blipFill rotWithShape="1">
          <a:blip r:embed="rId6">
            <a:alphaModFix/>
          </a:blip>
          <a:srcRect b="0" l="0" r="0" t="0"/>
          <a:stretch/>
        </p:blipFill>
        <p:spPr>
          <a:xfrm>
            <a:off x="6526833" y="3494600"/>
            <a:ext cx="5335633" cy="3261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38e616cf92_0_57"/>
          <p:cNvSpPr txBox="1"/>
          <p:nvPr/>
        </p:nvSpPr>
        <p:spPr>
          <a:xfrm>
            <a:off x="0" y="384367"/>
            <a:ext cx="9060800" cy="763600"/>
          </a:xfrm>
          <a:prstGeom prst="rect">
            <a:avLst/>
          </a:prstGeom>
          <a:solidFill>
            <a:srgbClr val="3A4888"/>
          </a:solidFill>
          <a:ln cap="flat" cmpd="sng" w="9525">
            <a:solidFill>
              <a:srgbClr val="FFFFFF"/>
            </a:solidFill>
            <a:prstDash val="solid"/>
            <a:round/>
            <a:headEnd len="sm" w="sm" type="none"/>
            <a:tailEnd len="sm" w="sm" type="none"/>
          </a:ln>
          <a:effectLst>
            <a:outerShdw blurRad="57150" rotWithShape="0" algn="bl" dir="5400000" dist="19050">
              <a:srgbClr val="000000">
                <a:alpha val="47843"/>
              </a:srgbClr>
            </a:outerShdw>
          </a:effectLst>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5200"/>
              <a:buFont typeface="Arial"/>
              <a:buNone/>
            </a:pPr>
            <a:r>
              <a:rPr b="0" i="0" lang="en" sz="5200" u="none" cap="none" strike="noStrike">
                <a:solidFill>
                  <a:schemeClr val="lt1"/>
                </a:solidFill>
                <a:latin typeface="Roboto"/>
                <a:ea typeface="Roboto"/>
                <a:cs typeface="Roboto"/>
                <a:sym typeface="Roboto"/>
              </a:rPr>
              <a:t>Gender Analysis Frameworks</a:t>
            </a:r>
            <a:endParaRPr b="0" i="0" sz="3733" u="none" cap="none" strike="noStrike">
              <a:solidFill>
                <a:schemeClr val="lt1"/>
              </a:solidFill>
              <a:latin typeface="Roboto"/>
              <a:ea typeface="Roboto"/>
              <a:cs typeface="Roboto"/>
              <a:sym typeface="Roboto"/>
            </a:endParaRPr>
          </a:p>
        </p:txBody>
      </p:sp>
      <p:sp>
        <p:nvSpPr>
          <p:cNvPr id="175" name="Google Shape;175;g338e616cf92_0_57"/>
          <p:cNvSpPr/>
          <p:nvPr/>
        </p:nvSpPr>
        <p:spPr>
          <a:xfrm>
            <a:off x="203200" y="3538969"/>
            <a:ext cx="11573200" cy="779600"/>
          </a:xfrm>
          <a:prstGeom prst="rect">
            <a:avLst/>
          </a:prstGeom>
          <a:noFill/>
          <a:ln>
            <a:noFill/>
          </a:ln>
        </p:spPr>
        <p:txBody>
          <a:bodyPr anchorCtr="0" anchor="t" bIns="60925" lIns="121900" spcFirstLastPara="1" rIns="121900" wrap="square" tIns="60925">
            <a:noAutofit/>
          </a:bodyPr>
          <a:lstStyle/>
          <a:p>
            <a:pPr indent="0" lvl="0" marL="152396" marR="0" rtl="0" algn="l">
              <a:lnSpc>
                <a:spcPct val="100000"/>
              </a:lnSpc>
              <a:spcBef>
                <a:spcPts val="0"/>
              </a:spcBef>
              <a:spcAft>
                <a:spcPts val="0"/>
              </a:spcAft>
              <a:buClr>
                <a:srgbClr val="000000"/>
              </a:buClr>
              <a:buSzPts val="2133"/>
              <a:buFont typeface="Arial"/>
              <a:buNone/>
            </a:pPr>
            <a:r>
              <a:rPr b="0" i="0" lang="en" sz="2133" u="none" cap="none" strike="noStrike">
                <a:solidFill>
                  <a:srgbClr val="000000"/>
                </a:solidFill>
                <a:latin typeface="Tahoma"/>
                <a:ea typeface="Tahoma"/>
                <a:cs typeface="Tahoma"/>
                <a:sym typeface="Tahoma"/>
              </a:rPr>
              <a:t>Common </a:t>
            </a:r>
            <a:r>
              <a:rPr b="1" i="0" lang="en" sz="2133" u="none" cap="none" strike="noStrike">
                <a:solidFill>
                  <a:srgbClr val="993365"/>
                </a:solidFill>
                <a:latin typeface="Tahoma"/>
                <a:ea typeface="Tahoma"/>
                <a:cs typeface="Tahoma"/>
                <a:sym typeface="Tahoma"/>
              </a:rPr>
              <a:t>domains</a:t>
            </a:r>
            <a:r>
              <a:rPr b="0" i="0" lang="en" sz="2133" u="none" cap="none" strike="noStrike">
                <a:solidFill>
                  <a:srgbClr val="000000"/>
                </a:solidFill>
                <a:latin typeface="Tahoma"/>
                <a:ea typeface="Tahoma"/>
                <a:cs typeface="Tahoma"/>
                <a:sym typeface="Tahoma"/>
              </a:rPr>
              <a:t> you will often see used by various organizations and institutions pull from all these frameworks, and might include:  </a:t>
            </a:r>
            <a:endParaRPr b="0" i="0" sz="2133" u="none" cap="none" strike="noStrike">
              <a:solidFill>
                <a:srgbClr val="000000"/>
              </a:solidFill>
              <a:latin typeface="Quattrocento Sans"/>
              <a:ea typeface="Quattrocento Sans"/>
              <a:cs typeface="Quattrocento Sans"/>
              <a:sym typeface="Quattrocento Sans"/>
            </a:endParaRPr>
          </a:p>
        </p:txBody>
      </p:sp>
      <p:sp>
        <p:nvSpPr>
          <p:cNvPr id="176" name="Google Shape;176;g338e616cf92_0_57"/>
          <p:cNvSpPr/>
          <p:nvPr/>
        </p:nvSpPr>
        <p:spPr>
          <a:xfrm>
            <a:off x="415599" y="1459085"/>
            <a:ext cx="11360800" cy="1721600"/>
          </a:xfrm>
          <a:prstGeom prst="rect">
            <a:avLst/>
          </a:prstGeom>
          <a:solidFill>
            <a:srgbClr val="F9D38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177" name="Google Shape;177;g338e616cf92_0_57"/>
          <p:cNvSpPr txBox="1"/>
          <p:nvPr/>
        </p:nvSpPr>
        <p:spPr>
          <a:xfrm>
            <a:off x="415597" y="1474992"/>
            <a:ext cx="11360800" cy="1892400"/>
          </a:xfrm>
          <a:prstGeom prst="rect">
            <a:avLst/>
          </a:prstGeom>
          <a:noFill/>
          <a:ln>
            <a:noFill/>
          </a:ln>
        </p:spPr>
        <p:txBody>
          <a:bodyPr anchorCtr="0" anchor="t" bIns="121900" lIns="121900" spcFirstLastPara="1" rIns="121900" wrap="square" tIns="121900">
            <a:noAutofit/>
          </a:bodyPr>
          <a:lstStyle/>
          <a:p>
            <a:pPr indent="0" lvl="0" marL="152396" marR="0" rtl="0" algn="l">
              <a:lnSpc>
                <a:spcPct val="115000"/>
              </a:lnSpc>
              <a:spcBef>
                <a:spcPts val="0"/>
              </a:spcBef>
              <a:spcAft>
                <a:spcPts val="0"/>
              </a:spcAft>
              <a:buClr>
                <a:srgbClr val="000000"/>
              </a:buClr>
              <a:buSzPts val="2133"/>
              <a:buFont typeface="Arial"/>
              <a:buNone/>
            </a:pPr>
            <a:r>
              <a:rPr b="0" i="0" lang="en" sz="2133" u="none" cap="none" strike="noStrike">
                <a:solidFill>
                  <a:srgbClr val="000000"/>
                </a:solidFill>
                <a:latin typeface="Tahoma"/>
                <a:ea typeface="Tahoma"/>
                <a:cs typeface="Tahoma"/>
                <a:sym typeface="Tahoma"/>
              </a:rPr>
              <a:t>Gender Analysis Frameworks provide step-by-step methodologies for conducting gender analysis. A thorough gender analysis should reflect the ways in which all other cross-cutting issues (age, environment, ethnicity, rights) also impact on women, men and gender diverse people.   </a:t>
            </a:r>
            <a:endParaRPr b="0" i="0" sz="1867" u="none" cap="none" strike="noStrike">
              <a:solidFill>
                <a:srgbClr val="000000"/>
              </a:solidFill>
              <a:latin typeface="Arial"/>
              <a:ea typeface="Arial"/>
              <a:cs typeface="Arial"/>
              <a:sym typeface="Arial"/>
            </a:endParaRPr>
          </a:p>
        </p:txBody>
      </p:sp>
      <p:grpSp>
        <p:nvGrpSpPr>
          <p:cNvPr id="178" name="Google Shape;178;g338e616cf92_0_57"/>
          <p:cNvGrpSpPr/>
          <p:nvPr/>
        </p:nvGrpSpPr>
        <p:grpSpPr>
          <a:xfrm>
            <a:off x="419553" y="4697343"/>
            <a:ext cx="11565167" cy="1285200"/>
            <a:chOff x="2966" y="245625"/>
            <a:chExt cx="8673875" cy="963900"/>
          </a:xfrm>
        </p:grpSpPr>
        <p:sp>
          <p:nvSpPr>
            <p:cNvPr id="179" name="Google Shape;179;g338e616cf92_0_57"/>
            <p:cNvSpPr/>
            <p:nvPr/>
          </p:nvSpPr>
          <p:spPr>
            <a:xfrm>
              <a:off x="2966" y="245625"/>
              <a:ext cx="1606200" cy="963900"/>
            </a:xfrm>
            <a:prstGeom prst="rect">
              <a:avLst/>
            </a:prstGeom>
            <a:solidFill>
              <a:srgbClr val="00717D"/>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80" name="Google Shape;180;g338e616cf92_0_57"/>
            <p:cNvSpPr txBox="1"/>
            <p:nvPr/>
          </p:nvSpPr>
          <p:spPr>
            <a:xfrm>
              <a:off x="2966" y="245625"/>
              <a:ext cx="1606200" cy="963900"/>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867"/>
                <a:buFont typeface="Arial"/>
                <a:buNone/>
              </a:pPr>
              <a:r>
                <a:rPr b="0" i="0" lang="en" sz="1867" u="none" cap="none" strike="noStrike">
                  <a:solidFill>
                    <a:schemeClr val="lt1"/>
                  </a:solidFill>
                  <a:latin typeface="Tahoma"/>
                  <a:ea typeface="Tahoma"/>
                  <a:cs typeface="Tahoma"/>
                  <a:sym typeface="Tahoma"/>
                </a:rPr>
                <a:t>Roles &amp; Responsibilities</a:t>
              </a:r>
              <a:endParaRPr b="0" i="0" sz="1867" u="none" cap="none" strike="noStrike">
                <a:solidFill>
                  <a:srgbClr val="000000"/>
                </a:solidFill>
                <a:latin typeface="Arial"/>
                <a:ea typeface="Arial"/>
                <a:cs typeface="Arial"/>
                <a:sym typeface="Arial"/>
              </a:endParaRPr>
            </a:p>
          </p:txBody>
        </p:sp>
        <p:sp>
          <p:nvSpPr>
            <p:cNvPr id="181" name="Google Shape;181;g338e616cf92_0_57"/>
            <p:cNvSpPr/>
            <p:nvPr/>
          </p:nvSpPr>
          <p:spPr>
            <a:xfrm>
              <a:off x="1769885" y="245625"/>
              <a:ext cx="1606200" cy="963900"/>
            </a:xfrm>
            <a:prstGeom prst="rect">
              <a:avLst/>
            </a:prstGeom>
            <a:solidFill>
              <a:srgbClr val="63763E"/>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82" name="Google Shape;182;g338e616cf92_0_57"/>
            <p:cNvSpPr txBox="1"/>
            <p:nvPr/>
          </p:nvSpPr>
          <p:spPr>
            <a:xfrm>
              <a:off x="1769885" y="245625"/>
              <a:ext cx="1606200" cy="963900"/>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867"/>
                <a:buFont typeface="Arial"/>
                <a:buNone/>
              </a:pPr>
              <a:r>
                <a:rPr b="0" i="0" lang="en" sz="1867" u="none" cap="none" strike="noStrike">
                  <a:solidFill>
                    <a:schemeClr val="lt1"/>
                  </a:solidFill>
                  <a:latin typeface="Tahoma"/>
                  <a:ea typeface="Tahoma"/>
                  <a:cs typeface="Tahoma"/>
                  <a:sym typeface="Tahoma"/>
                </a:rPr>
                <a:t>Social norms/gender norms</a:t>
              </a:r>
              <a:endParaRPr b="0" i="0" sz="1867" u="none" cap="none" strike="noStrike">
                <a:solidFill>
                  <a:srgbClr val="000000"/>
                </a:solidFill>
                <a:latin typeface="Arial"/>
                <a:ea typeface="Arial"/>
                <a:cs typeface="Arial"/>
                <a:sym typeface="Arial"/>
              </a:endParaRPr>
            </a:p>
          </p:txBody>
        </p:sp>
        <p:sp>
          <p:nvSpPr>
            <p:cNvPr id="183" name="Google Shape;183;g338e616cf92_0_57"/>
            <p:cNvSpPr/>
            <p:nvPr/>
          </p:nvSpPr>
          <p:spPr>
            <a:xfrm>
              <a:off x="3536804" y="245625"/>
              <a:ext cx="1606200" cy="963900"/>
            </a:xfrm>
            <a:prstGeom prst="rect">
              <a:avLst/>
            </a:prstGeom>
            <a:solidFill>
              <a:srgbClr val="00717D"/>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84" name="Google Shape;184;g338e616cf92_0_57"/>
            <p:cNvSpPr txBox="1"/>
            <p:nvPr/>
          </p:nvSpPr>
          <p:spPr>
            <a:xfrm>
              <a:off x="3536804" y="245625"/>
              <a:ext cx="1606200" cy="963900"/>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867"/>
                <a:buFont typeface="Arial"/>
                <a:buNone/>
              </a:pPr>
              <a:r>
                <a:rPr b="0" i="0" lang="en" sz="1867" u="none" cap="none" strike="noStrike">
                  <a:solidFill>
                    <a:schemeClr val="lt1"/>
                  </a:solidFill>
                  <a:latin typeface="Tahoma"/>
                  <a:ea typeface="Tahoma"/>
                  <a:cs typeface="Tahoma"/>
                  <a:sym typeface="Tahoma"/>
                </a:rPr>
                <a:t>Participation and decision making</a:t>
              </a:r>
              <a:endParaRPr b="0" i="0" sz="1867" u="none" cap="none" strike="noStrike">
                <a:solidFill>
                  <a:srgbClr val="000000"/>
                </a:solidFill>
                <a:latin typeface="Arial"/>
                <a:ea typeface="Arial"/>
                <a:cs typeface="Arial"/>
                <a:sym typeface="Arial"/>
              </a:endParaRPr>
            </a:p>
          </p:txBody>
        </p:sp>
        <p:sp>
          <p:nvSpPr>
            <p:cNvPr id="185" name="Google Shape;185;g338e616cf92_0_57"/>
            <p:cNvSpPr/>
            <p:nvPr/>
          </p:nvSpPr>
          <p:spPr>
            <a:xfrm>
              <a:off x="5303722" y="245625"/>
              <a:ext cx="1606200" cy="963900"/>
            </a:xfrm>
            <a:prstGeom prst="rect">
              <a:avLst/>
            </a:prstGeom>
            <a:solidFill>
              <a:srgbClr val="63763E"/>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86" name="Google Shape;186;g338e616cf92_0_57"/>
            <p:cNvSpPr txBox="1"/>
            <p:nvPr/>
          </p:nvSpPr>
          <p:spPr>
            <a:xfrm>
              <a:off x="5303722" y="245625"/>
              <a:ext cx="1606200" cy="963900"/>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867"/>
                <a:buFont typeface="Arial"/>
                <a:buNone/>
              </a:pPr>
              <a:r>
                <a:rPr b="0" i="0" lang="en" sz="1867" u="none" cap="none" strike="noStrike">
                  <a:solidFill>
                    <a:schemeClr val="lt1"/>
                  </a:solidFill>
                  <a:latin typeface="Tahoma"/>
                  <a:ea typeface="Tahoma"/>
                  <a:cs typeface="Tahoma"/>
                  <a:sym typeface="Tahoma"/>
                </a:rPr>
                <a:t>Access to/control over resources</a:t>
              </a:r>
              <a:endParaRPr b="0" i="0" sz="1867" u="none" cap="none" strike="noStrike">
                <a:solidFill>
                  <a:srgbClr val="000000"/>
                </a:solidFill>
                <a:latin typeface="Arial"/>
                <a:ea typeface="Arial"/>
                <a:cs typeface="Arial"/>
                <a:sym typeface="Arial"/>
              </a:endParaRPr>
            </a:p>
          </p:txBody>
        </p:sp>
        <p:sp>
          <p:nvSpPr>
            <p:cNvPr id="187" name="Google Shape;187;g338e616cf92_0_57"/>
            <p:cNvSpPr/>
            <p:nvPr/>
          </p:nvSpPr>
          <p:spPr>
            <a:xfrm>
              <a:off x="7070641" y="245625"/>
              <a:ext cx="1606200" cy="963900"/>
            </a:xfrm>
            <a:prstGeom prst="rect">
              <a:avLst/>
            </a:prstGeom>
            <a:solidFill>
              <a:srgbClr val="00717D"/>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88" name="Google Shape;188;g338e616cf92_0_57"/>
            <p:cNvSpPr txBox="1"/>
            <p:nvPr/>
          </p:nvSpPr>
          <p:spPr>
            <a:xfrm>
              <a:off x="7070641" y="245625"/>
              <a:ext cx="1606200" cy="963900"/>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867"/>
                <a:buFont typeface="Arial"/>
                <a:buNone/>
              </a:pPr>
              <a:r>
                <a:rPr b="0" i="0" lang="en" sz="1867" u="none" cap="none" strike="noStrike">
                  <a:solidFill>
                    <a:schemeClr val="lt1"/>
                  </a:solidFill>
                  <a:latin typeface="Tahoma"/>
                  <a:ea typeface="Tahoma"/>
                  <a:cs typeface="Tahoma"/>
                  <a:sym typeface="Tahoma"/>
                </a:rPr>
                <a:t>Systemic/</a:t>
              </a:r>
              <a:endParaRPr b="0" i="0" sz="1867" u="none" cap="none" strike="noStrike">
                <a:solidFill>
                  <a:srgbClr val="000000"/>
                </a:solidFill>
                <a:latin typeface="Arial"/>
                <a:ea typeface="Arial"/>
                <a:cs typeface="Arial"/>
                <a:sym typeface="Arial"/>
              </a:endParaRPr>
            </a:p>
            <a:p>
              <a:pPr indent="0" lvl="0" marL="0" marR="0" rtl="0" algn="ctr">
                <a:lnSpc>
                  <a:spcPct val="90000"/>
                </a:lnSpc>
                <a:spcBef>
                  <a:spcPts val="653"/>
                </a:spcBef>
                <a:spcAft>
                  <a:spcPts val="0"/>
                </a:spcAft>
                <a:buClr>
                  <a:srgbClr val="000000"/>
                </a:buClr>
                <a:buSzPts val="1867"/>
                <a:buFont typeface="Arial"/>
                <a:buNone/>
              </a:pPr>
              <a:r>
                <a:rPr b="0" i="0" lang="en" sz="1867" u="none" cap="none" strike="noStrike">
                  <a:solidFill>
                    <a:schemeClr val="lt1"/>
                  </a:solidFill>
                  <a:latin typeface="Tahoma"/>
                  <a:ea typeface="Tahoma"/>
                  <a:cs typeface="Tahoma"/>
                  <a:sym typeface="Tahoma"/>
                </a:rPr>
                <a:t>institutional norms</a:t>
              </a:r>
              <a:endParaRPr b="0" i="0" sz="1867"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13"/>
          <p:cNvSpPr/>
          <p:nvPr/>
        </p:nvSpPr>
        <p:spPr>
          <a:xfrm>
            <a:off x="0" y="13252"/>
            <a:ext cx="5605200" cy="68580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sp>
        <p:nvSpPr>
          <p:cNvPr id="194" name="Google Shape;194;p113"/>
          <p:cNvSpPr txBox="1"/>
          <p:nvPr>
            <p:ph type="title"/>
          </p:nvPr>
        </p:nvSpPr>
        <p:spPr>
          <a:xfrm>
            <a:off x="210396" y="1255232"/>
            <a:ext cx="5244400" cy="25924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800"/>
              <a:buNone/>
            </a:pPr>
            <a:r>
              <a:rPr lang="en" sz="4933">
                <a:solidFill>
                  <a:srgbClr val="FFFFFF"/>
                </a:solidFill>
                <a:latin typeface="Helvetica Neue"/>
                <a:ea typeface="Helvetica Neue"/>
                <a:cs typeface="Helvetica Neue"/>
                <a:sym typeface="Helvetica Neue"/>
              </a:rPr>
              <a:t>Global Affairs Canada’s </a:t>
            </a:r>
            <a:br>
              <a:rPr lang="en" sz="4933">
                <a:solidFill>
                  <a:srgbClr val="FFFFFF"/>
                </a:solidFill>
                <a:latin typeface="Helvetica Neue"/>
                <a:ea typeface="Helvetica Neue"/>
                <a:cs typeface="Helvetica Neue"/>
                <a:sym typeface="Helvetica Neue"/>
              </a:rPr>
            </a:br>
            <a:r>
              <a:rPr lang="en" sz="4933">
                <a:solidFill>
                  <a:srgbClr val="FFFFFF"/>
                </a:solidFill>
                <a:latin typeface="Helvetica Neue"/>
                <a:ea typeface="Helvetica Neue"/>
                <a:cs typeface="Helvetica Neue"/>
                <a:sym typeface="Helvetica Neue"/>
              </a:rPr>
              <a:t>GBA+</a:t>
            </a:r>
            <a:endParaRPr/>
          </a:p>
        </p:txBody>
      </p:sp>
      <p:sp>
        <p:nvSpPr>
          <p:cNvPr id="195" name="Google Shape;195;p113"/>
          <p:cNvSpPr/>
          <p:nvPr/>
        </p:nvSpPr>
        <p:spPr>
          <a:xfrm>
            <a:off x="5891967" y="403400"/>
            <a:ext cx="5817600" cy="5371600"/>
          </a:xfrm>
          <a:prstGeom prst="ellipse">
            <a:avLst/>
          </a:prstGeom>
          <a:noFill/>
          <a:ln cap="flat" cmpd="sng" w="28575">
            <a:solidFill>
              <a:srgbClr val="3A4888"/>
            </a:solidFill>
            <a:prstDash val="solid"/>
            <a:round/>
            <a:headEnd len="sm" w="sm" type="none"/>
            <a:tailEnd len="sm" w="sm" type="none"/>
          </a:ln>
          <a:effectLst>
            <a:outerShdw blurRad="57150" rotWithShape="0" algn="bl" dir="5400000" dist="19050">
              <a:srgbClr val="000000">
                <a:alpha val="47843"/>
              </a:srgbClr>
            </a:outerShdw>
          </a:effectLst>
        </p:spPr>
        <p:txBody>
          <a:bodyPr anchorCtr="0" anchor="ctr" bIns="121900" lIns="121900" spcFirstLastPara="1" rIns="121900" wrap="square" tIns="121900">
            <a:noAutofit/>
          </a:bodyPr>
          <a:lstStyle/>
          <a:p>
            <a:pPr indent="0" lvl="0" marL="0" marR="0" rtl="0" algn="l">
              <a:lnSpc>
                <a:spcPct val="114000"/>
              </a:lnSpc>
              <a:spcBef>
                <a:spcPts val="1600"/>
              </a:spcBef>
              <a:spcAft>
                <a:spcPts val="1600"/>
              </a:spcAft>
              <a:buClr>
                <a:srgbClr val="000000"/>
              </a:buClr>
              <a:buSzPts val="2533"/>
              <a:buFont typeface="Arial"/>
              <a:buNone/>
            </a:pPr>
            <a:r>
              <a:t/>
            </a:r>
            <a:endParaRPr b="0" i="0" sz="2533" u="none" cap="none" strike="noStrike">
              <a:solidFill>
                <a:schemeClr val="dk1"/>
              </a:solidFill>
              <a:latin typeface="Open Sans"/>
              <a:ea typeface="Open Sans"/>
              <a:cs typeface="Open Sans"/>
              <a:sym typeface="Open Sans"/>
            </a:endParaRPr>
          </a:p>
        </p:txBody>
      </p:sp>
      <p:sp>
        <p:nvSpPr>
          <p:cNvPr id="196" name="Google Shape;196;p113"/>
          <p:cNvSpPr/>
          <p:nvPr/>
        </p:nvSpPr>
        <p:spPr>
          <a:xfrm>
            <a:off x="8038633" y="5010767"/>
            <a:ext cx="1609200" cy="1609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97" name="Google Shape;197;p113"/>
          <p:cNvSpPr txBox="1"/>
          <p:nvPr/>
        </p:nvSpPr>
        <p:spPr>
          <a:xfrm>
            <a:off x="6466695" y="1455033"/>
            <a:ext cx="5107600" cy="3544400"/>
          </a:xfrm>
          <a:prstGeom prst="rect">
            <a:avLst/>
          </a:prstGeom>
          <a:noFill/>
          <a:ln>
            <a:noFill/>
          </a:ln>
        </p:spPr>
        <p:txBody>
          <a:bodyPr anchorCtr="0" anchor="ctr" bIns="121900" lIns="121900" spcFirstLastPara="1" rIns="121900" wrap="square" tIns="121900">
            <a:noAutofit/>
          </a:bodyPr>
          <a:lstStyle/>
          <a:p>
            <a:pPr indent="0" lvl="0" marL="152396" marR="0" rtl="0" algn="l">
              <a:lnSpc>
                <a:spcPct val="100000"/>
              </a:lnSpc>
              <a:spcBef>
                <a:spcPts val="0"/>
              </a:spcBef>
              <a:spcAft>
                <a:spcPts val="0"/>
              </a:spcAft>
              <a:buClr>
                <a:srgbClr val="000000"/>
              </a:buClr>
              <a:buSzPts val="1733"/>
              <a:buFont typeface="Arial"/>
              <a:buNone/>
            </a:pPr>
            <a:r>
              <a:rPr b="0" i="0" lang="en" sz="1733" u="none" cap="none" strike="noStrike">
                <a:solidFill>
                  <a:srgbClr val="000000"/>
                </a:solidFill>
                <a:latin typeface="Tahoma"/>
                <a:ea typeface="Tahoma"/>
                <a:cs typeface="Tahoma"/>
                <a:sym typeface="Tahoma"/>
              </a:rPr>
              <a:t>Global Affairs Canada defines Gender-based analysis (GBA+) as an analytical process used to assess how diverse groups of women, men and non-binary people may experience policies, programs and initiatives.</a:t>
            </a:r>
            <a:r>
              <a:rPr b="0" baseline="30000" i="0" lang="en" sz="1733" u="none" cap="none" strike="noStrike">
                <a:solidFill>
                  <a:srgbClr val="000000"/>
                </a:solidFill>
                <a:latin typeface="Tahoma"/>
                <a:ea typeface="Tahoma"/>
                <a:cs typeface="Tahoma"/>
                <a:sym typeface="Tahoma"/>
              </a:rPr>
              <a:t>6</a:t>
            </a:r>
            <a:r>
              <a:rPr b="0" i="0" lang="en" sz="1733" u="none" cap="none" strike="noStrike">
                <a:solidFill>
                  <a:srgbClr val="000000"/>
                </a:solidFill>
                <a:latin typeface="Tahoma"/>
                <a:ea typeface="Tahoma"/>
                <a:cs typeface="Tahoma"/>
                <a:sym typeface="Tahoma"/>
              </a:rPr>
              <a:t> The “plus” in GBA+ acknowledges that GBA+ goes beyond biological (sex) and socio-cultural (gender) differences. GBA+ considers many identity factors, such as race, ethnicity, religion, age, and mental or physical disability.</a:t>
            </a:r>
            <a:endParaRPr b="0" i="0" sz="1733" u="none" cap="none" strike="noStrike">
              <a:solidFill>
                <a:srgbClr val="000000"/>
              </a:solidFill>
              <a:latin typeface="Arial"/>
              <a:ea typeface="Arial"/>
              <a:cs typeface="Arial"/>
              <a:sym typeface="Arial"/>
            </a:endParaRPr>
          </a:p>
        </p:txBody>
      </p:sp>
      <p:pic>
        <p:nvPicPr>
          <p:cNvPr descr="Open quotation mark" id="198" name="Google Shape;198;p113"/>
          <p:cNvPicPr preferRelativeResize="0"/>
          <p:nvPr/>
        </p:nvPicPr>
        <p:blipFill rotWithShape="1">
          <a:blip r:embed="rId3">
            <a:alphaModFix/>
          </a:blip>
          <a:srcRect b="0" l="0" r="0" t="0"/>
          <a:stretch/>
        </p:blipFill>
        <p:spPr>
          <a:xfrm rot="10800000">
            <a:off x="7519127" y="4450927"/>
            <a:ext cx="2648212" cy="2648212"/>
          </a:xfrm>
          <a:prstGeom prst="rect">
            <a:avLst/>
          </a:prstGeom>
          <a:noFill/>
          <a:ln>
            <a:noFill/>
          </a:ln>
        </p:spPr>
      </p:pic>
      <p:pic>
        <p:nvPicPr>
          <p:cNvPr id="199" name="Google Shape;199;p113"/>
          <p:cNvPicPr preferRelativeResize="0"/>
          <p:nvPr/>
        </p:nvPicPr>
        <p:blipFill rotWithShape="1">
          <a:blip r:embed="rId4">
            <a:alphaModFix/>
          </a:blip>
          <a:srcRect b="0" l="0" r="0" t="0"/>
          <a:stretch/>
        </p:blipFill>
        <p:spPr>
          <a:xfrm>
            <a:off x="9645523" y="5786334"/>
            <a:ext cx="2537279" cy="973815"/>
          </a:xfrm>
          <a:prstGeom prst="rect">
            <a:avLst/>
          </a:prstGeom>
          <a:noFill/>
          <a:ln>
            <a:noFill/>
          </a:ln>
        </p:spPr>
      </p:pic>
      <p:pic>
        <p:nvPicPr>
          <p:cNvPr descr="Network" id="200" name="Google Shape;200;p113"/>
          <p:cNvPicPr preferRelativeResize="0"/>
          <p:nvPr/>
        </p:nvPicPr>
        <p:blipFill rotWithShape="1">
          <a:blip r:embed="rId5">
            <a:alphaModFix/>
          </a:blip>
          <a:srcRect b="0" l="0" r="0" t="0"/>
          <a:stretch/>
        </p:blipFill>
        <p:spPr>
          <a:xfrm>
            <a:off x="1876916" y="3603179"/>
            <a:ext cx="1999589" cy="19995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2020-11-03T20:37:10Z</dcterms:created>
  <dc:creator>Erica Fotheringham</dc:creator>
</cp:coreProperties>
</file>