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3716000" cx="24384000"/>
  <p:notesSz cx="6858000" cy="9144000"/>
  <p:embeddedFontLst>
    <p:embeddedFont>
      <p:font typeface="Tahoma"/>
      <p:regular r:id="rId28"/>
      <p:bold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61216F-4F4E-4681-B467-A0EAEC513CAF}">
  <a:tblStyle styleId="{9861216F-4F4E-4681-B467-A0EAEC513CAF}"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rgbClr val="FFFFFF"/>
      </a:tcTxStyle>
      <a:tcStyle>
        <a:fill>
          <a:solidFill>
            <a:srgbClr val="5B9BD5"/>
          </a:solidFill>
        </a:fill>
      </a:tcStyle>
    </a:lastCol>
    <a:firstCol>
      <a:tcTxStyle b="on" i="off">
        <a:font>
          <a:latin typeface="Calibri"/>
          <a:ea typeface="Calibri"/>
          <a:cs typeface="Calibri"/>
        </a:font>
        <a:srgbClr val="FFFFFF"/>
      </a:tcTxStyle>
      <a:tcStyle>
        <a:fill>
          <a:solidFill>
            <a:srgbClr val="5B9BD5"/>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5B9BD5"/>
          </a:solidFill>
        </a:fill>
      </a:tcStyle>
    </a:lastRow>
    <a:seCell>
      <a:tcTxStyle b="off" i="off"/>
    </a:seCell>
    <a:swCell>
      <a:tcTxStyle b="off" i="off"/>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5B9BD5"/>
          </a:solidFill>
        </a:fill>
      </a:tcStyle>
    </a:firstRow>
    <a:neCell>
      <a:tcTxStyle b="off" i="off"/>
    </a:neCell>
    <a:nwCell>
      <a:tcTxStyle b="off" i="off"/>
    </a:nwCell>
  </a:tblStyle>
  <a:tblStyle styleId="{3DB8BAB1-7F89-4713-B7B6-339DA4FBCC2B}"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Tahoma-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ahom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6.xml"/><Relationship Id="rId33" Type="http://schemas.openxmlformats.org/officeDocument/2006/relationships/font" Target="fonts/HelveticaNeue-boldItalic.fntdata"/><Relationship Id="rId10" Type="http://schemas.openxmlformats.org/officeDocument/2006/relationships/slide" Target="slides/slide5.xml"/><Relationship Id="rId32"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 name="Google Shape;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6e00c0b460_0_2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36e00c0b460_0_2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6e00c0b460_0_1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36e00c0b460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6e00c0b460_0_1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36e00c0b460_0_1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6e00c0b460_0_1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36e00c0b460_0_1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6e00c0b460_0_1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36e00c0b460_0_1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6e00c0b460_0_17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36e00c0b460_0_1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6e00c0b460_0_1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6e00c0b460_0_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6e00c0b460_0_1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36e00c0b460_0_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6e00c0b460_0_19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36e00c0b460_0_1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6e00c0b460_0_20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36e00c0b460_0_2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6e00c0b460_0_2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36e00c0b460_0_2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6e00c0b460_0_3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36e00c0b460_0_3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6e00c0b460_0_2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36e00c0b460_0_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36e00c0b460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g36e00c0b460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36e00c0b460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g36e00c0b460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36e00c0b460_0_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g36e00c0b460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36e00c0b460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g36e00c0b460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6e00c0b460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g36e00c0b460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6e00c0b460_0_2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g36e00c0b460_0_2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6e00c0b460_0_28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36e00c0b460_0_2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p:cSld name="Title Page Leaf">
    <p:bg>
      <p:bgPr>
        <a:blipFill>
          <a:blip r:embed="rId2">
            <a:alphaModFix/>
          </a:blip>
          <a:stretch>
            <a:fillRect/>
          </a:stretch>
        </a:blipFill>
      </p:bgPr>
    </p:bg>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Page">
  <p:cSld name="Presentation Page Leaf">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age">
  <p:cSld name="1_Thank You Page">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5"/>
          <p:cNvSpPr txBox="1"/>
          <p:nvPr>
            <p:ph type="title"/>
          </p:nvPr>
        </p:nvSpPr>
        <p:spPr>
          <a:xfrm>
            <a:off x="1219200" y="549276"/>
            <a:ext cx="21945600" cy="2286300"/>
          </a:xfrm>
          <a:prstGeom prst="rect">
            <a:avLst/>
          </a:prstGeom>
          <a:noFill/>
          <a:ln>
            <a:noFill/>
          </a:ln>
        </p:spPr>
        <p:txBody>
          <a:bodyPr anchorCtr="0" anchor="ctr" bIns="182875" lIns="182875" spcFirstLastPara="1" rIns="182875" wrap="square" tIns="182875">
            <a:noAutofit/>
          </a:bodyPr>
          <a:lstStyle>
            <a:lvl1pPr lvl="0" marR="0" rtl="0" algn="ctr">
              <a:lnSpc>
                <a:spcPct val="100000"/>
              </a:lnSpc>
              <a:spcBef>
                <a:spcPts val="0"/>
              </a:spcBef>
              <a:spcAft>
                <a:spcPts val="0"/>
              </a:spcAft>
              <a:buClr>
                <a:schemeClr val="dk1"/>
              </a:buClr>
              <a:buSzPts val="2900"/>
              <a:buFont typeface="Calibri"/>
              <a:buNone/>
              <a:defRPr b="0" i="0" sz="88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2900"/>
              <a:buNone/>
              <a:defRPr sz="3700"/>
            </a:lvl2pPr>
            <a:lvl3pPr lvl="2" rtl="0" algn="l">
              <a:lnSpc>
                <a:spcPct val="100000"/>
              </a:lnSpc>
              <a:spcBef>
                <a:spcPts val="0"/>
              </a:spcBef>
              <a:spcAft>
                <a:spcPts val="0"/>
              </a:spcAft>
              <a:buSzPts val="2900"/>
              <a:buNone/>
              <a:defRPr sz="3700"/>
            </a:lvl3pPr>
            <a:lvl4pPr lvl="3" rtl="0" algn="l">
              <a:lnSpc>
                <a:spcPct val="100000"/>
              </a:lnSpc>
              <a:spcBef>
                <a:spcPts val="0"/>
              </a:spcBef>
              <a:spcAft>
                <a:spcPts val="0"/>
              </a:spcAft>
              <a:buSzPts val="2900"/>
              <a:buNone/>
              <a:defRPr sz="3700"/>
            </a:lvl4pPr>
            <a:lvl5pPr lvl="4" rtl="0" algn="l">
              <a:lnSpc>
                <a:spcPct val="100000"/>
              </a:lnSpc>
              <a:spcBef>
                <a:spcPts val="0"/>
              </a:spcBef>
              <a:spcAft>
                <a:spcPts val="0"/>
              </a:spcAft>
              <a:buSzPts val="2900"/>
              <a:buNone/>
              <a:defRPr sz="3700"/>
            </a:lvl5pPr>
            <a:lvl6pPr lvl="5" rtl="0" algn="l">
              <a:lnSpc>
                <a:spcPct val="100000"/>
              </a:lnSpc>
              <a:spcBef>
                <a:spcPts val="0"/>
              </a:spcBef>
              <a:spcAft>
                <a:spcPts val="0"/>
              </a:spcAft>
              <a:buSzPts val="2900"/>
              <a:buNone/>
              <a:defRPr sz="3700"/>
            </a:lvl6pPr>
            <a:lvl7pPr lvl="6" rtl="0" algn="l">
              <a:lnSpc>
                <a:spcPct val="100000"/>
              </a:lnSpc>
              <a:spcBef>
                <a:spcPts val="0"/>
              </a:spcBef>
              <a:spcAft>
                <a:spcPts val="0"/>
              </a:spcAft>
              <a:buSzPts val="2900"/>
              <a:buNone/>
              <a:defRPr sz="3700"/>
            </a:lvl7pPr>
            <a:lvl8pPr lvl="7" rtl="0" algn="l">
              <a:lnSpc>
                <a:spcPct val="100000"/>
              </a:lnSpc>
              <a:spcBef>
                <a:spcPts val="0"/>
              </a:spcBef>
              <a:spcAft>
                <a:spcPts val="0"/>
              </a:spcAft>
              <a:buSzPts val="2900"/>
              <a:buNone/>
              <a:defRPr sz="3700"/>
            </a:lvl8pPr>
            <a:lvl9pPr lvl="8" rtl="0" algn="l">
              <a:lnSpc>
                <a:spcPct val="100000"/>
              </a:lnSpc>
              <a:spcBef>
                <a:spcPts val="0"/>
              </a:spcBef>
              <a:spcAft>
                <a:spcPts val="0"/>
              </a:spcAft>
              <a:buSzPts val="2900"/>
              <a:buNone/>
              <a:defRPr sz="3700"/>
            </a:lvl9pPr>
          </a:lstStyle>
          <a:p/>
        </p:txBody>
      </p:sp>
      <p:sp>
        <p:nvSpPr>
          <p:cNvPr id="13" name="Google Shape;13;p5"/>
          <p:cNvSpPr txBox="1"/>
          <p:nvPr>
            <p:ph idx="1" type="body"/>
          </p:nvPr>
        </p:nvSpPr>
        <p:spPr>
          <a:xfrm>
            <a:off x="1219200" y="3200400"/>
            <a:ext cx="21945600" cy="9051900"/>
          </a:xfrm>
          <a:prstGeom prst="rect">
            <a:avLst/>
          </a:prstGeom>
          <a:noFill/>
          <a:ln>
            <a:noFill/>
          </a:ln>
        </p:spPr>
        <p:txBody>
          <a:bodyPr anchorCtr="0" anchor="t" bIns="182875" lIns="182875" spcFirstLastPara="1" rIns="182875" wrap="square" tIns="182875">
            <a:noAutofit/>
          </a:bodyPr>
          <a:lstStyle>
            <a:lvl1pPr indent="-635000" lvl="0" marL="457200" marR="0" rtl="0" algn="l">
              <a:lnSpc>
                <a:spcPct val="100000"/>
              </a:lnSpc>
              <a:spcBef>
                <a:spcPts val="13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1pPr>
            <a:lvl2pPr indent="-584200" lvl="1" marL="914400" marR="0" rtl="0" algn="l">
              <a:lnSpc>
                <a:spcPct val="100000"/>
              </a:lnSpc>
              <a:spcBef>
                <a:spcPts val="11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2pPr>
            <a:lvl3pPr indent="-533400" lvl="2" marL="1371600" marR="0" rtl="0" algn="l">
              <a:lnSpc>
                <a:spcPct val="100000"/>
              </a:lnSpc>
              <a:spcBef>
                <a:spcPts val="11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14" name="Google Shape;14;p5"/>
          <p:cNvSpPr txBox="1"/>
          <p:nvPr>
            <p:ph idx="10" type="dt"/>
          </p:nvPr>
        </p:nvSpPr>
        <p:spPr>
          <a:xfrm>
            <a:off x="1219200" y="12712700"/>
            <a:ext cx="5689500" cy="730500"/>
          </a:xfrm>
          <a:prstGeom prst="rect">
            <a:avLst/>
          </a:prstGeom>
          <a:noFill/>
          <a:ln>
            <a:noFill/>
          </a:ln>
        </p:spPr>
        <p:txBody>
          <a:bodyPr anchorCtr="0" anchor="ctr" bIns="182875" lIns="182875" spcFirstLastPara="1" rIns="182875" wrap="square" tIns="182875">
            <a:noAutofit/>
          </a:bodyPr>
          <a:lstStyle>
            <a:lvl1pPr lvl="0" marR="0" rtl="0" algn="l">
              <a:lnSpc>
                <a:spcPct val="100000"/>
              </a:lnSpc>
              <a:spcBef>
                <a:spcPts val="0"/>
              </a:spcBef>
              <a:spcAft>
                <a:spcPts val="0"/>
              </a:spcAft>
              <a:buSzPts val="2900"/>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9pPr>
          </a:lstStyle>
          <a:p/>
        </p:txBody>
      </p:sp>
      <p:sp>
        <p:nvSpPr>
          <p:cNvPr id="15" name="Google Shape;15;p5"/>
          <p:cNvSpPr txBox="1"/>
          <p:nvPr>
            <p:ph idx="11" type="ftr"/>
          </p:nvPr>
        </p:nvSpPr>
        <p:spPr>
          <a:xfrm>
            <a:off x="8331200" y="12712700"/>
            <a:ext cx="7721700" cy="730500"/>
          </a:xfrm>
          <a:prstGeom prst="rect">
            <a:avLst/>
          </a:prstGeom>
          <a:noFill/>
          <a:ln>
            <a:noFill/>
          </a:ln>
        </p:spPr>
        <p:txBody>
          <a:bodyPr anchorCtr="0" anchor="ctr" bIns="182875" lIns="182875" spcFirstLastPara="1" rIns="182875" wrap="square" tIns="182875">
            <a:noAutofit/>
          </a:bodyPr>
          <a:lstStyle>
            <a:lvl1pPr lvl="0" marR="0" rtl="0" algn="ctr">
              <a:lnSpc>
                <a:spcPct val="100000"/>
              </a:lnSpc>
              <a:spcBef>
                <a:spcPts val="0"/>
              </a:spcBef>
              <a:spcAft>
                <a:spcPts val="0"/>
              </a:spcAft>
              <a:buSzPts val="2900"/>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9pPr>
          </a:lstStyle>
          <a:p/>
        </p:txBody>
      </p:sp>
      <p:sp>
        <p:nvSpPr>
          <p:cNvPr id="16" name="Google Shape;16;p5"/>
          <p:cNvSpPr txBox="1"/>
          <p:nvPr>
            <p:ph idx="12" type="sldNum"/>
          </p:nvPr>
        </p:nvSpPr>
        <p:spPr>
          <a:xfrm>
            <a:off x="17475200" y="12712700"/>
            <a:ext cx="5689500" cy="730500"/>
          </a:xfrm>
          <a:prstGeom prst="rect">
            <a:avLst/>
          </a:prstGeom>
          <a:noFill/>
          <a:ln>
            <a:noFill/>
          </a:ln>
        </p:spPr>
        <p:txBody>
          <a:bodyPr anchorCtr="0" anchor="ctr" bIns="91400" lIns="182875" spcFirstLastPara="1" rIns="182875"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mt="14000"/>
          </a:blip>
          <a:srcRect b="0" l="0" r="0" t="0"/>
          <a:stretch/>
        </p:blipFill>
        <p:spPr>
          <a:xfrm rot="-3082432">
            <a:off x="20807265" y="8310200"/>
            <a:ext cx="4720137" cy="4720137"/>
          </a:xfrm>
          <a:prstGeom prst="rect">
            <a:avLst/>
          </a:prstGeom>
          <a:noFill/>
          <a:ln>
            <a:noFill/>
          </a:ln>
        </p:spPr>
      </p:pic>
      <p:pic>
        <p:nvPicPr>
          <p:cNvPr id="7" name="Google Shape;7;p1"/>
          <p:cNvPicPr preferRelativeResize="0"/>
          <p:nvPr/>
        </p:nvPicPr>
        <p:blipFill rotWithShape="1">
          <a:blip r:embed="rId1">
            <a:alphaModFix amt="5000"/>
          </a:blip>
          <a:srcRect b="0" l="0" r="0" t="0"/>
          <a:stretch/>
        </p:blipFill>
        <p:spPr>
          <a:xfrm>
            <a:off x="22664400" y="7284013"/>
            <a:ext cx="2634073" cy="2634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social.desa.un.org/issues/disability/crpd/convention-on-the-rights-of-persons-with-disabilities-crp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6"/>
          <p:cNvSpPr txBox="1"/>
          <p:nvPr/>
        </p:nvSpPr>
        <p:spPr>
          <a:xfrm>
            <a:off x="957000" y="4202700"/>
            <a:ext cx="22470000" cy="5310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t/>
            </a:r>
            <a:endParaRPr sz="2400">
              <a:solidFill>
                <a:srgbClr val="000000"/>
              </a:solidFill>
              <a:latin typeface="Calibri"/>
              <a:ea typeface="Calibri"/>
              <a:cs typeface="Calibri"/>
              <a:sym typeface="Calibri"/>
            </a:endParaRPr>
          </a:p>
          <a:p>
            <a:pPr indent="0" lvl="0" marL="0" rtl="0" algn="ctr">
              <a:spcBef>
                <a:spcPts val="0"/>
              </a:spcBef>
              <a:spcAft>
                <a:spcPts val="0"/>
              </a:spcAft>
              <a:buNone/>
            </a:pPr>
            <a:r>
              <a:rPr b="1" lang="en-CA" sz="10000">
                <a:solidFill>
                  <a:srgbClr val="431C35"/>
                </a:solidFill>
              </a:rPr>
              <a:t>Inclusion of Women and Girls with Disabilities into Health and Gender Equality Programming</a:t>
            </a:r>
            <a:endParaRPr b="1" sz="10000">
              <a:solidFill>
                <a:srgbClr val="431C35"/>
              </a:solidFill>
            </a:endParaRPr>
          </a:p>
          <a:p>
            <a:pPr indent="0" lvl="0" marL="0" rtl="0" algn="ctr">
              <a:lnSpc>
                <a:spcPct val="90000"/>
              </a:lnSpc>
              <a:spcBef>
                <a:spcPts val="1000"/>
              </a:spcBef>
              <a:spcAft>
                <a:spcPts val="0"/>
              </a:spcAft>
              <a:buNone/>
            </a:pPr>
            <a:r>
              <a:t/>
            </a:r>
            <a:endParaRPr sz="3600">
              <a:solidFill>
                <a:srgbClr val="000000"/>
              </a:solidFill>
            </a:endParaRPr>
          </a:p>
          <a:p>
            <a:pPr indent="0" lvl="0" marL="0" rtl="0" algn="l">
              <a:lnSpc>
                <a:spcPct val="90000"/>
              </a:lnSpc>
              <a:spcBef>
                <a:spcPts val="1000"/>
              </a:spcBef>
              <a:spcAft>
                <a:spcPts val="0"/>
              </a:spcAft>
              <a:buNone/>
            </a:pPr>
            <a:r>
              <a:t/>
            </a:r>
            <a:endParaRPr sz="2400">
              <a:solidFill>
                <a:srgbClr val="000000"/>
              </a:solidFill>
            </a:endParaRPr>
          </a:p>
        </p:txBody>
      </p:sp>
      <p:sp>
        <p:nvSpPr>
          <p:cNvPr id="22" name="Google Shape;22;p6"/>
          <p:cNvSpPr txBox="1"/>
          <p:nvPr/>
        </p:nvSpPr>
        <p:spPr>
          <a:xfrm>
            <a:off x="9742650" y="9880700"/>
            <a:ext cx="4898700" cy="91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b="1" lang="en-CA" sz="3600">
                <a:solidFill>
                  <a:schemeClr val="dk1"/>
                </a:solidFill>
              </a:rPr>
              <a:t> </a:t>
            </a:r>
            <a:r>
              <a:rPr b="1" lang="en-CA" sz="5300">
                <a:solidFill>
                  <a:srgbClr val="993365"/>
                </a:solidFill>
              </a:rPr>
              <a:t>Webinar 1</a:t>
            </a:r>
            <a:endParaRPr b="1" sz="4100">
              <a:solidFill>
                <a:srgbClr val="99336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nvSpPr>
        <p:spPr>
          <a:xfrm>
            <a:off x="1213625" y="2958050"/>
            <a:ext cx="11300100" cy="64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CA" sz="4200">
                <a:solidFill>
                  <a:srgbClr val="993365"/>
                </a:solidFill>
              </a:rPr>
              <a:t>Disability results from barriers in society</a:t>
            </a:r>
            <a:endParaRPr b="1" sz="4200">
              <a:solidFill>
                <a:srgbClr val="993365"/>
              </a:solidFill>
            </a:endParaRPr>
          </a:p>
          <a:p>
            <a:pPr indent="0" lvl="0" marL="0" rtl="0" algn="l">
              <a:lnSpc>
                <a:spcPct val="90000"/>
              </a:lnSpc>
              <a:spcBef>
                <a:spcPts val="0"/>
              </a:spcBef>
              <a:spcAft>
                <a:spcPts val="0"/>
              </a:spcAft>
              <a:buNone/>
            </a:pPr>
            <a:r>
              <a:t/>
            </a:r>
            <a:endParaRPr b="1" sz="3500">
              <a:solidFill>
                <a:srgbClr val="993365"/>
              </a:solidFill>
            </a:endParaRPr>
          </a:p>
        </p:txBody>
      </p:sp>
      <p:sp>
        <p:nvSpPr>
          <p:cNvPr id="99" name="Google Shape;99;p15"/>
          <p:cNvSpPr/>
          <p:nvPr/>
        </p:nvSpPr>
        <p:spPr>
          <a:xfrm>
            <a:off x="5103175" y="4767412"/>
            <a:ext cx="4860000" cy="4860000"/>
          </a:xfrm>
          <a:prstGeom prst="ellipse">
            <a:avLst/>
          </a:prstGeom>
          <a:noFill/>
          <a:ln cap="flat" cmpd="sng" w="38100">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p15"/>
          <p:cNvSpPr/>
          <p:nvPr/>
        </p:nvSpPr>
        <p:spPr>
          <a:xfrm>
            <a:off x="5913185" y="5656256"/>
            <a:ext cx="3240000" cy="3240000"/>
          </a:xfrm>
          <a:prstGeom prst="ellipse">
            <a:avLst/>
          </a:prstGeom>
          <a:noFill/>
          <a:ln cap="flat" cmpd="sng" w="28575">
            <a:solidFill>
              <a:srgbClr val="800000"/>
            </a:solidFill>
            <a:prstDash val="dash"/>
            <a:round/>
            <a:headEnd len="sm" w="sm" type="none"/>
            <a:tailEnd len="sm" w="sm" type="none"/>
          </a:ln>
        </p:spPr>
        <p:txBody>
          <a:bodyPr anchorCtr="0" anchor="t" bIns="45700" lIns="91425" spcFirstLastPara="1" rIns="91425" wrap="square" tIns="586800">
            <a:noAutofit/>
          </a:bodyPr>
          <a:lstStyle/>
          <a:p>
            <a:pPr indent="0" lvl="0" marL="0" marR="0" rtl="0" algn="l">
              <a:lnSpc>
                <a:spcPct val="100000"/>
              </a:lnSpc>
              <a:spcBef>
                <a:spcPts val="0"/>
              </a:spcBef>
              <a:spcAft>
                <a:spcPts val="0"/>
              </a:spcAft>
              <a:buClr>
                <a:srgbClr val="000000"/>
              </a:buClr>
              <a:buSzPts val="1200"/>
              <a:buFont typeface="Arial"/>
              <a:buNone/>
            </a:pPr>
            <a:r>
              <a:rPr b="1" i="0" lang="en-CA" sz="2200" u="none" cap="none" strike="noStrike">
                <a:solidFill>
                  <a:srgbClr val="000000"/>
                </a:solidFill>
                <a:latin typeface="Tahoma"/>
                <a:ea typeface="Tahoma"/>
                <a:cs typeface="Tahoma"/>
                <a:sym typeface="Tahoma"/>
              </a:rPr>
              <a:t>Persons with disabilities</a:t>
            </a:r>
            <a:endParaRPr b="0" i="0" sz="2200" u="none" cap="none" strike="noStrike">
              <a:solidFill>
                <a:srgbClr val="000000"/>
              </a:solidFill>
              <a:latin typeface="Arial"/>
              <a:ea typeface="Arial"/>
              <a:cs typeface="Arial"/>
              <a:sym typeface="Arial"/>
            </a:endParaRPr>
          </a:p>
        </p:txBody>
      </p:sp>
      <p:sp>
        <p:nvSpPr>
          <p:cNvPr id="101" name="Google Shape;101;p15"/>
          <p:cNvSpPr txBox="1"/>
          <p:nvPr/>
        </p:nvSpPr>
        <p:spPr>
          <a:xfrm>
            <a:off x="5261554" y="4767413"/>
            <a:ext cx="2338500" cy="6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CA" sz="2900" u="none" cap="none" strike="noStrike">
                <a:solidFill>
                  <a:srgbClr val="000000"/>
                </a:solidFill>
                <a:latin typeface="Tahoma"/>
                <a:ea typeface="Tahoma"/>
                <a:cs typeface="Tahoma"/>
                <a:sym typeface="Tahoma"/>
              </a:rPr>
              <a:t>SOCIETY</a:t>
            </a:r>
            <a:endParaRPr b="0" i="0" sz="2900" u="none" cap="none" strike="noStrike">
              <a:solidFill>
                <a:srgbClr val="000000"/>
              </a:solidFill>
              <a:latin typeface="Tahoma"/>
              <a:ea typeface="Tahoma"/>
              <a:cs typeface="Tahoma"/>
              <a:sym typeface="Tahoma"/>
            </a:endParaRPr>
          </a:p>
        </p:txBody>
      </p:sp>
      <p:sp>
        <p:nvSpPr>
          <p:cNvPr id="102" name="Google Shape;102;p15"/>
          <p:cNvSpPr txBox="1"/>
          <p:nvPr/>
        </p:nvSpPr>
        <p:spPr>
          <a:xfrm>
            <a:off x="3918125" y="10095188"/>
            <a:ext cx="168078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CA" sz="2600"/>
              <a:t>Activities focus on inclusion, identifying and eliminating access, attitudinal and institutional barriers. Persons with disabilities are explicitly recognised as a normal part of all societies.</a:t>
            </a:r>
            <a:endParaRPr sz="2600"/>
          </a:p>
          <a:p>
            <a:pPr indent="0" lvl="0" marL="0" marR="0" rtl="0" algn="l">
              <a:lnSpc>
                <a:spcPct val="100000"/>
              </a:lnSpc>
              <a:spcBef>
                <a:spcPts val="0"/>
              </a:spcBef>
              <a:spcAft>
                <a:spcPts val="0"/>
              </a:spcAft>
              <a:buClr>
                <a:srgbClr val="000000"/>
              </a:buClr>
              <a:buSzPts val="1800"/>
              <a:buFont typeface="Arial"/>
              <a:buNone/>
            </a:pPr>
            <a:r>
              <a:t/>
            </a:r>
            <a:endParaRPr sz="2600"/>
          </a:p>
        </p:txBody>
      </p:sp>
      <p:sp>
        <p:nvSpPr>
          <p:cNvPr id="103" name="Google Shape;103;p15"/>
          <p:cNvSpPr txBox="1"/>
          <p:nvPr/>
        </p:nvSpPr>
        <p:spPr>
          <a:xfrm>
            <a:off x="866775" y="11894050"/>
            <a:ext cx="3201900" cy="33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CA"/>
              <a:t>Source: Coe and Wapling, 2010   </a:t>
            </a:r>
            <a:endParaRPr>
              <a:solidFill>
                <a:srgbClr val="888888"/>
              </a:solidFill>
            </a:endParaRPr>
          </a:p>
        </p:txBody>
      </p:sp>
      <p:sp>
        <p:nvSpPr>
          <p:cNvPr id="104" name="Google Shape;104;p15"/>
          <p:cNvSpPr/>
          <p:nvPr/>
        </p:nvSpPr>
        <p:spPr>
          <a:xfrm>
            <a:off x="13687106" y="4672077"/>
            <a:ext cx="4860000" cy="4860000"/>
          </a:xfrm>
          <a:prstGeom prst="ellipse">
            <a:avLst/>
          </a:prstGeom>
          <a:solidFill>
            <a:srgbClr val="FEE599"/>
          </a:solidFill>
          <a:ln cap="flat" cmpd="sng" w="38100">
            <a:solidFill>
              <a:schemeClr val="dk1"/>
            </a:solidFill>
            <a:prstDash val="solid"/>
            <a:miter lim="800000"/>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05" name="Google Shape;105;p15"/>
          <p:cNvGrpSpPr/>
          <p:nvPr/>
        </p:nvGrpSpPr>
        <p:grpSpPr>
          <a:xfrm>
            <a:off x="16110294" y="6382095"/>
            <a:ext cx="1440004" cy="1439951"/>
            <a:chOff x="1861938" y="932842"/>
            <a:chExt cx="1581900" cy="1569600"/>
          </a:xfrm>
        </p:grpSpPr>
        <p:sp>
          <p:nvSpPr>
            <p:cNvPr id="106" name="Google Shape;106;p15"/>
            <p:cNvSpPr/>
            <p:nvPr/>
          </p:nvSpPr>
          <p:spPr>
            <a:xfrm>
              <a:off x="1861938" y="932842"/>
              <a:ext cx="1581900" cy="1569600"/>
            </a:xfrm>
            <a:prstGeom prst="ellipse">
              <a:avLst/>
            </a:prstGeom>
            <a:solidFill>
              <a:srgbClr val="000000">
                <a:alpha val="4310"/>
              </a:srgbClr>
            </a:solidFill>
            <a:ln cap="flat" cmpd="sng" w="36000">
              <a:solidFill>
                <a:srgbClr val="849398"/>
              </a:solidFill>
              <a:prstDash val="dash"/>
              <a:miter lim="800000"/>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 name="Google Shape;107;p15"/>
            <p:cNvSpPr txBox="1"/>
            <p:nvPr/>
          </p:nvSpPr>
          <p:spPr>
            <a:xfrm>
              <a:off x="2087379" y="1269901"/>
              <a:ext cx="1131000" cy="776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i="0" lang="en-CA" u="none" cap="none" strike="noStrike">
                  <a:solidFill>
                    <a:srgbClr val="000000"/>
                  </a:solidFill>
                  <a:latin typeface="Tahoma"/>
                  <a:ea typeface="Tahoma"/>
                  <a:cs typeface="Tahoma"/>
                  <a:sym typeface="Tahoma"/>
                </a:rPr>
                <a:t>Persons with disabilities</a:t>
              </a:r>
              <a:endParaRPr i="0" sz="1700" u="none" cap="none" strike="noStrike">
                <a:solidFill>
                  <a:srgbClr val="000000"/>
                </a:solidFill>
                <a:latin typeface="Tahoma"/>
                <a:ea typeface="Tahoma"/>
                <a:cs typeface="Tahoma"/>
                <a:sym typeface="Tahoma"/>
              </a:endParaRPr>
            </a:p>
          </p:txBody>
        </p:sp>
      </p:grpSp>
      <p:grpSp>
        <p:nvGrpSpPr>
          <p:cNvPr id="108" name="Google Shape;108;p15"/>
          <p:cNvGrpSpPr/>
          <p:nvPr/>
        </p:nvGrpSpPr>
        <p:grpSpPr>
          <a:xfrm>
            <a:off x="15435202" y="7372704"/>
            <a:ext cx="1440004" cy="1440031"/>
            <a:chOff x="1320192" y="1461945"/>
            <a:chExt cx="1581900" cy="1687800"/>
          </a:xfrm>
        </p:grpSpPr>
        <p:sp>
          <p:nvSpPr>
            <p:cNvPr id="109" name="Google Shape;109;p15"/>
            <p:cNvSpPr/>
            <p:nvPr/>
          </p:nvSpPr>
          <p:spPr>
            <a:xfrm>
              <a:off x="1320192" y="1461945"/>
              <a:ext cx="1581900" cy="1687800"/>
            </a:xfrm>
            <a:prstGeom prst="ellipse">
              <a:avLst/>
            </a:prstGeom>
            <a:solidFill>
              <a:srgbClr val="000000">
                <a:alpha val="4310"/>
              </a:srgbClr>
            </a:solidFill>
            <a:ln cap="flat" cmpd="sng" w="36000">
              <a:solidFill>
                <a:srgbClr val="849398"/>
              </a:solidFill>
              <a:prstDash val="dash"/>
              <a:miter lim="800000"/>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0" name="Google Shape;110;p15"/>
            <p:cNvSpPr txBox="1"/>
            <p:nvPr/>
          </p:nvSpPr>
          <p:spPr>
            <a:xfrm>
              <a:off x="1463433" y="2167199"/>
              <a:ext cx="1295400" cy="81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i="0" lang="en-CA" u="none" cap="none" strike="noStrike">
                  <a:solidFill>
                    <a:srgbClr val="000000"/>
                  </a:solidFill>
                  <a:latin typeface="Tahoma"/>
                  <a:ea typeface="Tahoma"/>
                  <a:cs typeface="Tahoma"/>
                  <a:sym typeface="Tahoma"/>
                </a:rPr>
                <a:t>LGBTQI+ community</a:t>
              </a:r>
              <a:endParaRPr i="0" sz="1700" u="none" cap="none" strike="noStrike">
                <a:solidFill>
                  <a:srgbClr val="000000"/>
                </a:solidFill>
                <a:latin typeface="Tahoma"/>
                <a:ea typeface="Tahoma"/>
                <a:cs typeface="Tahoma"/>
                <a:sym typeface="Tahoma"/>
              </a:endParaRPr>
            </a:p>
          </p:txBody>
        </p:sp>
      </p:grpSp>
      <p:grpSp>
        <p:nvGrpSpPr>
          <p:cNvPr id="111" name="Google Shape;111;p15"/>
          <p:cNvGrpSpPr/>
          <p:nvPr/>
        </p:nvGrpSpPr>
        <p:grpSpPr>
          <a:xfrm>
            <a:off x="14796929" y="6403797"/>
            <a:ext cx="1440028" cy="1439986"/>
            <a:chOff x="884815" y="875539"/>
            <a:chExt cx="1398900" cy="1626000"/>
          </a:xfrm>
        </p:grpSpPr>
        <p:sp>
          <p:nvSpPr>
            <p:cNvPr id="112" name="Google Shape;112;p15"/>
            <p:cNvSpPr/>
            <p:nvPr/>
          </p:nvSpPr>
          <p:spPr>
            <a:xfrm>
              <a:off x="884815" y="875539"/>
              <a:ext cx="1398900" cy="1626000"/>
            </a:xfrm>
            <a:prstGeom prst="ellipse">
              <a:avLst/>
            </a:prstGeom>
            <a:solidFill>
              <a:srgbClr val="000000">
                <a:alpha val="4310"/>
              </a:srgbClr>
            </a:solidFill>
            <a:ln cap="flat" cmpd="sng" w="36000">
              <a:solidFill>
                <a:srgbClr val="849398"/>
              </a:solidFill>
              <a:prstDash val="dash"/>
              <a:miter lim="800000"/>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 name="Google Shape;113;p15"/>
            <p:cNvSpPr txBox="1"/>
            <p:nvPr/>
          </p:nvSpPr>
          <p:spPr>
            <a:xfrm>
              <a:off x="958554" y="1264515"/>
              <a:ext cx="1195500" cy="70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i="0" lang="en-CA" u="none" cap="none" strike="noStrike">
                  <a:solidFill>
                    <a:srgbClr val="000000"/>
                  </a:solidFill>
                  <a:latin typeface="Tahoma"/>
                  <a:ea typeface="Tahoma"/>
                  <a:cs typeface="Tahoma"/>
                  <a:sym typeface="Tahoma"/>
                </a:rPr>
                <a:t>Younger women</a:t>
              </a:r>
              <a:endParaRPr i="0" sz="1700" u="none" cap="none" strike="noStrike">
                <a:solidFill>
                  <a:srgbClr val="000000"/>
                </a:solidFill>
                <a:latin typeface="Tahoma"/>
                <a:ea typeface="Tahoma"/>
                <a:cs typeface="Tahoma"/>
                <a:sym typeface="Tahoma"/>
              </a:endParaRPr>
            </a:p>
          </p:txBody>
        </p:sp>
      </p:grpSp>
      <p:sp>
        <p:nvSpPr>
          <p:cNvPr id="114" name="Google Shape;114;p15"/>
          <p:cNvSpPr txBox="1"/>
          <p:nvPr/>
        </p:nvSpPr>
        <p:spPr>
          <a:xfrm>
            <a:off x="15298410" y="5309663"/>
            <a:ext cx="1637400" cy="62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CA" sz="1800" u="none" cap="none" strike="noStrike">
                <a:solidFill>
                  <a:srgbClr val="000000"/>
                </a:solidFill>
                <a:latin typeface="Tahoma"/>
                <a:ea typeface="Tahoma"/>
                <a:cs typeface="Tahoma"/>
                <a:sym typeface="Tahoma"/>
              </a:rPr>
              <a:t>Programme intervention</a:t>
            </a:r>
            <a:endParaRPr i="0" sz="1800" u="none" cap="none" strike="noStrike">
              <a:solidFill>
                <a:srgbClr val="000000"/>
              </a:solidFill>
              <a:latin typeface="Tahoma"/>
              <a:ea typeface="Tahoma"/>
              <a:cs typeface="Tahoma"/>
              <a:sym typeface="Tahoma"/>
            </a:endParaRPr>
          </a:p>
        </p:txBody>
      </p:sp>
      <p:sp>
        <p:nvSpPr>
          <p:cNvPr id="115" name="Google Shape;115;p15"/>
          <p:cNvSpPr txBox="1"/>
          <p:nvPr/>
        </p:nvSpPr>
        <p:spPr>
          <a:xfrm>
            <a:off x="0" y="810000"/>
            <a:ext cx="224076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Social/Human Rights and Empowerment Approach</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nvSpPr>
        <p:spPr>
          <a:xfrm>
            <a:off x="22349638" y="12503681"/>
            <a:ext cx="1911600" cy="995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800"/>
              <a:buFont typeface="Arial"/>
              <a:buNone/>
            </a:pPr>
            <a:r>
              <a:rPr b="0" i="0" lang="en-CA" sz="5800" u="none" cap="none" strike="noStrike">
                <a:solidFill>
                  <a:srgbClr val="FFFFFF"/>
                </a:solidFill>
                <a:latin typeface="Tahoma"/>
                <a:ea typeface="Tahoma"/>
                <a:cs typeface="Tahoma"/>
                <a:sym typeface="Tahoma"/>
              </a:rPr>
              <a:t>##</a:t>
            </a:r>
            <a:endParaRPr b="0" i="0" sz="5800" u="none" cap="none" strike="noStrike">
              <a:solidFill>
                <a:srgbClr val="FFFFFF"/>
              </a:solidFill>
              <a:latin typeface="Tahoma"/>
              <a:ea typeface="Tahoma"/>
              <a:cs typeface="Tahoma"/>
              <a:sym typeface="Tahoma"/>
            </a:endParaRPr>
          </a:p>
        </p:txBody>
      </p:sp>
      <p:sp>
        <p:nvSpPr>
          <p:cNvPr id="121" name="Google Shape;121;p16"/>
          <p:cNvSpPr txBox="1"/>
          <p:nvPr/>
        </p:nvSpPr>
        <p:spPr>
          <a:xfrm>
            <a:off x="1060925" y="3521275"/>
            <a:ext cx="21801000" cy="7381500"/>
          </a:xfrm>
          <a:prstGeom prst="rect">
            <a:avLst/>
          </a:prstGeom>
          <a:noFill/>
          <a:ln>
            <a:noFill/>
          </a:ln>
        </p:spPr>
        <p:txBody>
          <a:bodyPr anchorCtr="0" anchor="t" bIns="45700" lIns="91425" spcFirstLastPara="1" rIns="91425" wrap="square" tIns="45700">
            <a:noAutofit/>
          </a:bodyPr>
          <a:lstStyle/>
          <a:p>
            <a:pPr indent="-482600" lvl="0" marL="457200" rtl="0" algn="l">
              <a:spcBef>
                <a:spcPts val="0"/>
              </a:spcBef>
              <a:spcAft>
                <a:spcPts val="0"/>
              </a:spcAft>
              <a:buSzPts val="4000"/>
              <a:buChar char="•"/>
            </a:pPr>
            <a:r>
              <a:rPr lang="en-CA" sz="4000"/>
              <a:t>Not just about words – but ideas, attitudes and practices.</a:t>
            </a:r>
            <a:endParaRPr sz="4000"/>
          </a:p>
          <a:p>
            <a:pPr indent="0" lvl="0" marL="0" rtl="0" algn="l">
              <a:spcBef>
                <a:spcPts val="0"/>
              </a:spcBef>
              <a:spcAft>
                <a:spcPts val="0"/>
              </a:spcAft>
              <a:buNone/>
            </a:pPr>
            <a:r>
              <a:t/>
            </a:r>
            <a:endParaRPr sz="4000"/>
          </a:p>
          <a:p>
            <a:pPr indent="-482600" lvl="0" marL="457200" rtl="0" algn="l">
              <a:spcBef>
                <a:spcPts val="0"/>
              </a:spcBef>
              <a:spcAft>
                <a:spcPts val="0"/>
              </a:spcAft>
              <a:buSzPts val="4000"/>
              <a:buChar char="•"/>
            </a:pPr>
            <a:r>
              <a:rPr lang="en-CA" sz="4000"/>
              <a:t>They are a simplified summary of who has </a:t>
            </a:r>
            <a:r>
              <a:rPr b="1" lang="en-CA" sz="4000">
                <a:solidFill>
                  <a:srgbClr val="993365"/>
                </a:solidFill>
              </a:rPr>
              <a:t>power</a:t>
            </a:r>
            <a:r>
              <a:rPr lang="en-CA" sz="4000"/>
              <a:t> and </a:t>
            </a:r>
            <a:r>
              <a:rPr b="1" lang="en-CA" sz="4000">
                <a:solidFill>
                  <a:srgbClr val="993365"/>
                </a:solidFill>
              </a:rPr>
              <a:t>legitimacy</a:t>
            </a:r>
            <a:r>
              <a:rPr lang="en-CA" sz="4000"/>
              <a:t> - and therefore who gets what, when and how. Each is a different </a:t>
            </a:r>
            <a:r>
              <a:rPr b="1" lang="en-CA" sz="4000">
                <a:solidFill>
                  <a:srgbClr val="993365"/>
                </a:solidFill>
              </a:rPr>
              <a:t>perspective</a:t>
            </a:r>
            <a:r>
              <a:rPr lang="en-CA" sz="4000"/>
              <a:t> of how “disability” is understood.</a:t>
            </a:r>
            <a:endParaRPr sz="4000"/>
          </a:p>
          <a:p>
            <a:pPr indent="0" lvl="0" marL="0" rtl="0" algn="l">
              <a:spcBef>
                <a:spcPts val="0"/>
              </a:spcBef>
              <a:spcAft>
                <a:spcPts val="0"/>
              </a:spcAft>
              <a:buNone/>
            </a:pPr>
            <a:r>
              <a:t/>
            </a:r>
            <a:endParaRPr sz="4000"/>
          </a:p>
          <a:p>
            <a:pPr indent="-482600" lvl="0" marL="457200" rtl="0" algn="l">
              <a:spcBef>
                <a:spcPts val="0"/>
              </a:spcBef>
              <a:spcAft>
                <a:spcPts val="0"/>
              </a:spcAft>
              <a:buSzPts val="4000"/>
              <a:buChar char="•"/>
            </a:pPr>
            <a:r>
              <a:rPr lang="en-CA" sz="4000"/>
              <a:t>They illustrate who are the ‘gatekeepers’ of financial and human resources and describe how policies and practices are decided.</a:t>
            </a:r>
            <a:endParaRPr sz="4000"/>
          </a:p>
          <a:p>
            <a:pPr indent="0" lvl="0" marL="0" rtl="0" algn="l">
              <a:spcBef>
                <a:spcPts val="0"/>
              </a:spcBef>
              <a:spcAft>
                <a:spcPts val="0"/>
              </a:spcAft>
              <a:buNone/>
            </a:pPr>
            <a:r>
              <a:t/>
            </a:r>
            <a:endParaRPr sz="4000"/>
          </a:p>
          <a:p>
            <a:pPr indent="-482600" lvl="0" marL="457200" rtl="0" algn="l">
              <a:spcBef>
                <a:spcPts val="0"/>
              </a:spcBef>
              <a:spcAft>
                <a:spcPts val="0"/>
              </a:spcAft>
              <a:buSzPts val="4000"/>
              <a:buChar char="•"/>
            </a:pPr>
            <a:r>
              <a:rPr lang="en-CA" sz="4000"/>
              <a:t>The disability model adopted will determine the roles of professionals in SRHR service provision approach (are service providers working </a:t>
            </a:r>
            <a:r>
              <a:rPr b="1" lang="en-CA" sz="4000">
                <a:solidFill>
                  <a:srgbClr val="993365"/>
                </a:solidFill>
              </a:rPr>
              <a:t>for</a:t>
            </a:r>
            <a:r>
              <a:rPr lang="en-CA" sz="4000"/>
              <a:t> or </a:t>
            </a:r>
            <a:r>
              <a:rPr b="1" lang="en-CA" sz="4000">
                <a:solidFill>
                  <a:srgbClr val="993365"/>
                </a:solidFill>
              </a:rPr>
              <a:t>with</a:t>
            </a:r>
            <a:r>
              <a:rPr lang="en-CA" sz="4000"/>
              <a:t> persons with disabilities? Are professionals ‘on top’ or ‘on tap’?). </a:t>
            </a:r>
            <a:endParaRPr sz="4000">
              <a:solidFill>
                <a:srgbClr val="000000"/>
              </a:solidFill>
            </a:endParaRPr>
          </a:p>
        </p:txBody>
      </p:sp>
      <p:sp>
        <p:nvSpPr>
          <p:cNvPr id="122" name="Google Shape;122;p16"/>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Why are the models important?</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p:nvPr/>
        </p:nvSpPr>
        <p:spPr>
          <a:xfrm>
            <a:off x="5134688" y="6525250"/>
            <a:ext cx="13647900" cy="5475000"/>
          </a:xfrm>
          <a:prstGeom prst="flowChartAlternateProcess">
            <a:avLst/>
          </a:prstGeom>
          <a:noFill/>
          <a:ln cap="flat" cmpd="sng" w="76200">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p17"/>
          <p:cNvSpPr txBox="1"/>
          <p:nvPr/>
        </p:nvSpPr>
        <p:spPr>
          <a:xfrm>
            <a:off x="1187850" y="1289725"/>
            <a:ext cx="22389000" cy="1110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b="1" sz="7200">
              <a:solidFill>
                <a:srgbClr val="4F1337"/>
              </a:solidFill>
            </a:endParaRPr>
          </a:p>
        </p:txBody>
      </p:sp>
      <p:sp>
        <p:nvSpPr>
          <p:cNvPr id="129" name="Google Shape;129;p17"/>
          <p:cNvSpPr txBox="1"/>
          <p:nvPr/>
        </p:nvSpPr>
        <p:spPr>
          <a:xfrm>
            <a:off x="5271025" y="6598150"/>
            <a:ext cx="13365600" cy="53292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None/>
            </a:pPr>
            <a:r>
              <a:t/>
            </a:r>
            <a:endParaRPr sz="2200">
              <a:solidFill>
                <a:srgbClr val="000000"/>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ctr">
              <a:lnSpc>
                <a:spcPct val="150000"/>
              </a:lnSpc>
              <a:spcBef>
                <a:spcPts val="0"/>
              </a:spcBef>
              <a:spcAft>
                <a:spcPts val="0"/>
              </a:spcAft>
              <a:buNone/>
            </a:pPr>
            <a:r>
              <a:rPr lang="en-CA" sz="5700">
                <a:solidFill>
                  <a:schemeClr val="dk1"/>
                </a:solidFill>
              </a:rPr>
              <a:t>Different views of disability in society</a:t>
            </a:r>
            <a:endParaRPr sz="5700">
              <a:solidFill>
                <a:schemeClr val="dk1"/>
              </a:solidFill>
            </a:endParaRPr>
          </a:p>
          <a:p>
            <a:pPr indent="0" lvl="0" marL="0" rtl="0" algn="ctr">
              <a:lnSpc>
                <a:spcPct val="150000"/>
              </a:lnSpc>
              <a:spcBef>
                <a:spcPts val="0"/>
              </a:spcBef>
              <a:spcAft>
                <a:spcPts val="0"/>
              </a:spcAft>
              <a:buNone/>
            </a:pPr>
            <a:r>
              <a:t/>
            </a:r>
            <a:endParaRPr sz="5700">
              <a:solidFill>
                <a:schemeClr val="lt1"/>
              </a:solidFill>
            </a:endParaRPr>
          </a:p>
          <a:p>
            <a:pPr indent="0" lvl="0" marL="0" rtl="0" algn="ctr">
              <a:lnSpc>
                <a:spcPct val="150000"/>
              </a:lnSpc>
              <a:spcBef>
                <a:spcPts val="0"/>
              </a:spcBef>
              <a:spcAft>
                <a:spcPts val="0"/>
              </a:spcAft>
              <a:buNone/>
            </a:pPr>
            <a:r>
              <a:rPr lang="en-CA" sz="5700">
                <a:solidFill>
                  <a:schemeClr val="dk1"/>
                </a:solidFill>
              </a:rPr>
              <a:t> Different models</a:t>
            </a:r>
            <a:endParaRPr sz="5700">
              <a:solidFill>
                <a:schemeClr val="dk1"/>
              </a:solidFill>
            </a:endParaRPr>
          </a:p>
          <a:p>
            <a:pPr indent="0" lvl="0" marL="0" rtl="0" algn="ctr">
              <a:lnSpc>
                <a:spcPct val="150000"/>
              </a:lnSpc>
              <a:spcBef>
                <a:spcPts val="0"/>
              </a:spcBef>
              <a:spcAft>
                <a:spcPts val="0"/>
              </a:spcAft>
              <a:buNone/>
            </a:pPr>
            <a:r>
              <a:t/>
            </a:r>
            <a:endParaRPr sz="5700">
              <a:solidFill>
                <a:schemeClr val="lt1"/>
              </a:solidFill>
            </a:endParaRPr>
          </a:p>
          <a:p>
            <a:pPr indent="0" lvl="0" marL="0" rtl="0" algn="ctr">
              <a:lnSpc>
                <a:spcPct val="150000"/>
              </a:lnSpc>
              <a:spcBef>
                <a:spcPts val="0"/>
              </a:spcBef>
              <a:spcAft>
                <a:spcPts val="0"/>
              </a:spcAft>
              <a:buNone/>
            </a:pPr>
            <a:r>
              <a:rPr lang="en-CA" sz="5700">
                <a:solidFill>
                  <a:schemeClr val="dk1"/>
                </a:solidFill>
              </a:rPr>
              <a:t> Different policies and practices in the real world</a:t>
            </a:r>
            <a:endParaRPr sz="5700">
              <a:solidFill>
                <a:schemeClr val="dk1"/>
              </a:solidFill>
            </a:endParaRPr>
          </a:p>
          <a:p>
            <a:pPr indent="0" lvl="0" marL="0" rtl="0" algn="ctr">
              <a:lnSpc>
                <a:spcPct val="150000"/>
              </a:lnSpc>
              <a:spcBef>
                <a:spcPts val="0"/>
              </a:spcBef>
              <a:spcAft>
                <a:spcPts val="0"/>
              </a:spcAft>
              <a:buNone/>
            </a:pPr>
            <a:r>
              <a:t/>
            </a:r>
            <a:endParaRPr sz="5700">
              <a:solidFill>
                <a:schemeClr val="lt1"/>
              </a:solidFill>
            </a:endParaRPr>
          </a:p>
          <a:p>
            <a:pPr indent="0" lvl="0" marL="0" rtl="0" algn="ctr">
              <a:lnSpc>
                <a:spcPct val="150000"/>
              </a:lnSpc>
              <a:spcBef>
                <a:spcPts val="0"/>
              </a:spcBef>
              <a:spcAft>
                <a:spcPts val="0"/>
              </a:spcAft>
              <a:buNone/>
            </a:pPr>
            <a:r>
              <a:rPr lang="en-CA" sz="5700">
                <a:solidFill>
                  <a:schemeClr val="dk1"/>
                </a:solidFill>
              </a:rPr>
              <a:t>Different experiences for persons with disabilities</a:t>
            </a:r>
            <a:endParaRPr sz="5700">
              <a:solidFill>
                <a:schemeClr val="dk1"/>
              </a:solidFill>
            </a:endParaRPr>
          </a:p>
        </p:txBody>
      </p:sp>
      <p:sp>
        <p:nvSpPr>
          <p:cNvPr id="130" name="Google Shape;130;p17"/>
          <p:cNvSpPr/>
          <p:nvPr/>
        </p:nvSpPr>
        <p:spPr>
          <a:xfrm>
            <a:off x="11737956" y="10520967"/>
            <a:ext cx="485700" cy="489000"/>
          </a:xfrm>
          <a:prstGeom prst="downArrow">
            <a:avLst>
              <a:gd fmla="val 50000" name="adj1"/>
              <a:gd fmla="val 50000" name="adj2"/>
            </a:avLst>
          </a:prstGeom>
          <a:solidFill>
            <a:srgbClr val="993365"/>
          </a:solidFill>
          <a:ln cap="flat" cmpd="sng" w="12700">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1" name="Google Shape;131;p17"/>
          <p:cNvSpPr/>
          <p:nvPr/>
        </p:nvSpPr>
        <p:spPr>
          <a:xfrm>
            <a:off x="11716538" y="9171500"/>
            <a:ext cx="484200" cy="489000"/>
          </a:xfrm>
          <a:prstGeom prst="downArrow">
            <a:avLst>
              <a:gd fmla="val 50000" name="adj1"/>
              <a:gd fmla="val 50000" name="adj2"/>
            </a:avLst>
          </a:prstGeom>
          <a:solidFill>
            <a:srgbClr val="993365"/>
          </a:solidFill>
          <a:ln cap="flat" cmpd="sng" w="12700">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 name="Google Shape;132;p17"/>
          <p:cNvSpPr/>
          <p:nvPr/>
        </p:nvSpPr>
        <p:spPr>
          <a:xfrm>
            <a:off x="11716543" y="7669623"/>
            <a:ext cx="484200" cy="489000"/>
          </a:xfrm>
          <a:prstGeom prst="downArrow">
            <a:avLst>
              <a:gd fmla="val 50000" name="adj1"/>
              <a:gd fmla="val 50000" name="adj2"/>
            </a:avLst>
          </a:prstGeom>
          <a:solidFill>
            <a:srgbClr val="993365"/>
          </a:solidFill>
          <a:ln cap="flat" cmpd="sng" w="12700">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3" name="Google Shape;133;p17"/>
          <p:cNvSpPr txBox="1"/>
          <p:nvPr/>
        </p:nvSpPr>
        <p:spPr>
          <a:xfrm>
            <a:off x="1365100" y="3015575"/>
            <a:ext cx="21323400" cy="2647500"/>
          </a:xfrm>
          <a:prstGeom prst="rect">
            <a:avLst/>
          </a:prstGeom>
          <a:noFill/>
          <a:ln>
            <a:noFill/>
          </a:ln>
        </p:spPr>
        <p:txBody>
          <a:bodyPr anchorCtr="0" anchor="t" bIns="91425" lIns="91425" spcFirstLastPara="1" rIns="91425" wrap="square" tIns="91425">
            <a:spAutoFit/>
          </a:bodyPr>
          <a:lstStyle/>
          <a:p>
            <a:pPr indent="-482600" lvl="0" marL="457200" rtl="0" algn="l">
              <a:spcBef>
                <a:spcPts val="0"/>
              </a:spcBef>
              <a:spcAft>
                <a:spcPts val="0"/>
              </a:spcAft>
              <a:buClr>
                <a:schemeClr val="dk1"/>
              </a:buClr>
              <a:buSzPts val="4000"/>
              <a:buChar char="•"/>
            </a:pPr>
            <a:r>
              <a:rPr lang="en-CA" sz="4000">
                <a:solidFill>
                  <a:schemeClr val="dk1"/>
                </a:solidFill>
              </a:rPr>
              <a:t>Because it fundamentally links to issues of power, legitimacy and agency.</a:t>
            </a:r>
            <a:endParaRPr sz="4000">
              <a:solidFill>
                <a:schemeClr val="dk1"/>
              </a:solidFill>
            </a:endParaRPr>
          </a:p>
          <a:p>
            <a:pPr indent="0" lvl="0" marL="0" rtl="0" algn="l">
              <a:spcBef>
                <a:spcPts val="0"/>
              </a:spcBef>
              <a:spcAft>
                <a:spcPts val="0"/>
              </a:spcAft>
              <a:buNone/>
            </a:pPr>
            <a:r>
              <a:t/>
            </a:r>
            <a:endParaRPr sz="4000">
              <a:solidFill>
                <a:schemeClr val="dk1"/>
              </a:solidFill>
            </a:endParaRPr>
          </a:p>
          <a:p>
            <a:pPr indent="-482600" lvl="0" marL="457200" rtl="0" algn="l">
              <a:spcBef>
                <a:spcPts val="0"/>
              </a:spcBef>
              <a:spcAft>
                <a:spcPts val="0"/>
              </a:spcAft>
              <a:buClr>
                <a:schemeClr val="dk1"/>
              </a:buClr>
              <a:buSzPts val="4000"/>
              <a:buChar char="•"/>
            </a:pPr>
            <a:r>
              <a:rPr lang="en-CA" sz="4000">
                <a:solidFill>
                  <a:schemeClr val="dk1"/>
                </a:solidFill>
              </a:rPr>
              <a:t>The underpinning of “disability” will determine </a:t>
            </a:r>
            <a:r>
              <a:rPr b="1" lang="en-CA" sz="4000">
                <a:solidFill>
                  <a:srgbClr val="993365"/>
                </a:solidFill>
              </a:rPr>
              <a:t>who</a:t>
            </a:r>
            <a:r>
              <a:rPr lang="en-CA" sz="4000">
                <a:solidFill>
                  <a:schemeClr val="dk1"/>
                </a:solidFill>
              </a:rPr>
              <a:t> sets the agenda and sets priorities in SRHR work.</a:t>
            </a:r>
            <a:endParaRPr sz="4000">
              <a:solidFill>
                <a:schemeClr val="dk1"/>
              </a:solidFill>
            </a:endParaRPr>
          </a:p>
        </p:txBody>
      </p:sp>
      <p:sp>
        <p:nvSpPr>
          <p:cNvPr id="134" name="Google Shape;134;p17"/>
          <p:cNvSpPr txBox="1"/>
          <p:nvPr/>
        </p:nvSpPr>
        <p:spPr>
          <a:xfrm>
            <a:off x="0" y="810000"/>
            <a:ext cx="206091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Why does the definition of disability matter?</a:t>
            </a:r>
            <a:endParaRPr b="1" sz="72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p:nvPr/>
        </p:nvSpPr>
        <p:spPr>
          <a:xfrm>
            <a:off x="1193550" y="3123800"/>
            <a:ext cx="10530900" cy="8906700"/>
          </a:xfrm>
          <a:prstGeom prst="roundRect">
            <a:avLst>
              <a:gd fmla="val 16667" name="adj"/>
            </a:avLst>
          </a:prstGeom>
          <a:noFill/>
          <a:ln cap="flat" cmpd="sng" w="19050">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b="1" sz="3700">
              <a:solidFill>
                <a:schemeClr val="dk1"/>
              </a:solidFill>
            </a:endParaRPr>
          </a:p>
          <a:p>
            <a:pPr indent="0" lvl="0" marL="0" rtl="0" algn="l">
              <a:lnSpc>
                <a:spcPct val="90000"/>
              </a:lnSpc>
              <a:spcBef>
                <a:spcPts val="0"/>
              </a:spcBef>
              <a:spcAft>
                <a:spcPts val="0"/>
              </a:spcAft>
              <a:buClr>
                <a:schemeClr val="dk1"/>
              </a:buClr>
              <a:buSzPts val="1100"/>
              <a:buFont typeface="Arial"/>
              <a:buNone/>
            </a:pPr>
            <a:r>
              <a:rPr b="1" lang="en-CA" sz="3600">
                <a:solidFill>
                  <a:schemeClr val="dk1"/>
                </a:solidFill>
              </a:rPr>
              <a:t>C</a:t>
            </a:r>
            <a:r>
              <a:rPr b="1" lang="en-CA" sz="3600">
                <a:solidFill>
                  <a:schemeClr val="dk1"/>
                </a:solidFill>
              </a:rPr>
              <a:t>haracterised by</a:t>
            </a:r>
            <a:r>
              <a:rPr lang="en-CA" sz="3600">
                <a:solidFill>
                  <a:schemeClr val="dk1"/>
                </a:solidFill>
              </a:rPr>
              <a:t>:</a:t>
            </a:r>
            <a:endParaRPr sz="3600">
              <a:solidFill>
                <a:schemeClr val="dk1"/>
              </a:solidFill>
            </a:endParaRPr>
          </a:p>
          <a:p>
            <a:pPr indent="-295275" lvl="0" marL="685800" rtl="0" algn="l">
              <a:lnSpc>
                <a:spcPct val="90000"/>
              </a:lnSpc>
              <a:spcBef>
                <a:spcPts val="1000"/>
              </a:spcBef>
              <a:spcAft>
                <a:spcPts val="0"/>
              </a:spcAft>
              <a:buClr>
                <a:schemeClr val="dk1"/>
              </a:buClr>
              <a:buSzPts val="2800"/>
              <a:buChar char="●"/>
            </a:pPr>
            <a:r>
              <a:rPr lang="en-CA" sz="3600">
                <a:solidFill>
                  <a:schemeClr val="dk1"/>
                </a:solidFill>
              </a:rPr>
              <a:t>Problems in body function or structure;</a:t>
            </a:r>
            <a:endParaRPr sz="3600">
              <a:solidFill>
                <a:schemeClr val="dk1"/>
              </a:solidFill>
            </a:endParaRPr>
          </a:p>
          <a:p>
            <a:pPr indent="-295275" lvl="0" marL="685800" rtl="0" algn="l">
              <a:lnSpc>
                <a:spcPct val="90000"/>
              </a:lnSpc>
              <a:spcBef>
                <a:spcPts val="1000"/>
              </a:spcBef>
              <a:spcAft>
                <a:spcPts val="0"/>
              </a:spcAft>
              <a:buClr>
                <a:schemeClr val="dk1"/>
              </a:buClr>
              <a:buSzPts val="2800"/>
              <a:buChar char="●"/>
            </a:pPr>
            <a:r>
              <a:rPr lang="en-CA" sz="3600">
                <a:solidFill>
                  <a:schemeClr val="dk1"/>
                </a:solidFill>
              </a:rPr>
              <a:t>Conditions caused by disease or injury that affect a person's functioning or appearance. e.g. lacking part of or all of a limb; or a limb, organ or system that doesn’t fully function;</a:t>
            </a:r>
            <a:endParaRPr sz="3600">
              <a:solidFill>
                <a:schemeClr val="dk1"/>
              </a:solidFill>
            </a:endParaRPr>
          </a:p>
          <a:p>
            <a:pPr indent="-295275" lvl="0" marL="685800" rtl="0" algn="l">
              <a:lnSpc>
                <a:spcPct val="90000"/>
              </a:lnSpc>
              <a:spcBef>
                <a:spcPts val="1000"/>
              </a:spcBef>
              <a:spcAft>
                <a:spcPts val="0"/>
              </a:spcAft>
              <a:buClr>
                <a:schemeClr val="dk1"/>
              </a:buClr>
              <a:buSzPts val="2800"/>
              <a:buChar char="●"/>
            </a:pPr>
            <a:r>
              <a:rPr lang="en-CA" sz="3600">
                <a:solidFill>
                  <a:schemeClr val="dk1"/>
                </a:solidFill>
              </a:rPr>
              <a:t>Long-term or short-term problems;</a:t>
            </a:r>
            <a:endParaRPr sz="3600">
              <a:solidFill>
                <a:schemeClr val="dk1"/>
              </a:solidFill>
            </a:endParaRPr>
          </a:p>
          <a:p>
            <a:pPr indent="-295275" lvl="0" marL="685800" rtl="0" algn="l">
              <a:lnSpc>
                <a:spcPct val="90000"/>
              </a:lnSpc>
              <a:spcBef>
                <a:spcPts val="1000"/>
              </a:spcBef>
              <a:spcAft>
                <a:spcPts val="0"/>
              </a:spcAft>
              <a:buClr>
                <a:schemeClr val="dk1"/>
              </a:buClr>
              <a:buSzPts val="2800"/>
              <a:buChar char="●"/>
            </a:pPr>
            <a:r>
              <a:rPr lang="en-CA" sz="3600">
                <a:solidFill>
                  <a:schemeClr val="dk1"/>
                </a:solidFill>
              </a:rPr>
              <a:t>Single or multiple problems. </a:t>
            </a:r>
            <a:endParaRPr sz="3600">
              <a:solidFill>
                <a:schemeClr val="dk1"/>
              </a:solidFill>
            </a:endParaRPr>
          </a:p>
          <a:p>
            <a:pPr indent="0" lvl="0" marL="0" rtl="0" algn="l">
              <a:lnSpc>
                <a:spcPct val="90000"/>
              </a:lnSpc>
              <a:spcBef>
                <a:spcPts val="1000"/>
              </a:spcBef>
              <a:spcAft>
                <a:spcPts val="0"/>
              </a:spcAft>
              <a:buClr>
                <a:schemeClr val="dk1"/>
              </a:buClr>
              <a:buSzPts val="1100"/>
              <a:buFont typeface="Arial"/>
              <a:buNone/>
            </a:pPr>
            <a:r>
              <a:t/>
            </a:r>
            <a:endParaRPr sz="3600">
              <a:solidFill>
                <a:schemeClr val="dk1"/>
              </a:solidFill>
            </a:endParaRPr>
          </a:p>
          <a:p>
            <a:pPr indent="0" lvl="0" marL="0" rtl="0" algn="ctr">
              <a:lnSpc>
                <a:spcPct val="90000"/>
              </a:lnSpc>
              <a:spcBef>
                <a:spcPts val="1000"/>
              </a:spcBef>
              <a:spcAft>
                <a:spcPts val="0"/>
              </a:spcAft>
              <a:buClr>
                <a:schemeClr val="dk1"/>
              </a:buClr>
              <a:buSzPts val="1100"/>
              <a:buFont typeface="Arial"/>
              <a:buNone/>
            </a:pPr>
            <a:r>
              <a:rPr lang="en-CA" sz="3600">
                <a:solidFill>
                  <a:schemeClr val="dk1"/>
                </a:solidFill>
              </a:rPr>
              <a:t>Use </a:t>
            </a:r>
            <a:r>
              <a:rPr b="1" lang="en-CA" sz="3600">
                <a:solidFill>
                  <a:schemeClr val="dk1"/>
                </a:solidFill>
              </a:rPr>
              <a:t>impairment</a:t>
            </a:r>
            <a:r>
              <a:rPr lang="en-CA" sz="3600">
                <a:solidFill>
                  <a:schemeClr val="dk1"/>
                </a:solidFill>
              </a:rPr>
              <a:t> when you want to describe what makes an individual different from others (i.e. the physical, sensory, cognitive, or mental health problem(s) they have).</a:t>
            </a:r>
            <a:endParaRPr sz="3600">
              <a:solidFill>
                <a:schemeClr val="dk1"/>
              </a:solidFill>
            </a:endParaRPr>
          </a:p>
          <a:p>
            <a:pPr indent="0" lvl="0" marL="0" rtl="0" algn="ctr">
              <a:spcBef>
                <a:spcPts val="0"/>
              </a:spcBef>
              <a:spcAft>
                <a:spcPts val="0"/>
              </a:spcAft>
              <a:buNone/>
            </a:pPr>
            <a:r>
              <a:t/>
            </a:r>
            <a:endParaRPr/>
          </a:p>
        </p:txBody>
      </p:sp>
      <p:sp>
        <p:nvSpPr>
          <p:cNvPr id="140" name="Google Shape;140;p18"/>
          <p:cNvSpPr txBox="1"/>
          <p:nvPr/>
        </p:nvSpPr>
        <p:spPr>
          <a:xfrm>
            <a:off x="2905350" y="2668650"/>
            <a:ext cx="7107300" cy="823500"/>
          </a:xfrm>
          <a:prstGeom prst="rect">
            <a:avLst/>
          </a:prstGeom>
          <a:solidFill>
            <a:srgbClr val="3A4888"/>
          </a:solidFill>
          <a:ln cap="flat" cmpd="sng" w="19050">
            <a:solidFill>
              <a:srgbClr val="3A4888"/>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b="1" lang="en-CA" sz="4000">
                <a:solidFill>
                  <a:schemeClr val="lt1"/>
                </a:solidFill>
              </a:rPr>
              <a:t>Impairment</a:t>
            </a:r>
            <a:endParaRPr>
              <a:solidFill>
                <a:schemeClr val="lt1"/>
              </a:solidFill>
            </a:endParaRPr>
          </a:p>
        </p:txBody>
      </p:sp>
      <p:sp>
        <p:nvSpPr>
          <p:cNvPr id="141" name="Google Shape;141;p18"/>
          <p:cNvSpPr/>
          <p:nvPr/>
        </p:nvSpPr>
        <p:spPr>
          <a:xfrm>
            <a:off x="12591775" y="3123600"/>
            <a:ext cx="10530900" cy="8906700"/>
          </a:xfrm>
          <a:prstGeom prst="roundRect">
            <a:avLst>
              <a:gd fmla="val 16667" name="adj"/>
            </a:avLst>
          </a:prstGeom>
          <a:noFill/>
          <a:ln cap="flat" cmpd="sng" w="19050">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b="1" sz="3700">
              <a:solidFill>
                <a:schemeClr val="dk1"/>
              </a:solidFill>
            </a:endParaRPr>
          </a:p>
          <a:p>
            <a:pPr indent="0" lvl="0" marL="0" rtl="0" algn="l">
              <a:lnSpc>
                <a:spcPct val="90000"/>
              </a:lnSpc>
              <a:spcBef>
                <a:spcPts val="0"/>
              </a:spcBef>
              <a:spcAft>
                <a:spcPts val="0"/>
              </a:spcAft>
              <a:buNone/>
            </a:pPr>
            <a:r>
              <a:rPr b="1" lang="en-CA" sz="3600">
                <a:solidFill>
                  <a:schemeClr val="dk1"/>
                </a:solidFill>
              </a:rPr>
              <a:t>Characterised by</a:t>
            </a:r>
            <a:r>
              <a:rPr lang="en-CA" sz="3600">
                <a:solidFill>
                  <a:schemeClr val="dk1"/>
                </a:solidFill>
              </a:rPr>
              <a:t>:</a:t>
            </a:r>
            <a:endParaRPr sz="3600">
              <a:solidFill>
                <a:schemeClr val="dk1"/>
              </a:solidFill>
            </a:endParaRPr>
          </a:p>
          <a:p>
            <a:pPr indent="-406400" lvl="0" marL="914400" rtl="0" algn="l">
              <a:spcBef>
                <a:spcPts val="0"/>
              </a:spcBef>
              <a:spcAft>
                <a:spcPts val="0"/>
              </a:spcAft>
              <a:buClr>
                <a:schemeClr val="dk1"/>
              </a:buClr>
              <a:buSzPts val="2800"/>
              <a:buChar char="●"/>
            </a:pPr>
            <a:r>
              <a:rPr lang="en-CA" sz="3600">
                <a:solidFill>
                  <a:schemeClr val="dk1"/>
                </a:solidFill>
              </a:rPr>
              <a:t>The results of limitations imposed on people with impairments;</a:t>
            </a:r>
            <a:endParaRPr sz="3600">
              <a:solidFill>
                <a:schemeClr val="dk1"/>
              </a:solidFill>
            </a:endParaRPr>
          </a:p>
          <a:p>
            <a:pPr indent="-406400" lvl="0" marL="914400" rtl="0" algn="l">
              <a:spcBef>
                <a:spcPts val="0"/>
              </a:spcBef>
              <a:spcAft>
                <a:spcPts val="0"/>
              </a:spcAft>
              <a:buClr>
                <a:schemeClr val="dk1"/>
              </a:buClr>
              <a:buSzPts val="2800"/>
              <a:buChar char="●"/>
            </a:pPr>
            <a:r>
              <a:rPr lang="en-CA" sz="3600">
                <a:solidFill>
                  <a:schemeClr val="dk1"/>
                </a:solidFill>
              </a:rPr>
              <a:t>Those limitations prevent their full and active participation in society;</a:t>
            </a:r>
            <a:endParaRPr sz="3600">
              <a:solidFill>
                <a:schemeClr val="dk1"/>
              </a:solidFill>
            </a:endParaRPr>
          </a:p>
          <a:p>
            <a:pPr indent="-406400" lvl="0" marL="914400" rtl="0" algn="l">
              <a:spcBef>
                <a:spcPts val="0"/>
              </a:spcBef>
              <a:spcAft>
                <a:spcPts val="0"/>
              </a:spcAft>
              <a:buClr>
                <a:schemeClr val="dk1"/>
              </a:buClr>
              <a:buSzPts val="2800"/>
              <a:buChar char="●"/>
            </a:pPr>
            <a:r>
              <a:rPr lang="en-CA" sz="3600">
                <a:solidFill>
                  <a:schemeClr val="dk1"/>
                </a:solidFill>
              </a:rPr>
              <a:t>Attitudinal, environmental and institutional barriers prevent inclusion.</a:t>
            </a:r>
            <a:endParaRPr sz="3600">
              <a:solidFill>
                <a:schemeClr val="dk1"/>
              </a:solidFill>
            </a:endParaRPr>
          </a:p>
          <a:p>
            <a:pPr indent="0" lvl="0" marL="0" rtl="0" algn="ctr">
              <a:spcBef>
                <a:spcPts val="0"/>
              </a:spcBef>
              <a:spcAft>
                <a:spcPts val="0"/>
              </a:spcAft>
              <a:buNone/>
            </a:pPr>
            <a:r>
              <a:t/>
            </a:r>
            <a:endParaRPr sz="3600">
              <a:solidFill>
                <a:schemeClr val="dk1"/>
              </a:solidFill>
            </a:endParaRPr>
          </a:p>
          <a:p>
            <a:pPr indent="0" lvl="0" marL="0" rtl="0" algn="ctr">
              <a:spcBef>
                <a:spcPts val="0"/>
              </a:spcBef>
              <a:spcAft>
                <a:spcPts val="0"/>
              </a:spcAft>
              <a:buNone/>
            </a:pPr>
            <a:r>
              <a:t/>
            </a:r>
            <a:endParaRPr sz="3600">
              <a:solidFill>
                <a:schemeClr val="dk1"/>
              </a:solidFill>
            </a:endParaRPr>
          </a:p>
          <a:p>
            <a:pPr indent="0" lvl="0" marL="0" rtl="0" algn="ctr">
              <a:spcBef>
                <a:spcPts val="0"/>
              </a:spcBef>
              <a:spcAft>
                <a:spcPts val="0"/>
              </a:spcAft>
              <a:buNone/>
            </a:pPr>
            <a:r>
              <a:rPr lang="en-CA" sz="3600">
                <a:solidFill>
                  <a:schemeClr val="dk1"/>
                </a:solidFill>
              </a:rPr>
              <a:t>Use </a:t>
            </a:r>
            <a:r>
              <a:rPr b="1" lang="en-CA" sz="3600">
                <a:solidFill>
                  <a:schemeClr val="dk1"/>
                </a:solidFill>
              </a:rPr>
              <a:t>disability</a:t>
            </a:r>
            <a:r>
              <a:rPr lang="en-CA" sz="3600">
                <a:solidFill>
                  <a:schemeClr val="dk1"/>
                </a:solidFill>
              </a:rPr>
              <a:t> when you want to describe the affect or impact that an impairment has on an individual’s opportunity to carry out daily tasks (i.e. impairment + barriers = disability).</a:t>
            </a:r>
            <a:endParaRPr sz="3600">
              <a:solidFill>
                <a:schemeClr val="dk1"/>
              </a:solidFill>
            </a:endParaRPr>
          </a:p>
          <a:p>
            <a:pPr indent="0" lvl="0" marL="0" rtl="0" algn="ctr">
              <a:spcBef>
                <a:spcPts val="0"/>
              </a:spcBef>
              <a:spcAft>
                <a:spcPts val="0"/>
              </a:spcAft>
              <a:buNone/>
            </a:pPr>
            <a:r>
              <a:t/>
            </a:r>
            <a:endParaRPr sz="3700">
              <a:solidFill>
                <a:schemeClr val="dk1"/>
              </a:solidFill>
            </a:endParaRPr>
          </a:p>
        </p:txBody>
      </p:sp>
      <p:sp>
        <p:nvSpPr>
          <p:cNvPr id="142" name="Google Shape;142;p18"/>
          <p:cNvSpPr txBox="1"/>
          <p:nvPr/>
        </p:nvSpPr>
        <p:spPr>
          <a:xfrm>
            <a:off x="14303575" y="2668650"/>
            <a:ext cx="7107300" cy="823500"/>
          </a:xfrm>
          <a:prstGeom prst="rect">
            <a:avLst/>
          </a:prstGeom>
          <a:solidFill>
            <a:srgbClr val="3A4888"/>
          </a:solidFill>
          <a:ln cap="flat" cmpd="sng" w="19050">
            <a:solidFill>
              <a:srgbClr val="3A4888"/>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CA" sz="4000">
                <a:solidFill>
                  <a:schemeClr val="lt1"/>
                </a:solidFill>
              </a:rPr>
              <a:t>Disability</a:t>
            </a:r>
            <a:endParaRPr>
              <a:solidFill>
                <a:schemeClr val="lt1"/>
              </a:solidFill>
            </a:endParaRPr>
          </a:p>
        </p:txBody>
      </p:sp>
      <p:sp>
        <p:nvSpPr>
          <p:cNvPr id="143" name="Google Shape;143;p18"/>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Defining Disability</a:t>
            </a:r>
            <a:endParaRPr b="1" sz="7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p:nvPr/>
        </p:nvSpPr>
        <p:spPr>
          <a:xfrm>
            <a:off x="3026250" y="3405475"/>
            <a:ext cx="18331500" cy="3293700"/>
          </a:xfrm>
          <a:prstGeom prst="bracePair">
            <a:avLst/>
          </a:prstGeom>
          <a:noFill/>
          <a:ln cap="flat" cmpd="sng" w="38100">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993365"/>
              </a:solidFill>
            </a:endParaRPr>
          </a:p>
        </p:txBody>
      </p:sp>
      <p:sp>
        <p:nvSpPr>
          <p:cNvPr id="149" name="Google Shape;149;p19"/>
          <p:cNvSpPr txBox="1"/>
          <p:nvPr/>
        </p:nvSpPr>
        <p:spPr>
          <a:xfrm>
            <a:off x="1081598" y="823150"/>
            <a:ext cx="16168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t/>
            </a:r>
            <a:endParaRPr b="1" sz="7200">
              <a:solidFill>
                <a:srgbClr val="4F1337"/>
              </a:solidFill>
            </a:endParaRPr>
          </a:p>
        </p:txBody>
      </p:sp>
      <p:sp>
        <p:nvSpPr>
          <p:cNvPr id="150" name="Google Shape;150;p19"/>
          <p:cNvSpPr txBox="1"/>
          <p:nvPr/>
        </p:nvSpPr>
        <p:spPr>
          <a:xfrm>
            <a:off x="3567150" y="3405475"/>
            <a:ext cx="17247600" cy="257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CA" sz="4500">
                <a:solidFill>
                  <a:srgbClr val="000000"/>
                </a:solidFill>
              </a:rPr>
              <a:t>‘…disability results from the interaction between persons with impairments and attitudinal and environmental barriers that hinders their full and effective participation in society on an equal basis with others,’</a:t>
            </a:r>
            <a:r>
              <a:rPr lang="en-CA" sz="4200">
                <a:solidFill>
                  <a:srgbClr val="000000"/>
                </a:solidFill>
              </a:rPr>
              <a:t> </a:t>
            </a:r>
            <a:endParaRPr sz="4200">
              <a:solidFill>
                <a:srgbClr val="000000"/>
              </a:solidFill>
            </a:endParaRPr>
          </a:p>
          <a:p>
            <a:pPr indent="0" lvl="0" marL="0" rtl="0" algn="l">
              <a:lnSpc>
                <a:spcPct val="90000"/>
              </a:lnSpc>
              <a:spcBef>
                <a:spcPts val="0"/>
              </a:spcBef>
              <a:spcAft>
                <a:spcPts val="0"/>
              </a:spcAft>
              <a:buNone/>
            </a:pPr>
            <a:r>
              <a:t/>
            </a:r>
            <a:endParaRPr sz="400"/>
          </a:p>
          <a:p>
            <a:pPr indent="0" lvl="0" marL="0" rtl="0" algn="l">
              <a:lnSpc>
                <a:spcPct val="90000"/>
              </a:lnSpc>
              <a:spcBef>
                <a:spcPts val="1000"/>
              </a:spcBef>
              <a:spcAft>
                <a:spcPts val="0"/>
              </a:spcAft>
              <a:buNone/>
            </a:pPr>
            <a:r>
              <a:rPr i="1" lang="en-CA" sz="3100">
                <a:solidFill>
                  <a:srgbClr val="000000"/>
                </a:solidFill>
              </a:rPr>
              <a:t>Source: UN Convention on the Rights of Persons with Disabilities (CRPD) Preamble (e)</a:t>
            </a:r>
            <a:endParaRPr sz="4000">
              <a:solidFill>
                <a:srgbClr val="000000"/>
              </a:solidFill>
            </a:endParaRPr>
          </a:p>
          <a:p>
            <a:pPr indent="-50800" lvl="0" marL="228600" rtl="0" algn="l">
              <a:lnSpc>
                <a:spcPct val="90000"/>
              </a:lnSpc>
              <a:spcBef>
                <a:spcPts val="1000"/>
              </a:spcBef>
              <a:spcAft>
                <a:spcPts val="0"/>
              </a:spcAft>
              <a:buNone/>
            </a:pPr>
            <a:r>
              <a:t/>
            </a:r>
            <a:endParaRPr sz="2800">
              <a:solidFill>
                <a:srgbClr val="000000"/>
              </a:solidFill>
              <a:latin typeface="Calibri"/>
              <a:ea typeface="Calibri"/>
              <a:cs typeface="Calibri"/>
              <a:sym typeface="Calibri"/>
            </a:endParaRPr>
          </a:p>
        </p:txBody>
      </p:sp>
      <p:sp>
        <p:nvSpPr>
          <p:cNvPr id="151" name="Google Shape;151;p19"/>
          <p:cNvSpPr txBox="1"/>
          <p:nvPr/>
        </p:nvSpPr>
        <p:spPr>
          <a:xfrm>
            <a:off x="2277450" y="7955800"/>
            <a:ext cx="19590000" cy="3440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lang="en-CA" sz="4000">
                <a:solidFill>
                  <a:schemeClr val="dk1"/>
                </a:solidFill>
              </a:rPr>
              <a:t>In summary:</a:t>
            </a:r>
            <a:endParaRPr sz="4000">
              <a:solidFill>
                <a:schemeClr val="dk1"/>
              </a:solidFill>
            </a:endParaRPr>
          </a:p>
          <a:p>
            <a:pPr indent="0" lvl="0" marL="0" rtl="0" algn="ctr">
              <a:lnSpc>
                <a:spcPct val="90000"/>
              </a:lnSpc>
              <a:spcBef>
                <a:spcPts val="1000"/>
              </a:spcBef>
              <a:spcAft>
                <a:spcPts val="0"/>
              </a:spcAft>
              <a:buNone/>
            </a:pPr>
            <a:r>
              <a:rPr b="1" lang="en-CA" sz="5900">
                <a:solidFill>
                  <a:srgbClr val="993365"/>
                </a:solidFill>
              </a:rPr>
              <a:t>Disability = impairment + barriers</a:t>
            </a:r>
            <a:endParaRPr sz="5900">
              <a:solidFill>
                <a:srgbClr val="993365"/>
              </a:solidFill>
            </a:endParaRPr>
          </a:p>
          <a:p>
            <a:pPr indent="0" lvl="0" marL="0" rtl="0" algn="ctr">
              <a:lnSpc>
                <a:spcPct val="90000"/>
              </a:lnSpc>
              <a:spcBef>
                <a:spcPts val="1000"/>
              </a:spcBef>
              <a:spcAft>
                <a:spcPts val="0"/>
              </a:spcAft>
              <a:buNone/>
            </a:pPr>
            <a:r>
              <a:t/>
            </a:r>
            <a:endParaRPr b="1" sz="2700">
              <a:solidFill>
                <a:schemeClr val="dk1"/>
              </a:solidFill>
            </a:endParaRPr>
          </a:p>
          <a:p>
            <a:pPr indent="0" lvl="0" marL="0" rtl="0" algn="ctr">
              <a:lnSpc>
                <a:spcPct val="90000"/>
              </a:lnSpc>
              <a:spcBef>
                <a:spcPts val="1000"/>
              </a:spcBef>
              <a:spcAft>
                <a:spcPts val="0"/>
              </a:spcAft>
              <a:buNone/>
            </a:pPr>
            <a:r>
              <a:rPr b="1" lang="en-CA" sz="3200">
                <a:solidFill>
                  <a:schemeClr val="dk1"/>
                </a:solidFill>
              </a:rPr>
              <a:t>(NB: </a:t>
            </a:r>
            <a:r>
              <a:rPr lang="en-CA" sz="3200">
                <a:solidFill>
                  <a:schemeClr val="dk1"/>
                </a:solidFill>
              </a:rPr>
              <a:t>most perceive disability = impairment only)</a:t>
            </a:r>
            <a:endParaRPr b="1" sz="3200">
              <a:solidFill>
                <a:schemeClr val="dk1"/>
              </a:solidFill>
            </a:endParaRPr>
          </a:p>
          <a:p>
            <a:pPr indent="0" lvl="0" marL="0" rtl="0" algn="l">
              <a:lnSpc>
                <a:spcPct val="90000"/>
              </a:lnSpc>
              <a:spcBef>
                <a:spcPts val="1000"/>
              </a:spcBef>
              <a:spcAft>
                <a:spcPts val="0"/>
              </a:spcAft>
              <a:buNone/>
            </a:pPr>
            <a:r>
              <a:t/>
            </a:r>
            <a:endParaRPr sz="4000">
              <a:solidFill>
                <a:schemeClr val="dk1"/>
              </a:solidFill>
            </a:endParaRPr>
          </a:p>
        </p:txBody>
      </p:sp>
      <p:sp>
        <p:nvSpPr>
          <p:cNvPr id="152" name="Google Shape;152;p19"/>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International definition of disability</a:t>
            </a:r>
            <a:endParaRPr b="1" sz="72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nvSpPr>
        <p:spPr>
          <a:xfrm>
            <a:off x="1271250" y="3955275"/>
            <a:ext cx="21841500" cy="5170500"/>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None/>
            </a:pPr>
            <a:r>
              <a:t/>
            </a:r>
            <a:endParaRPr sz="2400">
              <a:solidFill>
                <a:srgbClr val="000000"/>
              </a:solidFill>
            </a:endParaRPr>
          </a:p>
          <a:p>
            <a:pPr indent="0" lvl="0" marL="0" rtl="0" algn="ctr">
              <a:spcBef>
                <a:spcPts val="0"/>
              </a:spcBef>
              <a:spcAft>
                <a:spcPts val="0"/>
              </a:spcAft>
              <a:buNone/>
            </a:pPr>
            <a:r>
              <a:t/>
            </a:r>
            <a:endParaRPr sz="2400">
              <a:solidFill>
                <a:srgbClr val="000000"/>
              </a:solidFill>
            </a:endParaRPr>
          </a:p>
          <a:p>
            <a:pPr indent="0" lvl="0" marL="0" rtl="0" algn="l">
              <a:spcBef>
                <a:spcPts val="0"/>
              </a:spcBef>
              <a:spcAft>
                <a:spcPts val="0"/>
              </a:spcAft>
              <a:buClr>
                <a:schemeClr val="dk1"/>
              </a:buClr>
              <a:buSzPts val="1100"/>
              <a:buFont typeface="Arial"/>
              <a:buNone/>
            </a:pPr>
            <a:r>
              <a:rPr b="1" lang="en-CA" sz="4800">
                <a:solidFill>
                  <a:schemeClr val="dk1"/>
                </a:solidFill>
              </a:rPr>
              <a:t>When you hear or see the terms ‘</a:t>
            </a:r>
            <a:r>
              <a:rPr b="1" lang="en-CA" sz="4800">
                <a:solidFill>
                  <a:srgbClr val="993365"/>
                </a:solidFill>
              </a:rPr>
              <a:t>disability</a:t>
            </a:r>
            <a:r>
              <a:rPr b="1" lang="en-CA" sz="4800">
                <a:solidFill>
                  <a:schemeClr val="dk1"/>
                </a:solidFill>
              </a:rPr>
              <a:t>’ and ‘</a:t>
            </a:r>
            <a:r>
              <a:rPr b="1" lang="en-CA" sz="4800">
                <a:solidFill>
                  <a:srgbClr val="993365"/>
                </a:solidFill>
              </a:rPr>
              <a:t>people with disabilities</a:t>
            </a:r>
            <a:r>
              <a:rPr b="1" lang="en-CA" sz="4800">
                <a:solidFill>
                  <a:schemeClr val="dk1"/>
                </a:solidFill>
              </a:rPr>
              <a:t>’ what </a:t>
            </a:r>
            <a:r>
              <a:rPr b="1" i="1" lang="en-CA" sz="4800">
                <a:solidFill>
                  <a:srgbClr val="993365"/>
                </a:solidFill>
              </a:rPr>
              <a:t>images, words </a:t>
            </a:r>
            <a:r>
              <a:rPr b="1" i="1" lang="en-CA" sz="4800">
                <a:solidFill>
                  <a:schemeClr val="dk1"/>
                </a:solidFill>
              </a:rPr>
              <a:t>and</a:t>
            </a:r>
            <a:r>
              <a:rPr b="1" i="1" lang="en-CA" sz="4800">
                <a:solidFill>
                  <a:srgbClr val="993365"/>
                </a:solidFill>
              </a:rPr>
              <a:t> phrases</a:t>
            </a:r>
            <a:r>
              <a:rPr b="1" lang="en-CA" sz="4800">
                <a:solidFill>
                  <a:schemeClr val="dk1"/>
                </a:solidFill>
              </a:rPr>
              <a:t> come to your mind?</a:t>
            </a:r>
            <a:endParaRPr b="1" sz="4800">
              <a:solidFill>
                <a:schemeClr val="dk1"/>
              </a:solidFill>
            </a:endParaRPr>
          </a:p>
          <a:p>
            <a:pPr indent="0" lvl="0" marL="0" rtl="0" algn="l">
              <a:spcBef>
                <a:spcPts val="0"/>
              </a:spcBef>
              <a:spcAft>
                <a:spcPts val="0"/>
              </a:spcAft>
              <a:buNone/>
            </a:pPr>
            <a:r>
              <a:t/>
            </a:r>
            <a:endParaRPr b="1" sz="4000"/>
          </a:p>
          <a:p>
            <a:pPr indent="0" lvl="0" marL="0" rtl="0" algn="l">
              <a:spcBef>
                <a:spcPts val="0"/>
              </a:spcBef>
              <a:spcAft>
                <a:spcPts val="0"/>
              </a:spcAft>
              <a:buNone/>
            </a:pPr>
            <a:r>
              <a:t/>
            </a:r>
            <a:endParaRPr sz="4000">
              <a:solidFill>
                <a:srgbClr val="000000"/>
              </a:solidFill>
            </a:endParaRPr>
          </a:p>
          <a:p>
            <a:pPr indent="0" lvl="0" marL="1260000" rtl="0" algn="l">
              <a:spcBef>
                <a:spcPts val="0"/>
              </a:spcBef>
              <a:spcAft>
                <a:spcPts val="0"/>
              </a:spcAft>
              <a:buNone/>
            </a:pPr>
            <a:r>
              <a:rPr lang="en-CA" sz="4800">
                <a:solidFill>
                  <a:srgbClr val="000000"/>
                </a:solidFill>
              </a:rPr>
              <a:t>Reflect on the list you made earlier – for each item, which </a:t>
            </a:r>
            <a:r>
              <a:rPr b="1" lang="en-CA" sz="4800">
                <a:solidFill>
                  <a:srgbClr val="993365"/>
                </a:solidFill>
              </a:rPr>
              <a:t>model</a:t>
            </a:r>
            <a:r>
              <a:rPr lang="en-CA" sz="4800">
                <a:solidFill>
                  <a:srgbClr val="000000"/>
                </a:solidFill>
              </a:rPr>
              <a:t> would you place it against? </a:t>
            </a:r>
            <a:endParaRPr sz="4800">
              <a:solidFill>
                <a:srgbClr val="000000"/>
              </a:solidFill>
            </a:endParaRPr>
          </a:p>
          <a:p>
            <a:pPr indent="0" lvl="0" marL="0" rtl="0" algn="l">
              <a:lnSpc>
                <a:spcPct val="90000"/>
              </a:lnSpc>
              <a:spcBef>
                <a:spcPts val="1000"/>
              </a:spcBef>
              <a:spcAft>
                <a:spcPts val="0"/>
              </a:spcAft>
              <a:buNone/>
            </a:pPr>
            <a:r>
              <a:t/>
            </a:r>
            <a:endParaRPr sz="4000">
              <a:solidFill>
                <a:srgbClr val="000000"/>
              </a:solidFill>
            </a:endParaRPr>
          </a:p>
          <a:p>
            <a:pPr indent="0" lvl="0" marL="0" rtl="0" algn="l">
              <a:lnSpc>
                <a:spcPct val="90000"/>
              </a:lnSpc>
              <a:spcBef>
                <a:spcPts val="1000"/>
              </a:spcBef>
              <a:spcAft>
                <a:spcPts val="0"/>
              </a:spcAft>
              <a:buNone/>
            </a:pPr>
            <a:r>
              <a:t/>
            </a:r>
            <a:endParaRPr sz="2000">
              <a:solidFill>
                <a:srgbClr val="000000"/>
              </a:solidFill>
              <a:latin typeface="Calibri"/>
              <a:ea typeface="Calibri"/>
              <a:cs typeface="Calibri"/>
              <a:sym typeface="Calibri"/>
            </a:endParaRPr>
          </a:p>
        </p:txBody>
      </p:sp>
      <p:pic>
        <p:nvPicPr>
          <p:cNvPr descr="Notepad with pen icon (Provided by Getty Images)" id="158" name="Google Shape;158;p20"/>
          <p:cNvPicPr preferRelativeResize="0"/>
          <p:nvPr/>
        </p:nvPicPr>
        <p:blipFill rotWithShape="1">
          <a:blip r:embed="rId3">
            <a:alphaModFix/>
          </a:blip>
          <a:srcRect b="22048" l="18315" r="5592" t="7712"/>
          <a:stretch/>
        </p:blipFill>
        <p:spPr>
          <a:xfrm>
            <a:off x="1271250" y="6753700"/>
            <a:ext cx="1291049" cy="1191752"/>
          </a:xfrm>
          <a:prstGeom prst="rect">
            <a:avLst/>
          </a:prstGeom>
          <a:noFill/>
          <a:ln>
            <a:noFill/>
          </a:ln>
        </p:spPr>
      </p:pic>
      <p:sp>
        <p:nvSpPr>
          <p:cNvPr id="159" name="Google Shape;159;p20"/>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Returning to the question:</a:t>
            </a:r>
            <a:endParaRPr b="1" sz="72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nvSpPr>
        <p:spPr>
          <a:xfrm>
            <a:off x="2017350" y="3713900"/>
            <a:ext cx="20349300" cy="4263600"/>
          </a:xfrm>
          <a:prstGeom prst="rect">
            <a:avLst/>
          </a:prstGeom>
          <a:noFill/>
          <a:ln>
            <a:noFill/>
          </a:ln>
        </p:spPr>
        <p:txBody>
          <a:bodyPr anchorCtr="0" anchor="b" bIns="45700" lIns="91425" spcFirstLastPara="1" rIns="91425" wrap="square" tIns="45700">
            <a:normAutofit/>
          </a:bodyPr>
          <a:lstStyle/>
          <a:p>
            <a:pPr indent="0" lvl="0" marL="0" rtl="0" algn="ctr">
              <a:lnSpc>
                <a:spcPct val="70000"/>
              </a:lnSpc>
              <a:spcBef>
                <a:spcPts val="0"/>
              </a:spcBef>
              <a:spcAft>
                <a:spcPts val="0"/>
              </a:spcAft>
              <a:buSzPts val="523"/>
              <a:buNone/>
            </a:pPr>
            <a:br>
              <a:rPr lang="en-CA" sz="550">
                <a:solidFill>
                  <a:srgbClr val="000000"/>
                </a:solidFill>
                <a:latin typeface="Calibri"/>
                <a:ea typeface="Calibri"/>
                <a:cs typeface="Calibri"/>
                <a:sym typeface="Calibri"/>
              </a:rPr>
            </a:br>
            <a:r>
              <a:rPr b="1" lang="en-CA" sz="11950">
                <a:solidFill>
                  <a:srgbClr val="993365"/>
                </a:solidFill>
              </a:rPr>
              <a:t>“The Chances of Life”</a:t>
            </a:r>
            <a:endParaRPr b="1" sz="11950">
              <a:solidFill>
                <a:srgbClr val="993365"/>
              </a:solidFill>
            </a:endParaRPr>
          </a:p>
          <a:p>
            <a:pPr indent="0" lvl="0" marL="0" rtl="0" algn="ctr">
              <a:lnSpc>
                <a:spcPct val="70000"/>
              </a:lnSpc>
              <a:spcBef>
                <a:spcPts val="0"/>
              </a:spcBef>
              <a:spcAft>
                <a:spcPts val="0"/>
              </a:spcAft>
              <a:buSzPts val="523"/>
              <a:buNone/>
            </a:pPr>
            <a:r>
              <a:rPr b="1" lang="en-CA" sz="8950">
                <a:solidFill>
                  <a:srgbClr val="993365"/>
                </a:solidFill>
              </a:rPr>
              <a:t>- exercise on Mural</a:t>
            </a:r>
            <a:br>
              <a:rPr lang="en-CA" sz="11950">
                <a:solidFill>
                  <a:srgbClr val="000000"/>
                </a:solidFill>
              </a:rPr>
            </a:br>
            <a:br>
              <a:rPr lang="en-CA" sz="550">
                <a:solidFill>
                  <a:srgbClr val="000000"/>
                </a:solidFill>
                <a:latin typeface="Calibri"/>
                <a:ea typeface="Calibri"/>
                <a:cs typeface="Calibri"/>
                <a:sym typeface="Calibri"/>
              </a:rPr>
            </a:br>
            <a:endParaRPr sz="550">
              <a:solidFill>
                <a:srgbClr val="000000"/>
              </a:solidFill>
              <a:latin typeface="Calibri"/>
              <a:ea typeface="Calibri"/>
              <a:cs typeface="Calibri"/>
              <a:sym typeface="Calibri"/>
            </a:endParaRPr>
          </a:p>
        </p:txBody>
      </p:sp>
      <p:sp>
        <p:nvSpPr>
          <p:cNvPr id="165" name="Google Shape;165;p21"/>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Intersectionality</a:t>
            </a:r>
            <a:endParaRPr b="1" sz="72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aphicFrame>
        <p:nvGraphicFramePr>
          <p:cNvPr id="170" name="Google Shape;170;p22"/>
          <p:cNvGraphicFramePr/>
          <p:nvPr/>
        </p:nvGraphicFramePr>
        <p:xfrm>
          <a:off x="612458" y="2779300"/>
          <a:ext cx="3000000" cy="3000000"/>
        </p:xfrm>
        <a:graphic>
          <a:graphicData uri="http://schemas.openxmlformats.org/drawingml/2006/table">
            <a:tbl>
              <a:tblPr bandRow="1" firstCol="1" firstRow="1">
                <a:noFill/>
                <a:tableStyleId>{9861216F-4F4E-4681-B467-A0EAEC513CAF}</a:tableStyleId>
              </a:tblPr>
              <a:tblGrid>
                <a:gridCol w="10978875"/>
                <a:gridCol w="12180200"/>
              </a:tblGrid>
              <a:tr h="4852200">
                <a:tc>
                  <a:txBody>
                    <a:bodyPr/>
                    <a:lstStyle/>
                    <a:p>
                      <a:pPr indent="0" lvl="0" marL="179999" marR="0" rtl="0" algn="l">
                        <a:lnSpc>
                          <a:spcPct val="100000"/>
                        </a:lnSpc>
                        <a:spcBef>
                          <a:spcPts val="0"/>
                        </a:spcBef>
                        <a:spcAft>
                          <a:spcPts val="0"/>
                        </a:spcAft>
                        <a:buClr>
                          <a:srgbClr val="000000"/>
                        </a:buClr>
                        <a:buSzPts val="1600"/>
                        <a:buFont typeface="Calibri"/>
                        <a:buNone/>
                      </a:pPr>
                      <a:r>
                        <a:rPr b="1" lang="en-CA" sz="3500" u="none" cap="none" strike="noStrike">
                          <a:solidFill>
                            <a:srgbClr val="000000"/>
                          </a:solidFill>
                          <a:latin typeface="Arial"/>
                          <a:ea typeface="Arial"/>
                          <a:cs typeface="Arial"/>
                          <a:sym typeface="Arial"/>
                        </a:rPr>
                        <a:t>Power </a:t>
                      </a:r>
                      <a:r>
                        <a:rPr b="1" lang="en-CA" sz="3500" u="sng" cap="none" strike="noStrike">
                          <a:solidFill>
                            <a:srgbClr val="000000"/>
                          </a:solidFill>
                          <a:latin typeface="Arial"/>
                          <a:ea typeface="Arial"/>
                          <a:cs typeface="Arial"/>
                          <a:sym typeface="Arial"/>
                        </a:rPr>
                        <a:t>over</a:t>
                      </a:r>
                      <a:r>
                        <a:rPr b="1" lang="en-CA" sz="3500" u="none" cap="none" strike="noStrike">
                          <a:solidFill>
                            <a:srgbClr val="000000"/>
                          </a:solidFill>
                          <a:latin typeface="Arial"/>
                          <a:ea typeface="Arial"/>
                          <a:cs typeface="Arial"/>
                          <a:sym typeface="Arial"/>
                        </a:rPr>
                        <a:t>:</a:t>
                      </a:r>
                      <a:endParaRPr b="1" sz="3500" u="none" cap="none" strike="noStrike">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lang="en-CA" sz="2500" u="none" cap="none" strike="noStrike">
                          <a:solidFill>
                            <a:srgbClr val="000000"/>
                          </a:solidFill>
                          <a:latin typeface="Arial"/>
                          <a:ea typeface="Arial"/>
                          <a:cs typeface="Arial"/>
                          <a:sym typeface="Arial"/>
                        </a:rPr>
                        <a:t> </a:t>
                      </a:r>
                      <a:endParaRPr sz="2500" u="none" cap="none" strike="noStrike">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lang="en-CA" sz="2500" u="none" cap="none" strike="noStrike">
                          <a:solidFill>
                            <a:srgbClr val="000000"/>
                          </a:solidFill>
                          <a:latin typeface="Arial"/>
                          <a:ea typeface="Arial"/>
                          <a:cs typeface="Arial"/>
                          <a:sym typeface="Arial"/>
                        </a:rPr>
                        <a:t>Often associated with negative power: oppression or repression, denying people freedom of movement, of speech, of action; often found in conflict and crises, but also in every-day life, </a:t>
                      </a:r>
                      <a:endParaRPr sz="2500" u="none" cap="none" strike="noStrike">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lang="en-CA" sz="2500" u="none" cap="none" strike="noStrike">
                          <a:solidFill>
                            <a:srgbClr val="000000"/>
                          </a:solidFill>
                          <a:latin typeface="Arial"/>
                          <a:ea typeface="Arial"/>
                          <a:cs typeface="Arial"/>
                          <a:sym typeface="Arial"/>
                        </a:rPr>
                        <a:t>e.g. difficulty securing a job or housing on the basis of names associated with an ethnic minority; being rejected in marriage/adoption/IVF applications for LGBTQI communities. Removal of legal capacity for persons with disabilities, which can lead to institutionalization and the State taking away their children; medical procedures such as invasive and coercive contraception including sterilization</a:t>
                      </a:r>
                      <a:endParaRPr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r>
                        <a:rPr lang="en-CA" sz="2500" u="none" cap="none" strike="noStrike">
                          <a:latin typeface="Arial"/>
                          <a:ea typeface="Arial"/>
                          <a:cs typeface="Arial"/>
                          <a:sym typeface="Arial"/>
                        </a:rPr>
                        <a:t> </a:t>
                      </a:r>
                      <a:endParaRPr sz="2500" u="none" cap="none" strike="noStrike">
                        <a:latin typeface="Arial"/>
                        <a:ea typeface="Arial"/>
                        <a:cs typeface="Arial"/>
                        <a:sym typeface="Arial"/>
                      </a:endParaRPr>
                    </a:p>
                  </a:txBody>
                  <a:tcPr marT="108000" marB="0" marR="68575" marL="68575">
                    <a:solidFill>
                      <a:srgbClr val="FEE599"/>
                    </a:solidFill>
                  </a:tcPr>
                </a:tc>
                <a:tc>
                  <a:txBody>
                    <a:bodyPr/>
                    <a:lstStyle/>
                    <a:p>
                      <a:pPr indent="0" lvl="0" marL="179999" marR="0" rtl="0" algn="l">
                        <a:lnSpc>
                          <a:spcPct val="100000"/>
                        </a:lnSpc>
                        <a:spcBef>
                          <a:spcPts val="0"/>
                        </a:spcBef>
                        <a:spcAft>
                          <a:spcPts val="0"/>
                        </a:spcAft>
                        <a:buClr>
                          <a:srgbClr val="000000"/>
                        </a:buClr>
                        <a:buSzPts val="1600"/>
                        <a:buFont typeface="Calibri"/>
                        <a:buNone/>
                      </a:pPr>
                      <a:r>
                        <a:rPr lang="en-CA" sz="3500" u="none" cap="none" strike="noStrike">
                          <a:solidFill>
                            <a:srgbClr val="000000"/>
                          </a:solidFill>
                          <a:latin typeface="Arial"/>
                          <a:ea typeface="Arial"/>
                          <a:cs typeface="Arial"/>
                          <a:sym typeface="Arial"/>
                        </a:rPr>
                        <a:t>Power </a:t>
                      </a:r>
                      <a:r>
                        <a:rPr lang="en-CA" sz="3500" u="sng" cap="none" strike="noStrike">
                          <a:solidFill>
                            <a:srgbClr val="000000"/>
                          </a:solidFill>
                          <a:latin typeface="Arial"/>
                          <a:ea typeface="Arial"/>
                          <a:cs typeface="Arial"/>
                          <a:sym typeface="Arial"/>
                        </a:rPr>
                        <a:t>to</a:t>
                      </a:r>
                      <a:r>
                        <a:rPr lang="en-CA" sz="3500" u="none" cap="none" strike="noStrike">
                          <a:solidFill>
                            <a:srgbClr val="000000"/>
                          </a:solidFill>
                          <a:latin typeface="Arial"/>
                          <a:ea typeface="Arial"/>
                          <a:cs typeface="Arial"/>
                          <a:sym typeface="Arial"/>
                        </a:rPr>
                        <a:t>:</a:t>
                      </a:r>
                      <a:endParaRPr sz="3500" u="none" cap="none" strike="noStrike">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lang="en-CA" sz="2500" u="none" cap="none" strike="noStrike">
                          <a:solidFill>
                            <a:srgbClr val="000000"/>
                          </a:solidFill>
                          <a:latin typeface="Arial"/>
                          <a:ea typeface="Arial"/>
                          <a:cs typeface="Arial"/>
                          <a:sym typeface="Arial"/>
                        </a:rPr>
                        <a:t> </a:t>
                      </a:r>
                      <a:endParaRPr sz="2500" u="none" cap="none" strike="noStrike">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b="0" lang="en-CA" sz="2500" u="none" cap="none" strike="noStrike">
                          <a:solidFill>
                            <a:srgbClr val="000000"/>
                          </a:solidFill>
                          <a:latin typeface="Arial"/>
                          <a:ea typeface="Arial"/>
                          <a:cs typeface="Arial"/>
                          <a:sym typeface="Arial"/>
                        </a:rPr>
                        <a:t>Ability to decide and carry out actions, to resist oppression or create new things/opportunities; decision making within the household, community, and more broadly; potential of every individual to shape their life.</a:t>
                      </a:r>
                      <a:endParaRPr b="0" sz="2500" u="none" cap="none" strike="noStrike">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b="0" lang="en-CA" sz="2500" u="none" cap="none" strike="noStrike">
                          <a:solidFill>
                            <a:srgbClr val="000000"/>
                          </a:solidFill>
                          <a:latin typeface="Arial"/>
                          <a:ea typeface="Arial"/>
                          <a:cs typeface="Arial"/>
                          <a:sym typeface="Arial"/>
                        </a:rPr>
                        <a:t>e.g. woman’s power to leave an abusive husband, or to go to work; a young person to decide when to marry and what profession to learn, a person with disabilities to decide to live on their own; a young woman with disabilities making her own sexual and reproductive choices</a:t>
                      </a:r>
                      <a:endParaRPr b="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r>
                        <a:rPr lang="en-CA" sz="2500" u="none" cap="none" strike="noStrike">
                          <a:solidFill>
                            <a:srgbClr val="000000"/>
                          </a:solidFill>
                          <a:latin typeface="Arial"/>
                          <a:ea typeface="Arial"/>
                          <a:cs typeface="Arial"/>
                          <a:sym typeface="Arial"/>
                        </a:rPr>
                        <a:t> </a:t>
                      </a:r>
                      <a:endParaRPr sz="2500" u="none" cap="none" strike="noStrike">
                        <a:solidFill>
                          <a:srgbClr val="000000"/>
                        </a:solidFill>
                        <a:latin typeface="Arial"/>
                        <a:ea typeface="Arial"/>
                        <a:cs typeface="Arial"/>
                        <a:sym typeface="Arial"/>
                      </a:endParaRPr>
                    </a:p>
                  </a:txBody>
                  <a:tcPr marT="144000" marB="0" marR="68575" marL="68575">
                    <a:solidFill>
                      <a:srgbClr val="B5CB82"/>
                    </a:solidFill>
                  </a:tcPr>
                </a:tc>
              </a:tr>
              <a:tr h="3854400">
                <a:tc>
                  <a:txBody>
                    <a:bodyPr/>
                    <a:lstStyle/>
                    <a:p>
                      <a:pPr indent="0" lvl="0" marL="179999" marR="0" rtl="0" algn="l">
                        <a:lnSpc>
                          <a:spcPct val="100000"/>
                        </a:lnSpc>
                        <a:spcBef>
                          <a:spcPts val="0"/>
                        </a:spcBef>
                        <a:spcAft>
                          <a:spcPts val="0"/>
                        </a:spcAft>
                        <a:buClr>
                          <a:srgbClr val="000000"/>
                        </a:buClr>
                        <a:buSzPts val="1600"/>
                        <a:buFont typeface="Calibri"/>
                        <a:buNone/>
                      </a:pPr>
                      <a:r>
                        <a:rPr lang="en-CA" sz="3500" u="none" cap="none" strike="noStrike">
                          <a:latin typeface="Arial"/>
                          <a:ea typeface="Arial"/>
                          <a:cs typeface="Arial"/>
                          <a:sym typeface="Arial"/>
                        </a:rPr>
                        <a:t>Power </a:t>
                      </a:r>
                      <a:r>
                        <a:rPr lang="en-CA" sz="3500" u="sng" cap="none" strike="noStrike">
                          <a:latin typeface="Arial"/>
                          <a:ea typeface="Arial"/>
                          <a:cs typeface="Arial"/>
                          <a:sym typeface="Arial"/>
                        </a:rPr>
                        <a:t>with</a:t>
                      </a:r>
                      <a:r>
                        <a:rPr lang="en-CA" sz="3500" u="none" cap="none" strike="noStrike">
                          <a:latin typeface="Arial"/>
                          <a:ea typeface="Arial"/>
                          <a:cs typeface="Arial"/>
                          <a:sym typeface="Arial"/>
                        </a:rPr>
                        <a:t>:</a:t>
                      </a:r>
                      <a:endParaRPr sz="3500" u="none" cap="none" strike="noStrike">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lang="en-CA" sz="2500" u="none" cap="none" strike="noStrike">
                          <a:latin typeface="Arial"/>
                          <a:ea typeface="Arial"/>
                          <a:cs typeface="Arial"/>
                          <a:sym typeface="Arial"/>
                        </a:rPr>
                        <a:t> </a:t>
                      </a:r>
                      <a:endParaRPr sz="2500" u="none" cap="none" strike="noStrike">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b="0" lang="en-CA" sz="2500" u="none" cap="none" strike="noStrike">
                          <a:latin typeface="Arial"/>
                          <a:ea typeface="Arial"/>
                          <a:cs typeface="Arial"/>
                          <a:sym typeface="Arial"/>
                        </a:rPr>
                        <a:t>Ability to find common ground among different interests and to act collectively, based on solidarity and mutual support; building collective strength; building and making use of networks e.g. organisations of persons with disabilities (OPDs), women’s associations, young persons’ clubs and organisations, older people’s associations (OPAs)</a:t>
                      </a:r>
                      <a:endParaRPr b="0" sz="2500" u="none" cap="none" strike="noStrike">
                        <a:latin typeface="Arial"/>
                        <a:ea typeface="Arial"/>
                        <a:cs typeface="Arial"/>
                        <a:sym typeface="Arial"/>
                      </a:endParaRPr>
                    </a:p>
                  </a:txBody>
                  <a:tcPr marT="144000" marB="0" marR="68575" marL="68575">
                    <a:solidFill>
                      <a:srgbClr val="431C35"/>
                    </a:solidFill>
                  </a:tcPr>
                </a:tc>
                <a:tc>
                  <a:txBody>
                    <a:bodyPr/>
                    <a:lstStyle/>
                    <a:p>
                      <a:pPr indent="0" lvl="0" marL="179999" marR="0" rtl="0" algn="l">
                        <a:lnSpc>
                          <a:spcPct val="100000"/>
                        </a:lnSpc>
                        <a:spcBef>
                          <a:spcPts val="0"/>
                        </a:spcBef>
                        <a:spcAft>
                          <a:spcPts val="0"/>
                        </a:spcAft>
                        <a:buClr>
                          <a:srgbClr val="FFFFFF"/>
                        </a:buClr>
                        <a:buSzPts val="1600"/>
                        <a:buFont typeface="Calibri"/>
                        <a:buNone/>
                      </a:pPr>
                      <a:r>
                        <a:rPr b="1" lang="en-CA" sz="3500" u="none" cap="none" strike="noStrike">
                          <a:solidFill>
                            <a:srgbClr val="FFFFFF"/>
                          </a:solidFill>
                          <a:latin typeface="Arial"/>
                          <a:ea typeface="Arial"/>
                          <a:cs typeface="Arial"/>
                          <a:sym typeface="Arial"/>
                        </a:rPr>
                        <a:t>Power </a:t>
                      </a:r>
                      <a:r>
                        <a:rPr b="1" lang="en-CA" sz="3500" u="sng" cap="none" strike="noStrike">
                          <a:solidFill>
                            <a:srgbClr val="FFFFFF"/>
                          </a:solidFill>
                          <a:latin typeface="Arial"/>
                          <a:ea typeface="Arial"/>
                          <a:cs typeface="Arial"/>
                          <a:sym typeface="Arial"/>
                        </a:rPr>
                        <a:t>within</a:t>
                      </a:r>
                      <a:r>
                        <a:rPr b="1" lang="en-CA" sz="3500" u="none" cap="none" strike="noStrike">
                          <a:solidFill>
                            <a:srgbClr val="FFFFFF"/>
                          </a:solidFill>
                          <a:latin typeface="Arial"/>
                          <a:ea typeface="Arial"/>
                          <a:cs typeface="Arial"/>
                          <a:sym typeface="Arial"/>
                        </a:rPr>
                        <a:t>:</a:t>
                      </a:r>
                      <a:endParaRPr b="1" sz="3500" u="none" cap="none" strike="noStrike">
                        <a:solidFill>
                          <a:srgbClr val="FFFFFF"/>
                        </a:solidFill>
                        <a:latin typeface="Arial"/>
                        <a:ea typeface="Arial"/>
                        <a:cs typeface="Arial"/>
                        <a:sym typeface="Arial"/>
                      </a:endParaRPr>
                    </a:p>
                    <a:p>
                      <a:pPr indent="0" lvl="0" marL="179999" marR="0" rtl="0" algn="l">
                        <a:lnSpc>
                          <a:spcPct val="100000"/>
                        </a:lnSpc>
                        <a:spcBef>
                          <a:spcPts val="0"/>
                        </a:spcBef>
                        <a:spcAft>
                          <a:spcPts val="0"/>
                        </a:spcAft>
                        <a:buClr>
                          <a:srgbClr val="FFFFFF"/>
                        </a:buClr>
                        <a:buSzPts val="1600"/>
                        <a:buFont typeface="Calibri"/>
                        <a:buNone/>
                      </a:pPr>
                      <a:r>
                        <a:rPr b="1" lang="en-CA" sz="2500" u="none" cap="none" strike="noStrike">
                          <a:solidFill>
                            <a:srgbClr val="FFFFFF"/>
                          </a:solidFill>
                          <a:latin typeface="Arial"/>
                          <a:ea typeface="Arial"/>
                          <a:cs typeface="Arial"/>
                          <a:sym typeface="Arial"/>
                        </a:rPr>
                        <a:t> </a:t>
                      </a:r>
                      <a:endParaRPr b="1" sz="2500" u="none" cap="none" strike="noStrike">
                        <a:solidFill>
                          <a:srgbClr val="FFFFFF"/>
                        </a:solidFill>
                        <a:latin typeface="Arial"/>
                        <a:ea typeface="Arial"/>
                        <a:cs typeface="Arial"/>
                        <a:sym typeface="Arial"/>
                      </a:endParaRPr>
                    </a:p>
                    <a:p>
                      <a:pPr indent="0" lvl="0" marL="179999" marR="0" rtl="0" algn="l">
                        <a:lnSpc>
                          <a:spcPct val="100000"/>
                        </a:lnSpc>
                        <a:spcBef>
                          <a:spcPts val="0"/>
                        </a:spcBef>
                        <a:spcAft>
                          <a:spcPts val="0"/>
                        </a:spcAft>
                        <a:buClr>
                          <a:srgbClr val="FFFFFF"/>
                        </a:buClr>
                        <a:buSzPts val="1600"/>
                        <a:buFont typeface="Calibri"/>
                        <a:buNone/>
                      </a:pPr>
                      <a:r>
                        <a:rPr lang="en-CA" sz="2500" u="none" cap="none" strike="noStrike">
                          <a:solidFill>
                            <a:srgbClr val="FFFFFF"/>
                          </a:solidFill>
                          <a:latin typeface="Arial"/>
                          <a:ea typeface="Arial"/>
                          <a:cs typeface="Arial"/>
                          <a:sym typeface="Arial"/>
                        </a:rPr>
                        <a:t>Knowledge, individual capabilities, sense of dignity, self-esteem and self-belief to imagine and make changes in their lives; personal dignity often linked with culture and/or religion which influence thoughts and actions but also as members of a movement such as disability, women’s, LGBTQ</a:t>
                      </a:r>
                      <a:r>
                        <a:rPr lang="en-CA" sz="2500" u="sng" cap="none" strike="noStrike">
                          <a:solidFill>
                            <a:srgbClr val="FFFFFF"/>
                          </a:solidFill>
                          <a:latin typeface="Arial"/>
                          <a:ea typeface="Arial"/>
                          <a:cs typeface="Arial"/>
                          <a:sym typeface="Arial"/>
                        </a:rPr>
                        <a:t>I</a:t>
                      </a:r>
                      <a:r>
                        <a:rPr lang="en-CA" sz="2500" u="none" cap="none" strike="noStrike">
                          <a:solidFill>
                            <a:srgbClr val="FFFFFF"/>
                          </a:solidFill>
                          <a:latin typeface="Arial"/>
                          <a:ea typeface="Arial"/>
                          <a:cs typeface="Arial"/>
                          <a:sym typeface="Arial"/>
                        </a:rPr>
                        <a:t>+, or indigenous movements</a:t>
                      </a:r>
                      <a:endParaRPr sz="2500" u="none" cap="none" strike="noStrike">
                        <a:solidFill>
                          <a:srgbClr val="FFFFFF"/>
                        </a:solidFill>
                        <a:latin typeface="Arial"/>
                        <a:ea typeface="Arial"/>
                        <a:cs typeface="Arial"/>
                        <a:sym typeface="Arial"/>
                      </a:endParaRPr>
                    </a:p>
                  </a:txBody>
                  <a:tcPr marT="144000" marB="0" marR="68575" marL="68575">
                    <a:solidFill>
                      <a:srgbClr val="3A4888"/>
                    </a:solidFill>
                  </a:tcPr>
                </a:tc>
              </a:tr>
            </a:tbl>
          </a:graphicData>
        </a:graphic>
      </p:graphicFrame>
      <p:sp>
        <p:nvSpPr>
          <p:cNvPr id="171" name="Google Shape;171;p22"/>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4 Powers:</a:t>
            </a:r>
            <a:endParaRPr b="1" sz="72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nvSpPr>
        <p:spPr>
          <a:xfrm>
            <a:off x="1441500" y="3856900"/>
            <a:ext cx="21501000" cy="396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75"/>
              <a:buNone/>
            </a:pPr>
            <a:r>
              <a:rPr b="1" lang="en-CA" sz="10000">
                <a:solidFill>
                  <a:srgbClr val="431C35"/>
                </a:solidFill>
              </a:rPr>
              <a:t>How then, does the power analysis </a:t>
            </a:r>
            <a:endParaRPr b="1" sz="10000">
              <a:solidFill>
                <a:srgbClr val="431C35"/>
              </a:solidFill>
            </a:endParaRPr>
          </a:p>
          <a:p>
            <a:pPr indent="0" lvl="0" marL="0" rtl="0" algn="ctr">
              <a:lnSpc>
                <a:spcPct val="100000"/>
              </a:lnSpc>
              <a:spcBef>
                <a:spcPts val="0"/>
              </a:spcBef>
              <a:spcAft>
                <a:spcPts val="0"/>
              </a:spcAft>
              <a:buSzPts val="275"/>
              <a:buNone/>
            </a:pPr>
            <a:r>
              <a:rPr b="1" lang="en-CA" sz="10000">
                <a:solidFill>
                  <a:srgbClr val="431C35"/>
                </a:solidFill>
              </a:rPr>
              <a:t>relate to the </a:t>
            </a:r>
            <a:r>
              <a:rPr b="1" lang="en-CA" sz="10000">
                <a:solidFill>
                  <a:srgbClr val="993365"/>
                </a:solidFill>
              </a:rPr>
              <a:t>models of disability</a:t>
            </a:r>
            <a:r>
              <a:rPr b="1" lang="en-CA" sz="10000">
                <a:solidFill>
                  <a:srgbClr val="431C35"/>
                </a:solidFill>
              </a:rPr>
              <a:t>?</a:t>
            </a:r>
            <a:endParaRPr b="1" sz="10000">
              <a:solidFill>
                <a:srgbClr val="431C3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nvSpPr>
        <p:spPr>
          <a:xfrm>
            <a:off x="746100" y="1057925"/>
            <a:ext cx="22891800" cy="10798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CA" sz="4300">
                <a:solidFill>
                  <a:srgbClr val="000000"/>
                </a:solidFill>
              </a:rPr>
              <a:t>The </a:t>
            </a:r>
            <a:r>
              <a:rPr b="1" lang="en-CA" sz="4300">
                <a:solidFill>
                  <a:srgbClr val="993365"/>
                </a:solidFill>
              </a:rPr>
              <a:t>individual models</a:t>
            </a:r>
            <a:r>
              <a:rPr lang="en-CA" sz="4300">
                <a:solidFill>
                  <a:srgbClr val="C00000"/>
                </a:solidFill>
              </a:rPr>
              <a:t> </a:t>
            </a:r>
            <a:r>
              <a:rPr lang="en-CA" sz="4300">
                <a:solidFill>
                  <a:srgbClr val="000000"/>
                </a:solidFill>
              </a:rPr>
              <a:t>of disability represent a position of power, where non-disabled society assumes superiority (</a:t>
            </a:r>
            <a:r>
              <a:rPr b="1" lang="en-CA" sz="4300">
                <a:solidFill>
                  <a:srgbClr val="993365"/>
                </a:solidFill>
              </a:rPr>
              <a:t>power over</a:t>
            </a:r>
            <a:r>
              <a:rPr lang="en-CA" sz="4300">
                <a:solidFill>
                  <a:srgbClr val="000000"/>
                </a:solidFill>
              </a:rPr>
              <a:t>). </a:t>
            </a:r>
            <a:endParaRPr sz="4300">
              <a:solidFill>
                <a:srgbClr val="000000"/>
              </a:solidFill>
            </a:endParaRPr>
          </a:p>
          <a:p>
            <a:pPr indent="-368300" lvl="0" marL="800100" rtl="0" algn="l">
              <a:lnSpc>
                <a:spcPct val="115000"/>
              </a:lnSpc>
              <a:spcBef>
                <a:spcPts val="0"/>
              </a:spcBef>
              <a:spcAft>
                <a:spcPts val="0"/>
              </a:spcAft>
              <a:buClr>
                <a:srgbClr val="000000"/>
              </a:buClr>
              <a:buSzPts val="2800"/>
              <a:buChar char="●"/>
            </a:pPr>
            <a:r>
              <a:rPr lang="en-CA" sz="4300">
                <a:solidFill>
                  <a:srgbClr val="000000"/>
                </a:solidFill>
              </a:rPr>
              <a:t>as providers of support, for example, money, clothes, food; </a:t>
            </a:r>
            <a:endParaRPr sz="4300">
              <a:solidFill>
                <a:srgbClr val="000000"/>
              </a:solidFill>
            </a:endParaRPr>
          </a:p>
          <a:p>
            <a:pPr indent="-368300" lvl="0" marL="800100" rtl="0" algn="l">
              <a:lnSpc>
                <a:spcPct val="115000"/>
              </a:lnSpc>
              <a:spcBef>
                <a:spcPts val="0"/>
              </a:spcBef>
              <a:spcAft>
                <a:spcPts val="0"/>
              </a:spcAft>
              <a:buClr>
                <a:srgbClr val="000000"/>
              </a:buClr>
              <a:buSzPts val="2800"/>
              <a:buChar char="●"/>
            </a:pPr>
            <a:r>
              <a:rPr lang="en-CA" sz="4300">
                <a:solidFill>
                  <a:srgbClr val="000000"/>
                </a:solidFill>
              </a:rPr>
              <a:t>or professional opinions, for example working as health professionals, making referrals to the medical sector, or by creating special education or livelihoods programmes based on assumed impairment needs. </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lang="en-CA" sz="4300">
                <a:solidFill>
                  <a:srgbClr val="000000"/>
                </a:solidFill>
              </a:rPr>
              <a:t>In these situations, persons with disabilities rarely get the </a:t>
            </a:r>
            <a:r>
              <a:rPr b="1" lang="en-CA" sz="4300">
                <a:solidFill>
                  <a:srgbClr val="63763E"/>
                </a:solidFill>
              </a:rPr>
              <a:t>power to</a:t>
            </a:r>
            <a:r>
              <a:rPr lang="en-CA" sz="4300">
                <a:solidFill>
                  <a:srgbClr val="000000"/>
                </a:solidFill>
              </a:rPr>
              <a:t> decide and act for themselves. </a:t>
            </a:r>
            <a:endParaRPr sz="4300">
              <a:solidFill>
                <a:srgbClr val="000000"/>
              </a:solidFill>
            </a:endParaRPr>
          </a:p>
          <a:p>
            <a:pPr indent="-228600" lvl="0" marL="228600" rtl="0" algn="just">
              <a:lnSpc>
                <a:spcPct val="115000"/>
              </a:lnSpc>
              <a:spcBef>
                <a:spcPts val="1000"/>
              </a:spcBef>
              <a:spcAft>
                <a:spcPts val="0"/>
              </a:spcAft>
              <a:buNone/>
            </a:pPr>
            <a:r>
              <a:t/>
            </a:r>
            <a:endParaRPr sz="4300">
              <a:solidFill>
                <a:srgbClr val="000000"/>
              </a:solidFill>
            </a:endParaRPr>
          </a:p>
          <a:p>
            <a:pPr indent="-501650" lvl="0" marL="914400" rtl="0" algn="l">
              <a:spcBef>
                <a:spcPts val="0"/>
              </a:spcBef>
              <a:spcAft>
                <a:spcPts val="0"/>
              </a:spcAft>
              <a:buSzPts val="4300"/>
              <a:buChar char="⇢"/>
            </a:pPr>
            <a:r>
              <a:rPr b="1" lang="en-CA" sz="4300">
                <a:solidFill>
                  <a:srgbClr val="993365"/>
                </a:solidFill>
              </a:rPr>
              <a:t>Institutional barriers</a:t>
            </a:r>
            <a:r>
              <a:rPr lang="en-CA" sz="4300"/>
              <a:t> can result in </a:t>
            </a:r>
            <a:r>
              <a:rPr b="1" lang="en-CA" sz="4300">
                <a:solidFill>
                  <a:srgbClr val="63763E"/>
                </a:solidFill>
              </a:rPr>
              <a:t>power over/with/to</a:t>
            </a:r>
            <a:endParaRPr b="1" sz="4300">
              <a:solidFill>
                <a:srgbClr val="63763E"/>
              </a:solidFill>
            </a:endParaRPr>
          </a:p>
          <a:p>
            <a:pPr indent="-501650" lvl="0" marL="914400" rtl="0" algn="l">
              <a:spcBef>
                <a:spcPts val="1000"/>
              </a:spcBef>
              <a:spcAft>
                <a:spcPts val="0"/>
              </a:spcAft>
              <a:buSzPts val="4300"/>
              <a:buChar char="⇢"/>
            </a:pPr>
            <a:r>
              <a:rPr b="1" lang="en-CA" sz="4300">
                <a:solidFill>
                  <a:srgbClr val="993365"/>
                </a:solidFill>
              </a:rPr>
              <a:t>Access (environmental) barriers</a:t>
            </a:r>
            <a:r>
              <a:rPr lang="en-CA" sz="4300"/>
              <a:t> can result in lack of </a:t>
            </a:r>
            <a:r>
              <a:rPr b="1" lang="en-CA" sz="4300">
                <a:solidFill>
                  <a:srgbClr val="63763E"/>
                </a:solidFill>
              </a:rPr>
              <a:t>power to/with</a:t>
            </a:r>
            <a:endParaRPr b="1" sz="4300">
              <a:solidFill>
                <a:srgbClr val="63763E"/>
              </a:solidFill>
            </a:endParaRPr>
          </a:p>
          <a:p>
            <a:pPr indent="-501650" lvl="0" marL="914400" rtl="0" algn="l">
              <a:spcBef>
                <a:spcPts val="1000"/>
              </a:spcBef>
              <a:spcAft>
                <a:spcPts val="0"/>
              </a:spcAft>
              <a:buSzPts val="4300"/>
              <a:buChar char="⇢"/>
            </a:pPr>
            <a:r>
              <a:rPr b="1" lang="en-CA" sz="4300">
                <a:solidFill>
                  <a:srgbClr val="993365"/>
                </a:solidFill>
              </a:rPr>
              <a:t>Attitudinal barriers</a:t>
            </a:r>
            <a:r>
              <a:rPr lang="en-CA" sz="4300"/>
              <a:t> can negatively influence </a:t>
            </a:r>
            <a:r>
              <a:rPr b="1" lang="en-CA" sz="4300">
                <a:solidFill>
                  <a:srgbClr val="63763E"/>
                </a:solidFill>
              </a:rPr>
              <a:t>the power within</a:t>
            </a:r>
            <a:r>
              <a:rPr lang="en-CA" sz="4300"/>
              <a:t> with the effect of limited </a:t>
            </a:r>
            <a:r>
              <a:rPr b="1" lang="en-CA" sz="4300">
                <a:solidFill>
                  <a:srgbClr val="63763E"/>
                </a:solidFill>
              </a:rPr>
              <a:t>power to</a:t>
            </a:r>
            <a:endParaRPr b="1" sz="4300">
              <a:solidFill>
                <a:srgbClr val="63763E"/>
              </a:solidFill>
            </a:endParaRPr>
          </a:p>
          <a:p>
            <a:pPr indent="0" lvl="0" marL="0" rtl="0" algn="l">
              <a:lnSpc>
                <a:spcPct val="90000"/>
              </a:lnSpc>
              <a:spcBef>
                <a:spcPts val="1000"/>
              </a:spcBef>
              <a:spcAft>
                <a:spcPts val="0"/>
              </a:spcAft>
              <a:buNone/>
            </a:pPr>
            <a:r>
              <a:t/>
            </a:r>
            <a:endParaRPr sz="4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7"/>
          <p:cNvSpPr txBox="1"/>
          <p:nvPr/>
        </p:nvSpPr>
        <p:spPr>
          <a:xfrm>
            <a:off x="1280225" y="4315575"/>
            <a:ext cx="21538200" cy="4355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None/>
            </a:pPr>
            <a:r>
              <a:rPr b="1" lang="en-CA" sz="4800">
                <a:solidFill>
                  <a:schemeClr val="dk1"/>
                </a:solidFill>
              </a:rPr>
              <a:t>When you hear or see the terms ‘</a:t>
            </a:r>
            <a:r>
              <a:rPr b="1" lang="en-CA" sz="4800">
                <a:solidFill>
                  <a:srgbClr val="993365"/>
                </a:solidFill>
              </a:rPr>
              <a:t>disability</a:t>
            </a:r>
            <a:r>
              <a:rPr b="1" lang="en-CA" sz="4800">
                <a:solidFill>
                  <a:schemeClr val="dk1"/>
                </a:solidFill>
              </a:rPr>
              <a:t>’ and ‘</a:t>
            </a:r>
            <a:r>
              <a:rPr b="1" lang="en-CA" sz="4800">
                <a:solidFill>
                  <a:srgbClr val="993365"/>
                </a:solidFill>
              </a:rPr>
              <a:t>people with disabilities</a:t>
            </a:r>
            <a:r>
              <a:rPr b="1" lang="en-CA" sz="4800">
                <a:solidFill>
                  <a:schemeClr val="dk1"/>
                </a:solidFill>
              </a:rPr>
              <a:t>’ what </a:t>
            </a:r>
            <a:r>
              <a:rPr b="1" i="1" lang="en-CA" sz="4800">
                <a:solidFill>
                  <a:srgbClr val="993365"/>
                </a:solidFill>
              </a:rPr>
              <a:t>images, words </a:t>
            </a:r>
            <a:r>
              <a:rPr b="1" i="1" lang="en-CA" sz="4800">
                <a:solidFill>
                  <a:schemeClr val="dk1"/>
                </a:solidFill>
              </a:rPr>
              <a:t>and</a:t>
            </a:r>
            <a:r>
              <a:rPr b="1" i="1" lang="en-CA" sz="4800">
                <a:solidFill>
                  <a:srgbClr val="993365"/>
                </a:solidFill>
              </a:rPr>
              <a:t> phrases</a:t>
            </a:r>
            <a:r>
              <a:rPr b="1" lang="en-CA" sz="4800">
                <a:solidFill>
                  <a:schemeClr val="dk1"/>
                </a:solidFill>
              </a:rPr>
              <a:t> come to your mind?</a:t>
            </a:r>
            <a:endParaRPr b="1" sz="4800">
              <a:solidFill>
                <a:schemeClr val="dk1"/>
              </a:solidFill>
            </a:endParaRPr>
          </a:p>
          <a:p>
            <a:pPr indent="0" lvl="0" marL="0" marR="0" rtl="0" algn="l">
              <a:lnSpc>
                <a:spcPct val="100000"/>
              </a:lnSpc>
              <a:spcBef>
                <a:spcPts val="0"/>
              </a:spcBef>
              <a:spcAft>
                <a:spcPts val="0"/>
              </a:spcAft>
              <a:buNone/>
            </a:pPr>
            <a:r>
              <a:t/>
            </a:r>
            <a:endParaRPr b="1" sz="4800">
              <a:solidFill>
                <a:schemeClr val="dk1"/>
              </a:solidFill>
            </a:endParaRPr>
          </a:p>
          <a:p>
            <a:pPr indent="0" lvl="0" marL="0" marR="0" rtl="0" algn="l">
              <a:lnSpc>
                <a:spcPct val="100000"/>
              </a:lnSpc>
              <a:spcBef>
                <a:spcPts val="0"/>
              </a:spcBef>
              <a:spcAft>
                <a:spcPts val="0"/>
              </a:spcAft>
              <a:buNone/>
            </a:pPr>
            <a:r>
              <a:t/>
            </a:r>
            <a:endParaRPr sz="4800">
              <a:solidFill>
                <a:schemeClr val="dk1"/>
              </a:solidFill>
            </a:endParaRPr>
          </a:p>
          <a:p>
            <a:pPr indent="457200" lvl="0" marL="914400" marR="0" rtl="0" algn="l">
              <a:lnSpc>
                <a:spcPct val="100000"/>
              </a:lnSpc>
              <a:spcBef>
                <a:spcPts val="0"/>
              </a:spcBef>
              <a:spcAft>
                <a:spcPts val="0"/>
              </a:spcAft>
              <a:buNone/>
            </a:pPr>
            <a:r>
              <a:rPr lang="en-CA" sz="4800">
                <a:solidFill>
                  <a:schemeClr val="dk1"/>
                </a:solidFill>
              </a:rPr>
              <a:t>Make a list of all the words, phrases and images that you think of.</a:t>
            </a:r>
            <a:endParaRPr sz="4800">
              <a:solidFill>
                <a:schemeClr val="dk1"/>
              </a:solidFill>
            </a:endParaRPr>
          </a:p>
        </p:txBody>
      </p:sp>
      <p:pic>
        <p:nvPicPr>
          <p:cNvPr descr="Notepad with pen icon (Provided by Getty Images)" id="28" name="Google Shape;28;p7"/>
          <p:cNvPicPr preferRelativeResize="0"/>
          <p:nvPr/>
        </p:nvPicPr>
        <p:blipFill rotWithShape="1">
          <a:blip r:embed="rId3">
            <a:alphaModFix/>
          </a:blip>
          <a:srcRect b="22048" l="18315" r="5592" t="7712"/>
          <a:stretch/>
        </p:blipFill>
        <p:spPr>
          <a:xfrm>
            <a:off x="1280225" y="7479225"/>
            <a:ext cx="1291049" cy="1191752"/>
          </a:xfrm>
          <a:prstGeom prst="rect">
            <a:avLst/>
          </a:prstGeom>
          <a:noFill/>
          <a:ln>
            <a:noFill/>
          </a:ln>
        </p:spPr>
      </p:pic>
      <p:sp>
        <p:nvSpPr>
          <p:cNvPr id="29" name="Google Shape;29;p7"/>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Question to consider</a:t>
            </a:r>
            <a:endParaRPr b="1" sz="72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p:nvPr/>
        </p:nvSpPr>
        <p:spPr>
          <a:xfrm flipH="1">
            <a:off x="0" y="0"/>
            <a:ext cx="12192000" cy="2169900"/>
          </a:xfrm>
          <a:prstGeom prst="rect">
            <a:avLst/>
          </a:prstGeom>
          <a:gradFill>
            <a:gsLst>
              <a:gs pos="0">
                <a:srgbClr val="000000">
                  <a:alpha val="95294"/>
                </a:srgbClr>
              </a:gs>
              <a:gs pos="100000">
                <a:srgbClr val="2E75B5"/>
              </a:gs>
            </a:gsLst>
            <a:lin ang="19800047"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7" name="Google Shape;187;p25"/>
          <p:cNvSpPr/>
          <p:nvPr/>
        </p:nvSpPr>
        <p:spPr>
          <a:xfrm flipH="1">
            <a:off x="8082930" y="0"/>
            <a:ext cx="4097100" cy="2170800"/>
          </a:xfrm>
          <a:prstGeom prst="rect">
            <a:avLst/>
          </a:prstGeom>
          <a:gradFill>
            <a:gsLst>
              <a:gs pos="0">
                <a:srgbClr val="1E4E79">
                  <a:alpha val="67450"/>
                </a:srgbClr>
              </a:gs>
              <a:gs pos="19000">
                <a:srgbClr val="1E4E79">
                  <a:alpha val="67450"/>
                </a:srgbClr>
              </a:gs>
              <a:gs pos="100000">
                <a:srgbClr val="5B9BD5">
                  <a:alpha val="47450"/>
                </a:srgbClr>
              </a:gs>
            </a:gsLst>
            <a:lin ang="1920016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8" name="Google Shape;188;p25"/>
          <p:cNvSpPr/>
          <p:nvPr/>
        </p:nvSpPr>
        <p:spPr>
          <a:xfrm flipH="1" rot="-5400000">
            <a:off x="10996050" y="-10995450"/>
            <a:ext cx="2429700" cy="24421800"/>
          </a:xfrm>
          <a:prstGeom prst="rect">
            <a:avLst/>
          </a:prstGeom>
          <a:solidFill>
            <a:srgbClr val="3A4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9" name="Google Shape;189;p25"/>
          <p:cNvSpPr txBox="1"/>
          <p:nvPr/>
        </p:nvSpPr>
        <p:spPr>
          <a:xfrm>
            <a:off x="801395" y="296692"/>
            <a:ext cx="9718200" cy="157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CA" sz="7200">
                <a:solidFill>
                  <a:srgbClr val="FFFFFF"/>
                </a:solidFill>
              </a:rPr>
              <a:t>Exercise:</a:t>
            </a:r>
            <a:endParaRPr sz="7200">
              <a:solidFill>
                <a:srgbClr val="000000"/>
              </a:solidFill>
            </a:endParaRPr>
          </a:p>
        </p:txBody>
      </p:sp>
      <p:graphicFrame>
        <p:nvGraphicFramePr>
          <p:cNvPr id="190" name="Google Shape;190;p25"/>
          <p:cNvGraphicFramePr/>
          <p:nvPr/>
        </p:nvGraphicFramePr>
        <p:xfrm>
          <a:off x="979975" y="3959531"/>
          <a:ext cx="3000000" cy="3000000"/>
        </p:xfrm>
        <a:graphic>
          <a:graphicData uri="http://schemas.openxmlformats.org/drawingml/2006/table">
            <a:tbl>
              <a:tblPr>
                <a:noFill/>
                <a:tableStyleId>{3DB8BAB1-7F89-4713-B7B6-339DA4FBCC2B}</a:tableStyleId>
              </a:tblPr>
              <a:tblGrid>
                <a:gridCol w="14814900"/>
                <a:gridCol w="4195675"/>
                <a:gridCol w="3413475"/>
              </a:tblGrid>
              <a:tr h="704850">
                <a:tc>
                  <a:txBody>
                    <a:bodyPr/>
                    <a:lstStyle/>
                    <a:p>
                      <a:pPr indent="0" lvl="0" marL="0" marR="0" rtl="0" algn="l">
                        <a:lnSpc>
                          <a:spcPct val="100000"/>
                        </a:lnSpc>
                        <a:spcBef>
                          <a:spcPts val="0"/>
                        </a:spcBef>
                        <a:spcAft>
                          <a:spcPts val="0"/>
                        </a:spcAft>
                        <a:buClr>
                          <a:srgbClr val="870001"/>
                        </a:buClr>
                        <a:buSzPts val="1700"/>
                        <a:buFont typeface="Tahoma"/>
                        <a:buNone/>
                      </a:pPr>
                      <a:r>
                        <a:rPr b="1" i="0" lang="en-CA" sz="3700" u="none" cap="none" strike="noStrike">
                          <a:solidFill>
                            <a:srgbClr val="431C35"/>
                          </a:solidFill>
                        </a:rPr>
                        <a:t>What happened</a:t>
                      </a:r>
                      <a:endParaRPr b="1" i="0" sz="3700" u="none" cap="none" strike="noStrike">
                        <a:solidFill>
                          <a:srgbClr val="431C35"/>
                        </a:solidFill>
                      </a:endParaRPr>
                    </a:p>
                  </a:txBody>
                  <a:tcPr marT="1325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700" u="none" cap="none" strike="noStrike">
                          <a:solidFill>
                            <a:srgbClr val="431C35"/>
                          </a:solidFill>
                        </a:rPr>
                        <a:t>Barriers </a:t>
                      </a:r>
                      <a:endParaRPr b="1" i="0" sz="3700" u="none" cap="none" strike="noStrike">
                        <a:solidFill>
                          <a:srgbClr val="431C35"/>
                        </a:solidFill>
                      </a:endParaRPr>
                    </a:p>
                  </a:txBody>
                  <a:tcPr marT="1325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700" u="none" cap="none" strike="noStrike">
                          <a:solidFill>
                            <a:srgbClr val="431C35"/>
                          </a:solidFill>
                        </a:rPr>
                        <a:t>Power</a:t>
                      </a:r>
                      <a:endParaRPr b="1" i="0" sz="3700" u="none" cap="none" strike="noStrike">
                        <a:solidFill>
                          <a:srgbClr val="431C35"/>
                        </a:solidFill>
                      </a:endParaRPr>
                    </a:p>
                  </a:txBody>
                  <a:tcPr marT="1325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67825">
                <a:tc>
                  <a:txBody>
                    <a:bodyPr/>
                    <a:lstStyle/>
                    <a:p>
                      <a:pPr indent="0" lvl="0" marL="0" marR="0" rtl="0" algn="l">
                        <a:lnSpc>
                          <a:spcPct val="100000"/>
                        </a:lnSpc>
                        <a:spcBef>
                          <a:spcPts val="0"/>
                        </a:spcBef>
                        <a:spcAft>
                          <a:spcPts val="0"/>
                        </a:spcAft>
                        <a:buClr>
                          <a:srgbClr val="000000"/>
                        </a:buClr>
                        <a:buSzPts val="2000"/>
                        <a:buFont typeface="Calibri"/>
                        <a:buNone/>
                      </a:pPr>
                      <a:r>
                        <a:rPr i="0" lang="en-CA" sz="3300" u="none" cap="none" strike="noStrike">
                          <a:solidFill>
                            <a:srgbClr val="000000"/>
                          </a:solidFill>
                        </a:rPr>
                        <a:t>In adapting the training, a lot of effort went into issues of accessibility.</a:t>
                      </a:r>
                      <a:endParaRPr i="0" sz="3300" u="none" cap="none" strike="noStrike"/>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a:t>
                      </a:r>
                      <a:endParaRPr i="0" sz="3300" u="none" cap="none" strike="noStrike">
                        <a:solidFill>
                          <a:srgbClr val="993365"/>
                        </a:solidFill>
                      </a:endParaRPr>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 </a:t>
                      </a:r>
                      <a:endParaRPr i="0" sz="3300" u="none" cap="none" strike="noStrike">
                        <a:solidFill>
                          <a:srgbClr val="993365"/>
                        </a:solidFill>
                      </a:endParaRPr>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375">
                <a:tc>
                  <a:txBody>
                    <a:bodyPr/>
                    <a:lstStyle/>
                    <a:p>
                      <a:pPr indent="0" lvl="0" marL="0" marR="0" rtl="0" algn="l">
                        <a:lnSpc>
                          <a:spcPct val="100000"/>
                        </a:lnSpc>
                        <a:spcBef>
                          <a:spcPts val="0"/>
                        </a:spcBef>
                        <a:spcAft>
                          <a:spcPts val="0"/>
                        </a:spcAft>
                        <a:buClr>
                          <a:srgbClr val="000000"/>
                        </a:buClr>
                        <a:buSzPts val="2000"/>
                        <a:buFont typeface="Calibri"/>
                        <a:buNone/>
                      </a:pPr>
                      <a:r>
                        <a:rPr i="0" lang="en-CA" sz="3300" u="none" cap="none" strike="noStrike">
                          <a:solidFill>
                            <a:srgbClr val="000000"/>
                          </a:solidFill>
                        </a:rPr>
                        <a:t>During many group-work exercises, the adolescents with disabilities rarely participated. </a:t>
                      </a:r>
                      <a:endParaRPr i="0" sz="3300" u="none" cap="none" strike="noStrike"/>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 </a:t>
                      </a:r>
                      <a:endParaRPr i="0" sz="3300" u="none" cap="none" strike="noStrike">
                        <a:solidFill>
                          <a:srgbClr val="993365"/>
                        </a:solidFill>
                      </a:endParaRPr>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a:t>
                      </a:r>
                      <a:endParaRPr i="0" sz="3300" u="none" cap="none" strike="noStrike">
                        <a:solidFill>
                          <a:srgbClr val="993365"/>
                        </a:solidFill>
                      </a:endParaRPr>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2975">
                <a:tc>
                  <a:txBody>
                    <a:bodyPr/>
                    <a:lstStyle/>
                    <a:p>
                      <a:pPr indent="0" lvl="0" marL="0" marR="0" rtl="0" algn="l">
                        <a:lnSpc>
                          <a:spcPct val="100000"/>
                        </a:lnSpc>
                        <a:spcBef>
                          <a:spcPts val="0"/>
                        </a:spcBef>
                        <a:spcAft>
                          <a:spcPts val="0"/>
                        </a:spcAft>
                        <a:buClr>
                          <a:srgbClr val="000000"/>
                        </a:buClr>
                        <a:buSzPts val="2000"/>
                        <a:buFont typeface="Calibri"/>
                        <a:buNone/>
                      </a:pPr>
                      <a:r>
                        <a:rPr i="0" lang="en-CA" sz="3300" u="none" cap="none" strike="noStrike">
                          <a:solidFill>
                            <a:srgbClr val="000000"/>
                          </a:solidFill>
                        </a:rPr>
                        <a:t>They lacked the confidence to share their opinions and/or their experience.</a:t>
                      </a:r>
                      <a:endParaRPr i="0" sz="3300" u="none" cap="none" strike="noStrike"/>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 </a:t>
                      </a:r>
                      <a:endParaRPr i="0" sz="3300" u="none" cap="none" strike="noStrike">
                        <a:solidFill>
                          <a:srgbClr val="993365"/>
                        </a:solidFill>
                      </a:endParaRPr>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a:t>
                      </a:r>
                      <a:endParaRPr i="0" sz="3300" u="none" cap="none" strike="noStrike">
                        <a:solidFill>
                          <a:srgbClr val="993365"/>
                        </a:solidFill>
                      </a:endParaRPr>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54050">
                <a:tc>
                  <a:txBody>
                    <a:bodyPr/>
                    <a:lstStyle/>
                    <a:p>
                      <a:pPr indent="0" lvl="0" marL="0" marR="0" rtl="0" algn="l">
                        <a:lnSpc>
                          <a:spcPct val="100000"/>
                        </a:lnSpc>
                        <a:spcBef>
                          <a:spcPts val="0"/>
                        </a:spcBef>
                        <a:spcAft>
                          <a:spcPts val="0"/>
                        </a:spcAft>
                        <a:buClr>
                          <a:srgbClr val="000000"/>
                        </a:buClr>
                        <a:buSzPts val="2000"/>
                        <a:buFont typeface="Calibri"/>
                        <a:buNone/>
                      </a:pPr>
                      <a:r>
                        <a:rPr i="0" lang="en-CA" sz="3300" u="none" cap="none" strike="noStrike">
                          <a:solidFill>
                            <a:srgbClr val="000000"/>
                          </a:solidFill>
                        </a:rPr>
                        <a:t>Their peers without disabilities didn’t have the maturity and/or sensitivity to be curious and take the time to engage them.</a:t>
                      </a:r>
                      <a:endParaRPr i="0" sz="3300" u="none" cap="none" strike="noStrike"/>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a:t>
                      </a:r>
                      <a:endParaRPr i="0" sz="3300" u="none" cap="none" strike="noStrike">
                        <a:solidFill>
                          <a:srgbClr val="993365"/>
                        </a:solidFill>
                      </a:endParaRPr>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 </a:t>
                      </a:r>
                      <a:endParaRPr i="0" sz="3300" u="none" cap="none" strike="noStrike">
                        <a:solidFill>
                          <a:srgbClr val="993365"/>
                        </a:solidFill>
                      </a:endParaRPr>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67825">
                <a:tc>
                  <a:txBody>
                    <a:bodyPr/>
                    <a:lstStyle/>
                    <a:p>
                      <a:pPr indent="0" lvl="0" marL="0" marR="0" rtl="0" algn="l">
                        <a:lnSpc>
                          <a:spcPct val="100000"/>
                        </a:lnSpc>
                        <a:spcBef>
                          <a:spcPts val="0"/>
                        </a:spcBef>
                        <a:spcAft>
                          <a:spcPts val="0"/>
                        </a:spcAft>
                        <a:buClr>
                          <a:srgbClr val="000000"/>
                        </a:buClr>
                        <a:buSzPts val="2000"/>
                        <a:buFont typeface="Calibri"/>
                        <a:buNone/>
                      </a:pPr>
                      <a:r>
                        <a:rPr i="0" lang="en-CA" sz="3300" u="none" cap="none" strike="noStrike">
                          <a:solidFill>
                            <a:srgbClr val="000000"/>
                          </a:solidFill>
                        </a:rPr>
                        <a:t>Adolescents without disabilities were dominant when it came to reaching consensus and making decision.</a:t>
                      </a:r>
                      <a:endParaRPr i="0" sz="3300" u="none" cap="none" strike="noStrike"/>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 </a:t>
                      </a:r>
                      <a:endParaRPr i="0" sz="3300" u="none" cap="none" strike="noStrike">
                        <a:solidFill>
                          <a:srgbClr val="993365"/>
                        </a:solidFill>
                      </a:endParaRPr>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a:t>
                      </a:r>
                      <a:endParaRPr i="0" sz="3300" u="none" cap="none" strike="noStrike">
                        <a:solidFill>
                          <a:srgbClr val="993365"/>
                        </a:solidFill>
                      </a:endParaRPr>
                    </a:p>
                  </a:txBody>
                  <a:tcPr marT="194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91" name="Google Shape;191;p25"/>
          <p:cNvSpPr txBox="1"/>
          <p:nvPr/>
        </p:nvSpPr>
        <p:spPr>
          <a:xfrm>
            <a:off x="5202175" y="84475"/>
            <a:ext cx="18866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200"/>
              <a:buFont typeface="Calibri"/>
              <a:buNone/>
            </a:pPr>
            <a:r>
              <a:rPr b="1" i="0" lang="en-CA" sz="3300" u="none" cap="none" strike="noStrike">
                <a:solidFill>
                  <a:srgbClr val="FFFFFF"/>
                </a:solidFill>
              </a:rPr>
              <a:t>The Context:</a:t>
            </a:r>
            <a:endParaRPr i="0" sz="3300" u="none" cap="none" strike="noStrike">
              <a:solidFill>
                <a:srgbClr val="FFFFFF"/>
              </a:solidFill>
            </a:endParaRPr>
          </a:p>
          <a:p>
            <a:pPr indent="0" lvl="0" marL="0" marR="0" rtl="0" algn="l">
              <a:lnSpc>
                <a:spcPct val="100000"/>
              </a:lnSpc>
              <a:spcBef>
                <a:spcPts val="0"/>
              </a:spcBef>
              <a:spcAft>
                <a:spcPts val="0"/>
              </a:spcAft>
              <a:buClr>
                <a:srgbClr val="FFFFFF"/>
              </a:buClr>
              <a:buSzPts val="2200"/>
              <a:buFont typeface="Calibri"/>
              <a:buNone/>
            </a:pPr>
            <a:r>
              <a:rPr i="0" lang="en-CA" sz="3300" u="none" cap="none" strike="noStrike">
                <a:solidFill>
                  <a:srgbClr val="FFFFFF"/>
                </a:solidFill>
              </a:rPr>
              <a:t>An organisation designed Life Skills training programmes for adolescents and young persons, particularly to help them prepare for transitioning to work. The organisation was keen to include adolescents with disabilities. </a:t>
            </a:r>
            <a:endParaRPr i="0" sz="2900" u="none" cap="none" strike="noStrike">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7" name="Google Shape;197;p26"/>
          <p:cNvSpPr/>
          <p:nvPr/>
        </p:nvSpPr>
        <p:spPr>
          <a:xfrm flipH="1">
            <a:off x="0" y="0"/>
            <a:ext cx="12192000" cy="2169900"/>
          </a:xfrm>
          <a:prstGeom prst="rect">
            <a:avLst/>
          </a:prstGeom>
          <a:gradFill>
            <a:gsLst>
              <a:gs pos="0">
                <a:srgbClr val="000000">
                  <a:alpha val="95294"/>
                </a:srgbClr>
              </a:gs>
              <a:gs pos="100000">
                <a:srgbClr val="2E75B5"/>
              </a:gs>
            </a:gsLst>
            <a:lin ang="19800047"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8" name="Google Shape;198;p26"/>
          <p:cNvSpPr/>
          <p:nvPr/>
        </p:nvSpPr>
        <p:spPr>
          <a:xfrm flipH="1">
            <a:off x="8082930" y="0"/>
            <a:ext cx="4097100" cy="2170800"/>
          </a:xfrm>
          <a:prstGeom prst="rect">
            <a:avLst/>
          </a:prstGeom>
          <a:gradFill>
            <a:gsLst>
              <a:gs pos="0">
                <a:srgbClr val="1E4E79">
                  <a:alpha val="67450"/>
                </a:srgbClr>
              </a:gs>
              <a:gs pos="19000">
                <a:srgbClr val="1E4E79">
                  <a:alpha val="67450"/>
                </a:srgbClr>
              </a:gs>
              <a:gs pos="100000">
                <a:srgbClr val="5B9BD5">
                  <a:alpha val="47450"/>
                </a:srgbClr>
              </a:gs>
            </a:gsLst>
            <a:lin ang="1920016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9" name="Google Shape;199;p26"/>
          <p:cNvSpPr/>
          <p:nvPr/>
        </p:nvSpPr>
        <p:spPr>
          <a:xfrm flipH="1" rot="-5400000">
            <a:off x="11125499" y="-11124900"/>
            <a:ext cx="2170800" cy="24421800"/>
          </a:xfrm>
          <a:prstGeom prst="rect">
            <a:avLst/>
          </a:prstGeom>
          <a:solidFill>
            <a:srgbClr val="3A4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0" name="Google Shape;200;p26"/>
          <p:cNvSpPr txBox="1"/>
          <p:nvPr/>
        </p:nvSpPr>
        <p:spPr>
          <a:xfrm>
            <a:off x="801395" y="296692"/>
            <a:ext cx="9718200" cy="157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CA" sz="7200">
                <a:solidFill>
                  <a:srgbClr val="FFFFFF"/>
                </a:solidFill>
              </a:rPr>
              <a:t>The solution</a:t>
            </a:r>
            <a:endParaRPr sz="7200">
              <a:solidFill>
                <a:srgbClr val="FFFFFF"/>
              </a:solidFill>
            </a:endParaRPr>
          </a:p>
        </p:txBody>
      </p:sp>
      <p:sp>
        <p:nvSpPr>
          <p:cNvPr id="201" name="Google Shape;201;p26"/>
          <p:cNvSpPr txBox="1"/>
          <p:nvPr/>
        </p:nvSpPr>
        <p:spPr>
          <a:xfrm>
            <a:off x="933525" y="2798775"/>
            <a:ext cx="22686600" cy="903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CA" sz="4600"/>
              <a:t>Both adolescents with and without disabilities could have benefited from separate preparatory sessions to support them before participating in a joint training programme:</a:t>
            </a:r>
            <a:endParaRPr sz="4600"/>
          </a:p>
          <a:p>
            <a:pPr indent="-520700" lvl="1" marL="914400" rtl="0" algn="l">
              <a:lnSpc>
                <a:spcPct val="115000"/>
              </a:lnSpc>
              <a:spcBef>
                <a:spcPts val="0"/>
              </a:spcBef>
              <a:spcAft>
                <a:spcPts val="0"/>
              </a:spcAft>
              <a:buSzPts val="4600"/>
              <a:buChar char="•"/>
            </a:pPr>
            <a:r>
              <a:rPr lang="en-CA" sz="4600"/>
              <a:t> For the adolescents with disabilities, the preparation would have focused on strengthening the </a:t>
            </a:r>
            <a:r>
              <a:rPr b="1" lang="en-CA" sz="4600">
                <a:solidFill>
                  <a:srgbClr val="63763E"/>
                </a:solidFill>
              </a:rPr>
              <a:t>power within</a:t>
            </a:r>
            <a:r>
              <a:rPr lang="en-CA" sz="4600"/>
              <a:t> to encourage </a:t>
            </a:r>
            <a:r>
              <a:rPr b="1" lang="en-CA" sz="4600">
                <a:solidFill>
                  <a:srgbClr val="63763E"/>
                </a:solidFill>
              </a:rPr>
              <a:t>power to</a:t>
            </a:r>
            <a:r>
              <a:rPr lang="en-CA" sz="4600"/>
              <a:t>. </a:t>
            </a:r>
            <a:endParaRPr sz="4600"/>
          </a:p>
          <a:p>
            <a:pPr indent="-520700" lvl="1" marL="914400" rtl="0" algn="l">
              <a:lnSpc>
                <a:spcPct val="115000"/>
              </a:lnSpc>
              <a:spcBef>
                <a:spcPts val="0"/>
              </a:spcBef>
              <a:spcAft>
                <a:spcPts val="0"/>
              </a:spcAft>
              <a:buSzPts val="4600"/>
              <a:buChar char="•"/>
            </a:pPr>
            <a:r>
              <a:rPr lang="en-CA" sz="4600"/>
              <a:t>For adolescents without disabilities, the focus could have been on access and attitudinal barriers to ensure awareness about extra time for participation, as well as understanding different life experiences. </a:t>
            </a:r>
            <a:endParaRPr sz="4600"/>
          </a:p>
          <a:p>
            <a:pPr indent="0" lvl="0" marL="0" rtl="0" algn="l">
              <a:lnSpc>
                <a:spcPct val="115000"/>
              </a:lnSpc>
              <a:spcBef>
                <a:spcPts val="0"/>
              </a:spcBef>
              <a:spcAft>
                <a:spcPts val="0"/>
              </a:spcAft>
              <a:buNone/>
            </a:pPr>
            <a:r>
              <a:t/>
            </a:r>
            <a:endParaRPr sz="4600"/>
          </a:p>
          <a:p>
            <a:pPr indent="0" lvl="0" marL="0" rtl="0" algn="ctr">
              <a:lnSpc>
                <a:spcPct val="115000"/>
              </a:lnSpc>
              <a:spcBef>
                <a:spcPts val="0"/>
              </a:spcBef>
              <a:spcAft>
                <a:spcPts val="0"/>
              </a:spcAft>
              <a:buNone/>
            </a:pPr>
            <a:r>
              <a:rPr b="1" lang="en-CA" sz="4600">
                <a:solidFill>
                  <a:srgbClr val="993365"/>
                </a:solidFill>
              </a:rPr>
              <a:t>Being aware of the potential power differences ahead of delivering this training would have improved participation.</a:t>
            </a:r>
            <a:r>
              <a:rPr lang="en-CA" sz="4600"/>
              <a:t> </a:t>
            </a:r>
            <a:endParaRPr sz="2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nvSpPr>
        <p:spPr>
          <a:xfrm>
            <a:off x="1388575" y="3296175"/>
            <a:ext cx="22014900" cy="5829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br>
              <a:rPr lang="en-CA" sz="4000">
                <a:solidFill>
                  <a:srgbClr val="000000"/>
                </a:solidFill>
              </a:rPr>
            </a:br>
            <a:r>
              <a:rPr lang="en-CA" sz="4600"/>
              <a:t>Please read the UN Convention on the Rights of Persons with Disabilities (CRPD).  It is a user-friendly document!  Available in many different languages and formats</a:t>
            </a:r>
            <a:br>
              <a:rPr lang="en-CA" sz="4600"/>
            </a:br>
            <a:br>
              <a:rPr lang="en-CA" sz="4600"/>
            </a:br>
            <a:r>
              <a:rPr lang="en-CA" sz="4600" u="sng">
                <a:solidFill>
                  <a:srgbClr val="3A4888"/>
                </a:solidFill>
                <a:hlinkClick r:id="rId3">
                  <a:extLst>
                    <a:ext uri="{A12FA001-AC4F-418D-AE19-62706E023703}">
                      <ahyp:hlinkClr val="tx"/>
                    </a:ext>
                  </a:extLst>
                </a:hlinkClick>
              </a:rPr>
              <a:t>https://social.desa.un.org/issues/disability/crpd/convention-on-the-rights-of-persons-with-disabilities-crpd</a:t>
            </a:r>
            <a:r>
              <a:rPr lang="en-CA" sz="4600"/>
              <a:t> </a:t>
            </a:r>
            <a:br>
              <a:rPr lang="en-CA" sz="4600"/>
            </a:br>
            <a:br>
              <a:rPr lang="en-CA"/>
            </a:br>
            <a:endParaRPr/>
          </a:p>
        </p:txBody>
      </p:sp>
      <p:sp>
        <p:nvSpPr>
          <p:cNvPr id="207" name="Google Shape;207;p27"/>
          <p:cNvSpPr/>
          <p:nvPr/>
        </p:nvSpPr>
        <p:spPr>
          <a:xfrm flipH="1" rot="-5400000">
            <a:off x="11125499" y="-11124900"/>
            <a:ext cx="2170800" cy="24421800"/>
          </a:xfrm>
          <a:prstGeom prst="rect">
            <a:avLst/>
          </a:prstGeom>
          <a:solidFill>
            <a:srgbClr val="3A4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8" name="Google Shape;208;p27"/>
          <p:cNvSpPr txBox="1"/>
          <p:nvPr/>
        </p:nvSpPr>
        <p:spPr>
          <a:xfrm>
            <a:off x="801402" y="296700"/>
            <a:ext cx="12807900" cy="157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CA" sz="7200">
                <a:solidFill>
                  <a:srgbClr val="FFFFFF"/>
                </a:solidFill>
              </a:rPr>
              <a:t>Exercise before Webinar 2:</a:t>
            </a:r>
            <a:endParaRPr sz="72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8"/>
          <p:cNvSpPr txBox="1"/>
          <p:nvPr/>
        </p:nvSpPr>
        <p:spPr>
          <a:xfrm>
            <a:off x="1161600" y="3718700"/>
            <a:ext cx="22060800" cy="2915400"/>
          </a:xfrm>
          <a:prstGeom prst="rect">
            <a:avLst/>
          </a:prstGeom>
          <a:noFill/>
          <a:ln>
            <a:noFill/>
          </a:ln>
        </p:spPr>
        <p:txBody>
          <a:bodyPr anchorCtr="0" anchor="ctr" bIns="50800" lIns="50800" spcFirstLastPara="1" rIns="50800" wrap="square" tIns="50800">
            <a:noAutofit/>
          </a:bodyPr>
          <a:lstStyle/>
          <a:p>
            <a:pPr indent="-400050" lvl="0" marL="285750" rtl="0" algn="l">
              <a:lnSpc>
                <a:spcPct val="90000"/>
              </a:lnSpc>
              <a:spcBef>
                <a:spcPts val="0"/>
              </a:spcBef>
              <a:spcAft>
                <a:spcPts val="0"/>
              </a:spcAft>
              <a:buClr>
                <a:schemeClr val="dk1"/>
              </a:buClr>
              <a:buSzPts val="4000"/>
              <a:buChar char="•"/>
            </a:pPr>
            <a:r>
              <a:rPr lang="en-CA" sz="4000">
                <a:solidFill>
                  <a:schemeClr val="dk1"/>
                </a:solidFill>
              </a:rPr>
              <a:t>We all make </a:t>
            </a:r>
            <a:r>
              <a:rPr b="1" lang="en-CA" sz="4000">
                <a:solidFill>
                  <a:srgbClr val="993365"/>
                </a:solidFill>
              </a:rPr>
              <a:t>assumptions</a:t>
            </a:r>
            <a:r>
              <a:rPr lang="en-CA" sz="4000">
                <a:solidFill>
                  <a:schemeClr val="dk1"/>
                </a:solidFill>
              </a:rPr>
              <a:t> about people we do not know (and some about those we do) based on many factors acquired over our lifetimes - from a combination of sources/experiences/values/cultures. They are our way of coping with life in a complex social environment. </a:t>
            </a:r>
            <a:endParaRPr sz="4800">
              <a:solidFill>
                <a:schemeClr val="dk1"/>
              </a:solidFill>
            </a:endParaRPr>
          </a:p>
        </p:txBody>
      </p:sp>
      <p:sp>
        <p:nvSpPr>
          <p:cNvPr id="35" name="Google Shape;35;p8"/>
          <p:cNvSpPr txBox="1"/>
          <p:nvPr/>
        </p:nvSpPr>
        <p:spPr>
          <a:xfrm>
            <a:off x="1161600" y="7107175"/>
            <a:ext cx="22060800" cy="2280000"/>
          </a:xfrm>
          <a:prstGeom prst="rect">
            <a:avLst/>
          </a:prstGeom>
          <a:noFill/>
          <a:ln>
            <a:noFill/>
          </a:ln>
        </p:spPr>
        <p:txBody>
          <a:bodyPr anchorCtr="0" anchor="t" bIns="91425" lIns="91425" spcFirstLastPara="1" rIns="91425" wrap="square" tIns="91425">
            <a:spAutoFit/>
          </a:bodyPr>
          <a:lstStyle/>
          <a:p>
            <a:pPr indent="-400050" lvl="0" marL="285750" rtl="0" algn="l">
              <a:lnSpc>
                <a:spcPct val="90000"/>
              </a:lnSpc>
              <a:spcBef>
                <a:spcPts val="1000"/>
              </a:spcBef>
              <a:spcAft>
                <a:spcPts val="0"/>
              </a:spcAft>
              <a:buClr>
                <a:schemeClr val="dk1"/>
              </a:buClr>
              <a:buSzPts val="4000"/>
              <a:buChar char="•"/>
            </a:pPr>
            <a:r>
              <a:rPr lang="en-CA" sz="4000">
                <a:solidFill>
                  <a:schemeClr val="dk1"/>
                </a:solidFill>
              </a:rPr>
              <a:t>Assumptions can be very useful. But some assumptions can also create a </a:t>
            </a:r>
            <a:r>
              <a:rPr b="1" lang="en-CA" sz="4000">
                <a:solidFill>
                  <a:srgbClr val="993365"/>
                </a:solidFill>
              </a:rPr>
              <a:t>barrier</a:t>
            </a:r>
            <a:r>
              <a:rPr lang="en-CA" sz="4000">
                <a:solidFill>
                  <a:schemeClr val="dk1"/>
                </a:solidFill>
              </a:rPr>
              <a:t>, when they falsely prevent others from succeeding. Our assumptions are generally a mixture of accuracy and stereotypes</a:t>
            </a:r>
            <a:endParaRPr sz="4000">
              <a:solidFill>
                <a:schemeClr val="dk1"/>
              </a:solidFill>
            </a:endParaRPr>
          </a:p>
          <a:p>
            <a:pPr indent="-146050" lvl="0" marL="285750" rtl="0" algn="l">
              <a:lnSpc>
                <a:spcPct val="90000"/>
              </a:lnSpc>
              <a:spcBef>
                <a:spcPts val="1000"/>
              </a:spcBef>
              <a:spcAft>
                <a:spcPts val="0"/>
              </a:spcAft>
              <a:buNone/>
            </a:pPr>
            <a:r>
              <a:t/>
            </a:r>
            <a:endParaRPr sz="2200">
              <a:solidFill>
                <a:schemeClr val="dk1"/>
              </a:solidFill>
            </a:endParaRPr>
          </a:p>
        </p:txBody>
      </p:sp>
      <p:sp>
        <p:nvSpPr>
          <p:cNvPr id="36" name="Google Shape;36;p8"/>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power of assumptions</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9"/>
          <p:cNvSpPr txBox="1"/>
          <p:nvPr/>
        </p:nvSpPr>
        <p:spPr>
          <a:xfrm>
            <a:off x="1161600" y="3567009"/>
            <a:ext cx="22060800" cy="2547000"/>
          </a:xfrm>
          <a:prstGeom prst="rect">
            <a:avLst/>
          </a:prstGeom>
          <a:noFill/>
          <a:ln>
            <a:noFill/>
          </a:ln>
        </p:spPr>
        <p:txBody>
          <a:bodyPr anchorCtr="0" anchor="ctr" bIns="50800" lIns="50800" spcFirstLastPara="1" rIns="50800" wrap="square" tIns="50800">
            <a:noAutofit/>
          </a:bodyPr>
          <a:lstStyle/>
          <a:p>
            <a:pPr indent="-400050" lvl="0" marL="285750" rtl="0" algn="l">
              <a:lnSpc>
                <a:spcPct val="90000"/>
              </a:lnSpc>
              <a:spcBef>
                <a:spcPts val="0"/>
              </a:spcBef>
              <a:spcAft>
                <a:spcPts val="0"/>
              </a:spcAft>
              <a:buClr>
                <a:schemeClr val="dk1"/>
              </a:buClr>
              <a:buSzPts val="4000"/>
              <a:buChar char="•"/>
            </a:pPr>
            <a:r>
              <a:rPr lang="en-CA" sz="4000">
                <a:solidFill>
                  <a:schemeClr val="dk1"/>
                </a:solidFill>
              </a:rPr>
              <a:t>People with disabilities commonly report their daily ‘lived’ experience is that many assumptions are made about them before they are ever spoken to or engaged with.  Most are generally based on prejudice and discrimination. </a:t>
            </a:r>
            <a:endParaRPr sz="4800">
              <a:solidFill>
                <a:schemeClr val="dk1"/>
              </a:solidFill>
            </a:endParaRPr>
          </a:p>
        </p:txBody>
      </p:sp>
      <p:sp>
        <p:nvSpPr>
          <p:cNvPr id="42" name="Google Shape;42;p9"/>
          <p:cNvSpPr txBox="1"/>
          <p:nvPr/>
        </p:nvSpPr>
        <p:spPr>
          <a:xfrm>
            <a:off x="1161600" y="6695484"/>
            <a:ext cx="21648300" cy="2401200"/>
          </a:xfrm>
          <a:prstGeom prst="rect">
            <a:avLst/>
          </a:prstGeom>
          <a:noFill/>
          <a:ln>
            <a:noFill/>
          </a:ln>
        </p:spPr>
        <p:txBody>
          <a:bodyPr anchorCtr="0" anchor="t" bIns="91425" lIns="91425" spcFirstLastPara="1" rIns="91425" wrap="square" tIns="91425">
            <a:spAutoFit/>
          </a:bodyPr>
          <a:lstStyle/>
          <a:p>
            <a:pPr indent="-400050" lvl="0" marL="285750" rtl="0" algn="l">
              <a:lnSpc>
                <a:spcPct val="90000"/>
              </a:lnSpc>
              <a:spcBef>
                <a:spcPts val="1000"/>
              </a:spcBef>
              <a:spcAft>
                <a:spcPts val="0"/>
              </a:spcAft>
              <a:buClr>
                <a:schemeClr val="dk1"/>
              </a:buClr>
              <a:buSzPts val="4000"/>
              <a:buChar char="•"/>
            </a:pPr>
            <a:r>
              <a:rPr lang="en-CA" sz="4000">
                <a:solidFill>
                  <a:schemeClr val="dk1"/>
                </a:solidFill>
              </a:rPr>
              <a:t>We all carry personal assumptions about people with disabilities. These are based on our experiences, values and cultural “lenses” acquired throughout our lives. Being self-aware of these assumptions are an important starting point of the journey into international development work to considering greater inclusion of persons with disabilities.</a:t>
            </a:r>
            <a:endParaRPr sz="4000">
              <a:solidFill>
                <a:schemeClr val="dk1"/>
              </a:solidFill>
            </a:endParaRPr>
          </a:p>
        </p:txBody>
      </p:sp>
      <p:sp>
        <p:nvSpPr>
          <p:cNvPr id="43" name="Google Shape;43;p9"/>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power of assumptions</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0"/>
          <p:cNvSpPr txBox="1"/>
          <p:nvPr/>
        </p:nvSpPr>
        <p:spPr>
          <a:xfrm>
            <a:off x="2341975" y="2213725"/>
            <a:ext cx="19631400" cy="72156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7200"/>
              <a:buFont typeface="Arial"/>
              <a:buNone/>
            </a:pPr>
            <a:r>
              <a:rPr b="1" lang="en-CA" sz="15000">
                <a:solidFill>
                  <a:srgbClr val="4F1337"/>
                </a:solidFill>
              </a:rPr>
              <a:t>The three </a:t>
            </a:r>
            <a:endParaRPr b="1" sz="15000">
              <a:solidFill>
                <a:srgbClr val="4F1337"/>
              </a:solidFill>
            </a:endParaRPr>
          </a:p>
          <a:p>
            <a:pPr indent="0" lvl="0" marL="0" marR="0" rtl="0" algn="ctr">
              <a:lnSpc>
                <a:spcPct val="100000"/>
              </a:lnSpc>
              <a:spcBef>
                <a:spcPts val="0"/>
              </a:spcBef>
              <a:spcAft>
                <a:spcPts val="0"/>
              </a:spcAft>
              <a:buClr>
                <a:srgbClr val="000000"/>
              </a:buClr>
              <a:buSzPts val="7200"/>
              <a:buFont typeface="Arial"/>
              <a:buNone/>
            </a:pPr>
            <a:r>
              <a:rPr b="1" lang="en-CA" sz="15000">
                <a:solidFill>
                  <a:srgbClr val="993365"/>
                </a:solidFill>
              </a:rPr>
              <a:t>models of disability</a:t>
            </a:r>
            <a:r>
              <a:rPr b="1" lang="en-CA" sz="15000">
                <a:solidFill>
                  <a:srgbClr val="4F1337"/>
                </a:solidFill>
              </a:rPr>
              <a:t> </a:t>
            </a:r>
            <a:endParaRPr b="1" sz="15000">
              <a:solidFill>
                <a:srgbClr val="4F1337"/>
              </a:solidFill>
            </a:endParaRPr>
          </a:p>
          <a:p>
            <a:pPr indent="0" lvl="0" marL="0" marR="0" rtl="0" algn="ctr">
              <a:lnSpc>
                <a:spcPct val="100000"/>
              </a:lnSpc>
              <a:spcBef>
                <a:spcPts val="0"/>
              </a:spcBef>
              <a:spcAft>
                <a:spcPts val="0"/>
              </a:spcAft>
              <a:buClr>
                <a:srgbClr val="000000"/>
              </a:buClr>
              <a:buSzPts val="7200"/>
              <a:buFont typeface="Arial"/>
              <a:buNone/>
            </a:pPr>
            <a:r>
              <a:rPr b="1" lang="en-CA" sz="15000">
                <a:solidFill>
                  <a:srgbClr val="4F1337"/>
                </a:solidFill>
              </a:rPr>
              <a:t>explained</a:t>
            </a:r>
            <a:endParaRPr b="1" sz="15000">
              <a:solidFill>
                <a:srgbClr val="4F133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p:tgtEl>
                                          <p:spTgt spid="4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1"/>
          <p:cNvSpPr txBox="1"/>
          <p:nvPr/>
        </p:nvSpPr>
        <p:spPr>
          <a:xfrm>
            <a:off x="1040275" y="3783725"/>
            <a:ext cx="22060800" cy="7046700"/>
          </a:xfrm>
          <a:prstGeom prst="rect">
            <a:avLst/>
          </a:prstGeom>
          <a:noFill/>
          <a:ln>
            <a:noFill/>
          </a:ln>
        </p:spPr>
        <p:txBody>
          <a:bodyPr anchorCtr="0" anchor="ctr" bIns="50800" lIns="50800" spcFirstLastPara="1" rIns="50800" wrap="square" tIns="50800">
            <a:noAutofit/>
          </a:bodyPr>
          <a:lstStyle/>
          <a:p>
            <a:pPr indent="0" lvl="0" marL="0" rtl="0" algn="l">
              <a:spcBef>
                <a:spcPts val="0"/>
              </a:spcBef>
              <a:spcAft>
                <a:spcPts val="0"/>
              </a:spcAft>
              <a:buClr>
                <a:schemeClr val="dk1"/>
              </a:buClr>
              <a:buSzPts val="2400"/>
              <a:buFont typeface="Arial"/>
              <a:buNone/>
            </a:pPr>
            <a:r>
              <a:rPr lang="en-CA" sz="4000">
                <a:solidFill>
                  <a:schemeClr val="dk1"/>
                </a:solidFill>
              </a:rPr>
              <a:t>To understand how societies conceptualize and react to disability, and how development and many health professionals approach disability, it is important to recognise that there are different ‘</a:t>
            </a:r>
            <a:r>
              <a:rPr b="1" lang="en-CA" sz="4000">
                <a:solidFill>
                  <a:schemeClr val="dk1"/>
                </a:solidFill>
              </a:rPr>
              <a:t>models</a:t>
            </a:r>
            <a:r>
              <a:rPr lang="en-CA" sz="4000">
                <a:solidFill>
                  <a:schemeClr val="dk1"/>
                </a:solidFill>
              </a:rPr>
              <a:t>’ of disability.</a:t>
            </a:r>
            <a:endParaRPr sz="4000">
              <a:solidFill>
                <a:schemeClr val="dk1"/>
              </a:solidFill>
            </a:endParaRPr>
          </a:p>
          <a:p>
            <a:pPr indent="0" lvl="0" marL="0" rtl="0" algn="l">
              <a:spcBef>
                <a:spcPts val="0"/>
              </a:spcBef>
              <a:spcAft>
                <a:spcPts val="0"/>
              </a:spcAft>
              <a:buClr>
                <a:schemeClr val="dk1"/>
              </a:buClr>
              <a:buSzPts val="2400"/>
              <a:buFont typeface="Arial"/>
              <a:buNone/>
            </a:pPr>
            <a:r>
              <a:t/>
            </a:r>
            <a:endParaRPr sz="4000">
              <a:solidFill>
                <a:schemeClr val="dk1"/>
              </a:solidFill>
            </a:endParaRPr>
          </a:p>
          <a:p>
            <a:pPr indent="0" lvl="0" marL="0" rtl="0" algn="l">
              <a:spcBef>
                <a:spcPts val="0"/>
              </a:spcBef>
              <a:spcAft>
                <a:spcPts val="0"/>
              </a:spcAft>
              <a:buClr>
                <a:schemeClr val="dk1"/>
              </a:buClr>
              <a:buSzPts val="2400"/>
              <a:buFont typeface="Arial"/>
              <a:buNone/>
            </a:pPr>
            <a:r>
              <a:rPr lang="en-CA" sz="4000">
                <a:solidFill>
                  <a:schemeClr val="dk1"/>
                </a:solidFill>
              </a:rPr>
              <a:t>There are three predominant models of disability in use around the world today. These will be described in turn.  </a:t>
            </a:r>
            <a:endParaRPr sz="4000">
              <a:solidFill>
                <a:schemeClr val="dk1"/>
              </a:solidFill>
            </a:endParaRPr>
          </a:p>
          <a:p>
            <a:pPr indent="0" lvl="0" marL="0" rtl="0" algn="l">
              <a:spcBef>
                <a:spcPts val="0"/>
              </a:spcBef>
              <a:spcAft>
                <a:spcPts val="0"/>
              </a:spcAft>
              <a:buClr>
                <a:schemeClr val="dk1"/>
              </a:buClr>
              <a:buSzPts val="2400"/>
              <a:buFont typeface="Arial"/>
              <a:buNone/>
            </a:pPr>
            <a:r>
              <a:t/>
            </a:r>
            <a:endParaRPr sz="4000">
              <a:solidFill>
                <a:schemeClr val="dk1"/>
              </a:solidFill>
            </a:endParaRPr>
          </a:p>
          <a:p>
            <a:pPr indent="0" lvl="0" marL="0" rtl="0" algn="l">
              <a:spcBef>
                <a:spcPts val="0"/>
              </a:spcBef>
              <a:spcAft>
                <a:spcPts val="0"/>
              </a:spcAft>
              <a:buNone/>
            </a:pPr>
            <a:r>
              <a:rPr lang="en-CA" sz="4000">
                <a:solidFill>
                  <a:schemeClr val="dk1"/>
                </a:solidFill>
              </a:rPr>
              <a:t>The key point to note at the start is that </a:t>
            </a:r>
            <a:r>
              <a:rPr b="1" lang="en-CA" sz="4000">
                <a:solidFill>
                  <a:srgbClr val="993365"/>
                </a:solidFill>
              </a:rPr>
              <a:t>power relations</a:t>
            </a:r>
            <a:r>
              <a:rPr b="1" lang="en-CA" sz="4000">
                <a:solidFill>
                  <a:schemeClr val="dk1"/>
                </a:solidFill>
              </a:rPr>
              <a:t> </a:t>
            </a:r>
            <a:r>
              <a:rPr lang="en-CA" sz="4000">
                <a:solidFill>
                  <a:schemeClr val="dk1"/>
                </a:solidFill>
              </a:rPr>
              <a:t>regarding the role of society, professionals and people with disabilities </a:t>
            </a:r>
            <a:r>
              <a:rPr b="1" lang="en-CA" sz="4000">
                <a:solidFill>
                  <a:srgbClr val="993365"/>
                </a:solidFill>
              </a:rPr>
              <a:t>are at the heart of the difference between each of the models</a:t>
            </a:r>
            <a:r>
              <a:rPr lang="en-CA" sz="4000">
                <a:solidFill>
                  <a:schemeClr val="dk1"/>
                </a:solidFill>
              </a:rPr>
              <a:t>. </a:t>
            </a:r>
            <a:endParaRPr sz="4800">
              <a:solidFill>
                <a:schemeClr val="dk1"/>
              </a:solidFill>
            </a:endParaRPr>
          </a:p>
        </p:txBody>
      </p:sp>
      <p:sp>
        <p:nvSpPr>
          <p:cNvPr id="54" name="Google Shape;54;p11"/>
          <p:cNvSpPr txBox="1"/>
          <p:nvPr/>
        </p:nvSpPr>
        <p:spPr>
          <a:xfrm>
            <a:off x="0" y="810000"/>
            <a:ext cx="14254500" cy="1733400"/>
          </a:xfrm>
          <a:prstGeom prst="rect">
            <a:avLst/>
          </a:prstGeom>
          <a:solidFill>
            <a:srgbClr val="3A4888"/>
          </a:solid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 THE MODELS OF DISABILITY</a:t>
            </a:r>
            <a:endParaRPr b="1" sz="72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2"/>
          <p:cNvSpPr txBox="1"/>
          <p:nvPr/>
        </p:nvSpPr>
        <p:spPr>
          <a:xfrm>
            <a:off x="0" y="810000"/>
            <a:ext cx="16210500" cy="1343400"/>
          </a:xfrm>
          <a:prstGeom prst="rect">
            <a:avLst/>
          </a:prstGeom>
          <a:solidFill>
            <a:srgbClr val="4F1337"/>
          </a:solid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 Individual Model: Medical Approach</a:t>
            </a:r>
            <a:endParaRPr b="1" sz="7200">
              <a:solidFill>
                <a:schemeClr val="lt1"/>
              </a:solidFill>
            </a:endParaRPr>
          </a:p>
        </p:txBody>
      </p:sp>
      <p:sp>
        <p:nvSpPr>
          <p:cNvPr id="60" name="Google Shape;60;p12"/>
          <p:cNvSpPr txBox="1"/>
          <p:nvPr/>
        </p:nvSpPr>
        <p:spPr>
          <a:xfrm>
            <a:off x="1039249" y="3026750"/>
            <a:ext cx="11004300" cy="647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b="1" lang="en-CA" sz="4200">
                <a:solidFill>
                  <a:srgbClr val="993365"/>
                </a:solidFill>
              </a:rPr>
              <a:t>Disability is a problem in the person</a:t>
            </a:r>
            <a:endParaRPr sz="4200">
              <a:solidFill>
                <a:srgbClr val="993365"/>
              </a:solidFill>
            </a:endParaRPr>
          </a:p>
        </p:txBody>
      </p:sp>
      <p:sp>
        <p:nvSpPr>
          <p:cNvPr id="61" name="Google Shape;61;p12"/>
          <p:cNvSpPr txBox="1"/>
          <p:nvPr/>
        </p:nvSpPr>
        <p:spPr>
          <a:xfrm>
            <a:off x="12981150" y="3766275"/>
            <a:ext cx="9013800" cy="79614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SzPts val="3000"/>
              <a:buChar char="•"/>
            </a:pPr>
            <a:r>
              <a:rPr lang="en-CA" sz="3000"/>
              <a:t>focuses on a person’s impairment as the obstacle;</a:t>
            </a:r>
            <a:endParaRPr sz="3000"/>
          </a:p>
          <a:p>
            <a:pPr indent="-419100" lvl="0" marL="457200" rtl="0" algn="l">
              <a:spcBef>
                <a:spcPts val="1000"/>
              </a:spcBef>
              <a:spcAft>
                <a:spcPts val="0"/>
              </a:spcAft>
              <a:buSzPts val="3000"/>
              <a:buChar char="•"/>
            </a:pPr>
            <a:r>
              <a:rPr lang="en-CA" sz="3000"/>
              <a:t>seeks to "cure" or "improve" individuals to "fit" them into society;</a:t>
            </a:r>
            <a:endParaRPr sz="3000"/>
          </a:p>
          <a:p>
            <a:pPr indent="-419100" lvl="0" marL="457200" rtl="0" algn="l">
              <a:spcBef>
                <a:spcPts val="1000"/>
              </a:spcBef>
              <a:spcAft>
                <a:spcPts val="0"/>
              </a:spcAft>
              <a:buSzPts val="3000"/>
              <a:buChar char="•"/>
            </a:pPr>
            <a:r>
              <a:rPr lang="en-CA" sz="3000"/>
              <a:t>leads to segregated services resulting in exclusion from the mainstream with the rationale that this means better, specialised services can be provided;</a:t>
            </a:r>
            <a:endParaRPr sz="3000"/>
          </a:p>
          <a:p>
            <a:pPr indent="-419100" lvl="0" marL="457200" rtl="0" algn="l">
              <a:spcBef>
                <a:spcPts val="1000"/>
              </a:spcBef>
              <a:spcAft>
                <a:spcPts val="0"/>
              </a:spcAft>
              <a:buSzPts val="3000"/>
              <a:buChar char="•"/>
            </a:pPr>
            <a:r>
              <a:rPr lang="en-CA" sz="3000"/>
              <a:t>decision making is in the hands of specialists or professionals with little or no regard to the rights of individuals;</a:t>
            </a:r>
            <a:endParaRPr sz="3000"/>
          </a:p>
          <a:p>
            <a:pPr indent="-419100" lvl="0" marL="457200" rtl="0" algn="l">
              <a:spcBef>
                <a:spcPts val="1000"/>
              </a:spcBef>
              <a:spcAft>
                <a:spcPts val="0"/>
              </a:spcAft>
              <a:buSzPts val="3000"/>
              <a:buChar char="•"/>
            </a:pPr>
            <a:r>
              <a:rPr lang="en-CA" sz="3000"/>
              <a:t>expensive, tends to benefit relatively few; </a:t>
            </a:r>
            <a:endParaRPr sz="3000"/>
          </a:p>
          <a:p>
            <a:pPr indent="-419100" lvl="0" marL="457200" rtl="0" algn="l">
              <a:spcBef>
                <a:spcPts val="1000"/>
              </a:spcBef>
              <a:spcAft>
                <a:spcPts val="1000"/>
              </a:spcAft>
              <a:buSzPts val="3000"/>
              <a:buChar char="•"/>
            </a:pPr>
            <a:r>
              <a:rPr lang="en-CA" sz="3000"/>
              <a:t>people with disabilities have a passive role in developing and implementing disability policy and practice.</a:t>
            </a:r>
            <a:endParaRPr sz="3000"/>
          </a:p>
        </p:txBody>
      </p:sp>
      <p:grpSp>
        <p:nvGrpSpPr>
          <p:cNvPr id="62" name="Google Shape;62;p12"/>
          <p:cNvGrpSpPr/>
          <p:nvPr/>
        </p:nvGrpSpPr>
        <p:grpSpPr>
          <a:xfrm>
            <a:off x="2970351" y="4570488"/>
            <a:ext cx="7801609" cy="5089880"/>
            <a:chOff x="4248801" y="3838825"/>
            <a:chExt cx="7801609" cy="5089880"/>
          </a:xfrm>
        </p:grpSpPr>
        <p:sp>
          <p:nvSpPr>
            <p:cNvPr id="63" name="Google Shape;63;p12"/>
            <p:cNvSpPr/>
            <p:nvPr/>
          </p:nvSpPr>
          <p:spPr>
            <a:xfrm>
              <a:off x="4248801" y="3838825"/>
              <a:ext cx="4320000" cy="4320000"/>
            </a:xfrm>
            <a:prstGeom prst="ellipse">
              <a:avLst/>
            </a:prstGeom>
            <a:noFill/>
            <a:ln cap="flat" cmpd="sng" w="38100">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 name="Google Shape;64;p12"/>
            <p:cNvSpPr/>
            <p:nvPr/>
          </p:nvSpPr>
          <p:spPr>
            <a:xfrm>
              <a:off x="9170410" y="6048706"/>
              <a:ext cx="2880000" cy="2880000"/>
            </a:xfrm>
            <a:prstGeom prst="ellipse">
              <a:avLst/>
            </a:prstGeom>
            <a:noFill/>
            <a:ln cap="flat" cmpd="sng" w="28575">
              <a:solidFill>
                <a:srgbClr val="800000"/>
              </a:solidFill>
              <a:prstDash val="solid"/>
              <a:round/>
              <a:headEnd len="sm" w="sm" type="none"/>
              <a:tailEnd len="sm" w="sm" type="none"/>
            </a:ln>
          </p:spPr>
          <p:txBody>
            <a:bodyPr anchorCtr="0" anchor="t" bIns="45700" lIns="91425" spcFirstLastPara="1" rIns="91425" wrap="square" tIns="586800">
              <a:noAutofit/>
            </a:bodyPr>
            <a:lstStyle/>
            <a:p>
              <a:pPr indent="0" lvl="0" marL="0" marR="0" rtl="0" algn="l">
                <a:lnSpc>
                  <a:spcPct val="100000"/>
                </a:lnSpc>
                <a:spcBef>
                  <a:spcPts val="0"/>
                </a:spcBef>
                <a:spcAft>
                  <a:spcPts val="0"/>
                </a:spcAft>
                <a:buClr>
                  <a:srgbClr val="000000"/>
                </a:buClr>
                <a:buSzPts val="1200"/>
                <a:buFont typeface="Arial"/>
                <a:buNone/>
              </a:pPr>
              <a:r>
                <a:rPr b="1" i="0" lang="en-CA" sz="2200" u="none" cap="none" strike="noStrike">
                  <a:solidFill>
                    <a:srgbClr val="000000"/>
                  </a:solidFill>
                  <a:latin typeface="Tahoma"/>
                  <a:ea typeface="Tahoma"/>
                  <a:cs typeface="Tahoma"/>
                  <a:sym typeface="Tahoma"/>
                </a:rPr>
                <a:t>Persons with disabilities</a:t>
              </a:r>
              <a:endParaRPr b="0" i="0" sz="2200" u="none" cap="none" strike="noStrike">
                <a:solidFill>
                  <a:srgbClr val="000000"/>
                </a:solidFill>
                <a:latin typeface="Arial"/>
                <a:ea typeface="Arial"/>
                <a:cs typeface="Arial"/>
                <a:sym typeface="Arial"/>
              </a:endParaRPr>
            </a:p>
          </p:txBody>
        </p:sp>
        <p:sp>
          <p:nvSpPr>
            <p:cNvPr id="65" name="Google Shape;65;p12"/>
            <p:cNvSpPr txBox="1"/>
            <p:nvPr/>
          </p:nvSpPr>
          <p:spPr>
            <a:xfrm>
              <a:off x="5239554" y="5664176"/>
              <a:ext cx="2338500" cy="6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CA" sz="2900" u="none" cap="none" strike="noStrike">
                  <a:solidFill>
                    <a:srgbClr val="000000"/>
                  </a:solidFill>
                  <a:latin typeface="Tahoma"/>
                  <a:ea typeface="Tahoma"/>
                  <a:cs typeface="Tahoma"/>
                  <a:sym typeface="Tahoma"/>
                </a:rPr>
                <a:t>SOCIETY</a:t>
              </a:r>
              <a:endParaRPr b="0" i="0" sz="2900" u="none" cap="none" strike="noStrike">
                <a:solidFill>
                  <a:srgbClr val="000000"/>
                </a:solidFill>
                <a:latin typeface="Tahoma"/>
                <a:ea typeface="Tahoma"/>
                <a:cs typeface="Tahoma"/>
                <a:sym typeface="Tahoma"/>
              </a:endParaRPr>
            </a:p>
          </p:txBody>
        </p:sp>
        <p:cxnSp>
          <p:nvCxnSpPr>
            <p:cNvPr id="66" name="Google Shape;66;p12"/>
            <p:cNvCxnSpPr/>
            <p:nvPr/>
          </p:nvCxnSpPr>
          <p:spPr>
            <a:xfrm>
              <a:off x="8568811" y="6599657"/>
              <a:ext cx="668100" cy="334800"/>
            </a:xfrm>
            <a:prstGeom prst="straightConnector1">
              <a:avLst/>
            </a:prstGeom>
            <a:noFill/>
            <a:ln cap="flat" cmpd="sng" w="38100">
              <a:solidFill>
                <a:srgbClr val="000000"/>
              </a:solidFill>
              <a:prstDash val="solid"/>
              <a:round/>
              <a:headEnd len="med" w="med" type="triangle"/>
              <a:tailEnd len="sm" w="sm" type="none"/>
            </a:ln>
            <a:effectLst>
              <a:outerShdw blurRad="40000" rotWithShape="0" dir="5400000" dist="23000">
                <a:srgbClr val="808080">
                  <a:alpha val="34510"/>
                </a:srgbClr>
              </a:outerShdw>
            </a:effectLst>
          </p:spPr>
        </p:cxnSp>
      </p:grpSp>
      <p:sp>
        <p:nvSpPr>
          <p:cNvPr id="67" name="Google Shape;67;p12"/>
          <p:cNvSpPr txBox="1"/>
          <p:nvPr/>
        </p:nvSpPr>
        <p:spPr>
          <a:xfrm>
            <a:off x="3128725" y="10083538"/>
            <a:ext cx="64503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i="0" lang="en-CA" sz="2600" u="none" cap="none" strike="noStrike">
                <a:solidFill>
                  <a:srgbClr val="000000"/>
                </a:solidFill>
              </a:rPr>
              <a:t>Activities "fix" disabled person, who is "sick", so they can join "normal" society.</a:t>
            </a:r>
            <a:endParaRPr i="0" sz="2600" u="none" cap="none" strike="noStrike">
              <a:solidFill>
                <a:srgbClr val="000000"/>
              </a:solidFill>
            </a:endParaRPr>
          </a:p>
        </p:txBody>
      </p:sp>
      <p:sp>
        <p:nvSpPr>
          <p:cNvPr id="68" name="Google Shape;68;p12"/>
          <p:cNvSpPr txBox="1"/>
          <p:nvPr/>
        </p:nvSpPr>
        <p:spPr>
          <a:xfrm>
            <a:off x="823425" y="11872375"/>
            <a:ext cx="3201900" cy="33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CA"/>
              <a:t>Source: Coe and Wapling, 2010   </a:t>
            </a:r>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nvSpPr>
        <p:spPr>
          <a:xfrm>
            <a:off x="995899" y="3069325"/>
            <a:ext cx="10498500" cy="647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b="1" lang="en-CA" sz="4200">
                <a:solidFill>
                  <a:srgbClr val="993365"/>
                </a:solidFill>
              </a:rPr>
              <a:t>Disability is a problem in the person</a:t>
            </a:r>
            <a:endParaRPr sz="4200">
              <a:solidFill>
                <a:srgbClr val="993365"/>
              </a:solidFill>
            </a:endParaRPr>
          </a:p>
        </p:txBody>
      </p:sp>
      <p:sp>
        <p:nvSpPr>
          <p:cNvPr id="74" name="Google Shape;74;p13"/>
          <p:cNvSpPr txBox="1"/>
          <p:nvPr/>
        </p:nvSpPr>
        <p:spPr>
          <a:xfrm>
            <a:off x="12937800" y="3910974"/>
            <a:ext cx="9013800" cy="71001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SzPts val="3000"/>
              <a:buChar char="•"/>
            </a:pPr>
            <a:r>
              <a:rPr lang="en-CA" sz="3000"/>
              <a:t>regarded as "unfortunate", "dependent" or" helpless";</a:t>
            </a:r>
            <a:endParaRPr sz="3000"/>
          </a:p>
          <a:p>
            <a:pPr indent="-419100" lvl="0" marL="457200" rtl="0" algn="l">
              <a:spcBef>
                <a:spcPts val="1000"/>
              </a:spcBef>
              <a:spcAft>
                <a:spcPts val="0"/>
              </a:spcAft>
              <a:buSzPts val="3000"/>
              <a:buChar char="•"/>
            </a:pPr>
            <a:r>
              <a:rPr lang="en-CA" sz="3000"/>
              <a:t>seen as people who need pity and charity, often with roots in traditional understandings that impairments result from sin, ill-favour or curse;</a:t>
            </a:r>
            <a:endParaRPr sz="3000"/>
          </a:p>
          <a:p>
            <a:pPr indent="-419100" lvl="0" marL="457200" rtl="0" algn="l">
              <a:spcBef>
                <a:spcPts val="1000"/>
              </a:spcBef>
              <a:spcAft>
                <a:spcPts val="0"/>
              </a:spcAft>
              <a:buSzPts val="3000"/>
              <a:buChar char="•"/>
            </a:pPr>
            <a:r>
              <a:rPr lang="en-CA" sz="3000"/>
              <a:t>assumes people with impairments cannot contribute to society or support themselves;</a:t>
            </a:r>
            <a:endParaRPr sz="3000"/>
          </a:p>
          <a:p>
            <a:pPr indent="-419100" lvl="0" marL="457200" rtl="0" algn="l">
              <a:spcBef>
                <a:spcPts val="1000"/>
              </a:spcBef>
              <a:spcAft>
                <a:spcPts val="0"/>
              </a:spcAft>
              <a:buSzPts val="3000"/>
              <a:buChar char="•"/>
            </a:pPr>
            <a:r>
              <a:rPr lang="en-CA" sz="3000"/>
              <a:t>provides them with largely money or gifts, such as food or clothing;</a:t>
            </a:r>
            <a:endParaRPr sz="3000"/>
          </a:p>
          <a:p>
            <a:pPr indent="-419100" lvl="0" marL="457200" rtl="0" algn="l">
              <a:spcBef>
                <a:spcPts val="1000"/>
              </a:spcBef>
              <a:spcAft>
                <a:spcPts val="0"/>
              </a:spcAft>
              <a:buSzPts val="3000"/>
              <a:buChar char="•"/>
            </a:pPr>
            <a:r>
              <a:rPr lang="en-CA" sz="3000"/>
              <a:t>Persons with disabilities become long-term recipients of welfare and support;</a:t>
            </a:r>
            <a:endParaRPr sz="3000"/>
          </a:p>
          <a:p>
            <a:pPr indent="-419100" lvl="0" marL="457200" rtl="0" algn="l">
              <a:spcBef>
                <a:spcPts val="1000"/>
              </a:spcBef>
              <a:spcAft>
                <a:spcPts val="1000"/>
              </a:spcAft>
              <a:buSzPts val="3000"/>
              <a:buChar char="•"/>
            </a:pPr>
            <a:r>
              <a:rPr lang="en-CA" sz="3000"/>
              <a:t>aid provided by specialist organisations not mainstream development.</a:t>
            </a:r>
            <a:endParaRPr sz="3000"/>
          </a:p>
        </p:txBody>
      </p:sp>
      <p:sp>
        <p:nvSpPr>
          <p:cNvPr id="75" name="Google Shape;75;p13"/>
          <p:cNvSpPr/>
          <p:nvPr/>
        </p:nvSpPr>
        <p:spPr>
          <a:xfrm>
            <a:off x="3035376" y="4706063"/>
            <a:ext cx="4320000" cy="4320000"/>
          </a:xfrm>
          <a:prstGeom prst="ellipse">
            <a:avLst/>
          </a:prstGeom>
          <a:noFill/>
          <a:ln cap="flat" cmpd="sng" w="38100">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 name="Google Shape;76;p13"/>
          <p:cNvSpPr/>
          <p:nvPr/>
        </p:nvSpPr>
        <p:spPr>
          <a:xfrm>
            <a:off x="8023485" y="6874193"/>
            <a:ext cx="2880000" cy="2880000"/>
          </a:xfrm>
          <a:prstGeom prst="ellipse">
            <a:avLst/>
          </a:prstGeom>
          <a:noFill/>
          <a:ln cap="flat" cmpd="sng" w="28575">
            <a:solidFill>
              <a:srgbClr val="800000"/>
            </a:solidFill>
            <a:prstDash val="solid"/>
            <a:round/>
            <a:headEnd len="sm" w="sm" type="none"/>
            <a:tailEnd len="sm" w="sm" type="none"/>
          </a:ln>
        </p:spPr>
        <p:txBody>
          <a:bodyPr anchorCtr="0" anchor="t" bIns="45700" lIns="91425" spcFirstLastPara="1" rIns="91425" wrap="square" tIns="586800">
            <a:noAutofit/>
          </a:bodyPr>
          <a:lstStyle/>
          <a:p>
            <a:pPr indent="0" lvl="0" marL="0" marR="0" rtl="0" algn="l">
              <a:lnSpc>
                <a:spcPct val="100000"/>
              </a:lnSpc>
              <a:spcBef>
                <a:spcPts val="0"/>
              </a:spcBef>
              <a:spcAft>
                <a:spcPts val="0"/>
              </a:spcAft>
              <a:buClr>
                <a:srgbClr val="000000"/>
              </a:buClr>
              <a:buSzPts val="1200"/>
              <a:buFont typeface="Arial"/>
              <a:buNone/>
            </a:pPr>
            <a:r>
              <a:rPr b="1" i="0" lang="en-CA" sz="2200" u="none" cap="none" strike="noStrike">
                <a:solidFill>
                  <a:srgbClr val="000000"/>
                </a:solidFill>
                <a:latin typeface="Tahoma"/>
                <a:ea typeface="Tahoma"/>
                <a:cs typeface="Tahoma"/>
                <a:sym typeface="Tahoma"/>
              </a:rPr>
              <a:t>Persons with disabilities</a:t>
            </a:r>
            <a:endParaRPr b="0" i="0" sz="2200" u="none" cap="none" strike="noStrike">
              <a:solidFill>
                <a:srgbClr val="000000"/>
              </a:solidFill>
              <a:latin typeface="Arial"/>
              <a:ea typeface="Arial"/>
              <a:cs typeface="Arial"/>
              <a:sym typeface="Arial"/>
            </a:endParaRPr>
          </a:p>
        </p:txBody>
      </p:sp>
      <p:sp>
        <p:nvSpPr>
          <p:cNvPr id="77" name="Google Shape;77;p13"/>
          <p:cNvSpPr txBox="1"/>
          <p:nvPr/>
        </p:nvSpPr>
        <p:spPr>
          <a:xfrm>
            <a:off x="4026129" y="6531413"/>
            <a:ext cx="2338500" cy="6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CA" sz="2900" u="none" cap="none" strike="noStrike">
                <a:solidFill>
                  <a:srgbClr val="000000"/>
                </a:solidFill>
                <a:latin typeface="Tahoma"/>
                <a:ea typeface="Tahoma"/>
                <a:cs typeface="Tahoma"/>
                <a:sym typeface="Tahoma"/>
              </a:rPr>
              <a:t>SOCIETY</a:t>
            </a:r>
            <a:endParaRPr b="0" i="0" sz="2900" u="none" cap="none" strike="noStrike">
              <a:solidFill>
                <a:srgbClr val="000000"/>
              </a:solidFill>
              <a:latin typeface="Tahoma"/>
              <a:ea typeface="Tahoma"/>
              <a:cs typeface="Tahoma"/>
              <a:sym typeface="Tahoma"/>
            </a:endParaRPr>
          </a:p>
        </p:txBody>
      </p:sp>
      <p:cxnSp>
        <p:nvCxnSpPr>
          <p:cNvPr id="78" name="Google Shape;78;p13"/>
          <p:cNvCxnSpPr/>
          <p:nvPr/>
        </p:nvCxnSpPr>
        <p:spPr>
          <a:xfrm rot="10800000">
            <a:off x="7355386" y="7466895"/>
            <a:ext cx="668100" cy="334800"/>
          </a:xfrm>
          <a:prstGeom prst="straightConnector1">
            <a:avLst/>
          </a:prstGeom>
          <a:noFill/>
          <a:ln cap="flat" cmpd="sng" w="38100">
            <a:solidFill>
              <a:srgbClr val="000000"/>
            </a:solidFill>
            <a:prstDash val="solid"/>
            <a:round/>
            <a:headEnd len="med" w="med" type="triangle"/>
            <a:tailEnd len="sm" w="sm" type="none"/>
          </a:ln>
          <a:effectLst>
            <a:outerShdw blurRad="40000" rotWithShape="0" dir="5400000" dist="23000">
              <a:srgbClr val="808080">
                <a:alpha val="34510"/>
              </a:srgbClr>
            </a:outerShdw>
          </a:effectLst>
        </p:spPr>
      </p:cxnSp>
      <p:sp>
        <p:nvSpPr>
          <p:cNvPr id="79" name="Google Shape;79;p13"/>
          <p:cNvSpPr txBox="1"/>
          <p:nvPr/>
        </p:nvSpPr>
        <p:spPr>
          <a:xfrm>
            <a:off x="3193750" y="9990513"/>
            <a:ext cx="78015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CA" sz="2600"/>
              <a:t>Activities "help" disabled people who are "helpless" and outside "normal" society.</a:t>
            </a:r>
            <a:endParaRPr sz="2600"/>
          </a:p>
        </p:txBody>
      </p:sp>
      <p:sp>
        <p:nvSpPr>
          <p:cNvPr id="80" name="Google Shape;80;p13"/>
          <p:cNvSpPr txBox="1"/>
          <p:nvPr/>
        </p:nvSpPr>
        <p:spPr>
          <a:xfrm>
            <a:off x="889250" y="11872375"/>
            <a:ext cx="3201900" cy="33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CA"/>
              <a:t>Source: Coe and Wapling, 2010   </a:t>
            </a:r>
            <a:endParaRPr>
              <a:solidFill>
                <a:srgbClr val="888888"/>
              </a:solidFill>
            </a:endParaRPr>
          </a:p>
        </p:txBody>
      </p:sp>
      <p:sp>
        <p:nvSpPr>
          <p:cNvPr id="81" name="Google Shape;81;p13"/>
          <p:cNvSpPr txBox="1"/>
          <p:nvPr/>
        </p:nvSpPr>
        <p:spPr>
          <a:xfrm>
            <a:off x="0" y="810000"/>
            <a:ext cx="16210500" cy="1343400"/>
          </a:xfrm>
          <a:prstGeom prst="rect">
            <a:avLst/>
          </a:prstGeom>
          <a:solidFill>
            <a:srgbClr val="4F1337"/>
          </a:solid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 Individual Model: Charity Approach</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4"/>
          <p:cNvSpPr txBox="1"/>
          <p:nvPr/>
        </p:nvSpPr>
        <p:spPr>
          <a:xfrm>
            <a:off x="325450" y="3372675"/>
            <a:ext cx="11928600" cy="647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b="1" lang="en-CA" sz="4200">
                <a:solidFill>
                  <a:srgbClr val="993365"/>
                </a:solidFill>
              </a:rPr>
              <a:t>Disability results from barriers in society</a:t>
            </a:r>
            <a:endParaRPr b="1" sz="4200">
              <a:solidFill>
                <a:srgbClr val="993365"/>
              </a:solidFill>
            </a:endParaRPr>
          </a:p>
          <a:p>
            <a:pPr indent="0" lvl="0" marL="0" rtl="0" algn="l">
              <a:lnSpc>
                <a:spcPct val="90000"/>
              </a:lnSpc>
              <a:spcBef>
                <a:spcPts val="0"/>
              </a:spcBef>
              <a:spcAft>
                <a:spcPts val="0"/>
              </a:spcAft>
              <a:buNone/>
            </a:pPr>
            <a:r>
              <a:t/>
            </a:r>
            <a:endParaRPr b="1" sz="3500">
              <a:solidFill>
                <a:srgbClr val="993365"/>
              </a:solidFill>
            </a:endParaRPr>
          </a:p>
        </p:txBody>
      </p:sp>
      <p:sp>
        <p:nvSpPr>
          <p:cNvPr id="87" name="Google Shape;87;p14"/>
          <p:cNvSpPr txBox="1"/>
          <p:nvPr/>
        </p:nvSpPr>
        <p:spPr>
          <a:xfrm>
            <a:off x="12937800" y="3158100"/>
            <a:ext cx="10552500" cy="89148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SzPts val="3000"/>
              <a:buChar char="•"/>
            </a:pPr>
            <a:r>
              <a:rPr lang="en-CA" sz="3000"/>
              <a:t>sees disability as the social consequences of impairment;</a:t>
            </a:r>
            <a:endParaRPr sz="3000"/>
          </a:p>
          <a:p>
            <a:pPr indent="-419100" lvl="0" marL="457200" rtl="0" algn="l">
              <a:spcBef>
                <a:spcPts val="1000"/>
              </a:spcBef>
              <a:spcAft>
                <a:spcPts val="0"/>
              </a:spcAft>
              <a:buSzPts val="3000"/>
              <a:buChar char="•"/>
            </a:pPr>
            <a:r>
              <a:rPr lang="en-CA" sz="3000"/>
              <a:t>regards persons with disabilities as part of society, rather than as separate;</a:t>
            </a:r>
            <a:endParaRPr sz="3000"/>
          </a:p>
          <a:p>
            <a:pPr indent="-419100" lvl="0" marL="457200" rtl="0" algn="l">
              <a:spcBef>
                <a:spcPts val="1000"/>
              </a:spcBef>
              <a:spcAft>
                <a:spcPts val="0"/>
              </a:spcAft>
              <a:buSzPts val="3000"/>
              <a:buChar char="•"/>
            </a:pPr>
            <a:r>
              <a:rPr lang="en-CA" sz="3000"/>
              <a:t>people are disabled by society denying their rights and opportunities;</a:t>
            </a:r>
            <a:endParaRPr sz="3000"/>
          </a:p>
          <a:p>
            <a:pPr indent="-419100" lvl="0" marL="457200" rtl="0" algn="l">
              <a:spcBef>
                <a:spcPts val="1000"/>
              </a:spcBef>
              <a:spcAft>
                <a:spcPts val="0"/>
              </a:spcAft>
              <a:buSzPts val="3000"/>
              <a:buChar char="•"/>
            </a:pPr>
            <a:r>
              <a:rPr lang="en-CA" sz="3000"/>
              <a:t>persons with disabilities’ needs and rights are the same as non-disabled people’s, e.g. for love, education, employment;</a:t>
            </a:r>
            <a:endParaRPr sz="3000"/>
          </a:p>
          <a:p>
            <a:pPr indent="-419100" lvl="0" marL="457200" rtl="0" algn="l">
              <a:spcBef>
                <a:spcPts val="1000"/>
              </a:spcBef>
              <a:spcAft>
                <a:spcPts val="0"/>
              </a:spcAft>
              <a:buSzPts val="3000"/>
              <a:buChar char="•"/>
            </a:pPr>
            <a:r>
              <a:rPr lang="en-CA" sz="3000"/>
              <a:t>leads to inclusive approaches to education, health, employment and other services by encouraging the participation of people with disabilities in mainstream programming;</a:t>
            </a:r>
            <a:endParaRPr sz="3000"/>
          </a:p>
          <a:p>
            <a:pPr indent="-419100" lvl="0" marL="457200" rtl="0" algn="l">
              <a:spcBef>
                <a:spcPts val="1000"/>
              </a:spcBef>
              <a:spcAft>
                <a:spcPts val="0"/>
              </a:spcAft>
              <a:buSzPts val="3000"/>
              <a:buChar char="•"/>
            </a:pPr>
            <a:r>
              <a:rPr lang="en-CA" sz="3000"/>
              <a:t>activities focus on identifying and removing access, institutional and attitudinal barriers that block inclusion;</a:t>
            </a:r>
            <a:endParaRPr sz="3000"/>
          </a:p>
          <a:p>
            <a:pPr indent="-419100" lvl="0" marL="457200" rtl="0" algn="l">
              <a:spcBef>
                <a:spcPts val="1000"/>
              </a:spcBef>
              <a:spcAft>
                <a:spcPts val="1000"/>
              </a:spcAft>
              <a:buSzPts val="3000"/>
              <a:buChar char="•"/>
            </a:pPr>
            <a:r>
              <a:rPr lang="en-CA" sz="3000"/>
              <a:t>Underpinned by national and international legislation including the UN Convention on the Rights of Persons with Disabilities.</a:t>
            </a:r>
            <a:endParaRPr sz="3000"/>
          </a:p>
        </p:txBody>
      </p:sp>
      <p:sp>
        <p:nvSpPr>
          <p:cNvPr id="88" name="Google Shape;88;p14"/>
          <p:cNvSpPr/>
          <p:nvPr/>
        </p:nvSpPr>
        <p:spPr>
          <a:xfrm>
            <a:off x="4129751" y="5054050"/>
            <a:ext cx="4320000" cy="4320000"/>
          </a:xfrm>
          <a:prstGeom prst="ellipse">
            <a:avLst/>
          </a:prstGeom>
          <a:noFill/>
          <a:ln cap="flat" cmpd="sng" w="38100">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 name="Google Shape;89;p14"/>
          <p:cNvSpPr/>
          <p:nvPr/>
        </p:nvSpPr>
        <p:spPr>
          <a:xfrm>
            <a:off x="4849760" y="5817743"/>
            <a:ext cx="2880000" cy="2880000"/>
          </a:xfrm>
          <a:prstGeom prst="ellipse">
            <a:avLst/>
          </a:prstGeom>
          <a:noFill/>
          <a:ln cap="flat" cmpd="sng" w="28575">
            <a:solidFill>
              <a:srgbClr val="800000"/>
            </a:solidFill>
            <a:prstDash val="dash"/>
            <a:round/>
            <a:headEnd len="sm" w="sm" type="none"/>
            <a:tailEnd len="sm" w="sm" type="none"/>
          </a:ln>
        </p:spPr>
        <p:txBody>
          <a:bodyPr anchorCtr="0" anchor="t" bIns="45700" lIns="91425" spcFirstLastPara="1" rIns="91425" wrap="square" tIns="586800">
            <a:noAutofit/>
          </a:bodyPr>
          <a:lstStyle/>
          <a:p>
            <a:pPr indent="0" lvl="0" marL="0" marR="0" rtl="0" algn="l">
              <a:lnSpc>
                <a:spcPct val="100000"/>
              </a:lnSpc>
              <a:spcBef>
                <a:spcPts val="0"/>
              </a:spcBef>
              <a:spcAft>
                <a:spcPts val="0"/>
              </a:spcAft>
              <a:buClr>
                <a:srgbClr val="000000"/>
              </a:buClr>
              <a:buSzPts val="1200"/>
              <a:buFont typeface="Arial"/>
              <a:buNone/>
            </a:pPr>
            <a:r>
              <a:rPr b="1" i="0" lang="en-CA" sz="2200" u="none" cap="none" strike="noStrike">
                <a:solidFill>
                  <a:srgbClr val="000000"/>
                </a:solidFill>
                <a:latin typeface="Tahoma"/>
                <a:ea typeface="Tahoma"/>
                <a:cs typeface="Tahoma"/>
                <a:sym typeface="Tahoma"/>
              </a:rPr>
              <a:t>Persons with disabilities</a:t>
            </a:r>
            <a:endParaRPr b="0" i="0" sz="2200" u="none" cap="none" strike="noStrike">
              <a:solidFill>
                <a:srgbClr val="000000"/>
              </a:solidFill>
              <a:latin typeface="Arial"/>
              <a:ea typeface="Arial"/>
              <a:cs typeface="Arial"/>
              <a:sym typeface="Arial"/>
            </a:endParaRPr>
          </a:p>
        </p:txBody>
      </p:sp>
      <p:sp>
        <p:nvSpPr>
          <p:cNvPr id="90" name="Google Shape;90;p14"/>
          <p:cNvSpPr txBox="1"/>
          <p:nvPr/>
        </p:nvSpPr>
        <p:spPr>
          <a:xfrm>
            <a:off x="5120504" y="4940451"/>
            <a:ext cx="2338500" cy="6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CA" sz="2900" u="none" cap="none" strike="noStrike">
                <a:solidFill>
                  <a:srgbClr val="000000"/>
                </a:solidFill>
                <a:latin typeface="Tahoma"/>
                <a:ea typeface="Tahoma"/>
                <a:cs typeface="Tahoma"/>
                <a:sym typeface="Tahoma"/>
              </a:rPr>
              <a:t>SOCIETY</a:t>
            </a:r>
            <a:endParaRPr b="0" i="0" sz="2900" u="none" cap="none" strike="noStrike">
              <a:solidFill>
                <a:srgbClr val="000000"/>
              </a:solidFill>
              <a:latin typeface="Tahoma"/>
              <a:ea typeface="Tahoma"/>
              <a:cs typeface="Tahoma"/>
              <a:sym typeface="Tahoma"/>
            </a:endParaRPr>
          </a:p>
        </p:txBody>
      </p:sp>
      <p:sp>
        <p:nvSpPr>
          <p:cNvPr id="91" name="Google Shape;91;p14"/>
          <p:cNvSpPr txBox="1"/>
          <p:nvPr/>
        </p:nvSpPr>
        <p:spPr>
          <a:xfrm>
            <a:off x="2944700" y="10076675"/>
            <a:ext cx="78015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CA" sz="2600"/>
              <a:t>Activities focus on inclusion, recognising explicitly that disabled people are a normal part of all societies.</a:t>
            </a:r>
            <a:endParaRPr sz="2600"/>
          </a:p>
        </p:txBody>
      </p:sp>
      <p:sp>
        <p:nvSpPr>
          <p:cNvPr id="92" name="Google Shape;92;p14"/>
          <p:cNvSpPr txBox="1"/>
          <p:nvPr/>
        </p:nvSpPr>
        <p:spPr>
          <a:xfrm>
            <a:off x="845100" y="11937375"/>
            <a:ext cx="3201900" cy="33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CA"/>
              <a:t>Source: Coe and Wapling, 2010   </a:t>
            </a:r>
            <a:endParaRPr>
              <a:solidFill>
                <a:srgbClr val="888888"/>
              </a:solidFill>
            </a:endParaRPr>
          </a:p>
        </p:txBody>
      </p:sp>
      <p:sp>
        <p:nvSpPr>
          <p:cNvPr id="93" name="Google Shape;93;p14"/>
          <p:cNvSpPr txBox="1"/>
          <p:nvPr/>
        </p:nvSpPr>
        <p:spPr>
          <a:xfrm>
            <a:off x="0" y="810000"/>
            <a:ext cx="224076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Social/Human Rights and Empowerment Model</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nWaCH Theme - Leaves">
  <a:themeElements>
    <a:clrScheme name="CanWaCH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5015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