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13716000" cx="24384000"/>
  <p:notesSz cx="6858000" cy="9144000"/>
  <p:embeddedFontLst>
    <p:embeddedFont>
      <p:font typeface="Proxima Nova"/>
      <p:regular r:id="rId40"/>
      <p:bold r:id="rId41"/>
      <p:italic r:id="rId42"/>
      <p:boldItalic r:id="rId43"/>
    </p:embeddedFont>
    <p:embeddedFont>
      <p:font typeface="Tahoma"/>
      <p:regular r:id="rId44"/>
      <p:bold r:id="rId45"/>
    </p:embeddedFont>
    <p:embeddedFont>
      <p:font typeface="Helvetica Neue"/>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365E18C-998D-4452-B3AE-537A157DC593}">
  <a:tblStyle styleId="{5365E18C-998D-4452-B3AE-537A157DC59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ProximaNova-regular.fntdata"/><Relationship Id="rId42" Type="http://schemas.openxmlformats.org/officeDocument/2006/relationships/font" Target="fonts/ProximaNova-italic.fntdata"/><Relationship Id="rId41" Type="http://schemas.openxmlformats.org/officeDocument/2006/relationships/font" Target="fonts/ProximaNova-bold.fntdata"/><Relationship Id="rId44" Type="http://schemas.openxmlformats.org/officeDocument/2006/relationships/font" Target="fonts/Tahoma-regular.fntdata"/><Relationship Id="rId43" Type="http://schemas.openxmlformats.org/officeDocument/2006/relationships/font" Target="fonts/ProximaNova-boldItalic.fntdata"/><Relationship Id="rId46" Type="http://schemas.openxmlformats.org/officeDocument/2006/relationships/font" Target="fonts/HelveticaNeue-regular.fntdata"/><Relationship Id="rId45" Type="http://schemas.openxmlformats.org/officeDocument/2006/relationships/font" Target="fonts/Tahoma-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italic.fntdata"/><Relationship Id="rId47" Type="http://schemas.openxmlformats.org/officeDocument/2006/relationships/font" Target="fonts/HelveticaNeue-bold.fntdata"/><Relationship Id="rId49"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 name="Google Shape;1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6e00c0b460_0_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g36e00c0b460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73dbd68df8_0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73dbd68df8_0_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6e00c0b460_0_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g36e00c0b460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7486ecb209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g37486ecb209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7486ecb209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7486ecb209_0_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7486ecb209_0_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37486ecb209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7486ecb209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7486ecb209_0_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6e00c0b460_0_27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g36e00c0b460_0_2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6e00c0b460_0_28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36e00c0b460_0_2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6e00c0b460_0_29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g36e00c0b460_0_2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6e00c0b460_0_1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36e00c0b460_0_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7486ecb209_0_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37486ecb209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7486ecb209_0_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37486ecb209_0_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7486ecb209_0_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7486ecb209_0_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7486ecb209_0_5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37486ecb209_0_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7486ecb209_0_6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37486ecb209_0_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7486ecb209_0_7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37486ecb209_0_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7486ecb209_0_7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g37486ecb209_0_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7486ecb209_0_8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37486ecb209_0_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7486ecb209_0_9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37486ecb209_0_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g36e00c0b460_0_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 name="Google Shape;31;g36e00c0b460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7486ecb209_0_9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37486ecb209_0_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7486ecb209_0_10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g37486ecb209_0_1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7486ecb209_0_1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7486ecb209_0_10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7486ecb209_0_1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37486ecb209_0_1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7486ecb209_0_1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g37486ecb209_0_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36e00c0b460_0_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g36e00c0b460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373dbd68df8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 name="Google Shape;44;g373dbd68df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373dbd68df8_0_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 name="Google Shape;50;g373dbd68df8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73dbd68df8_0_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g373dbd68df8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73dbd68df8_0_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g373dbd68df8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73dbd68df8_0_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g373dbd68df8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p:cSld name="Title Page Leaf">
    <p:bg>
      <p:bgPr>
        <a:blipFill>
          <a:blip r:embed="rId2">
            <a:alphaModFix/>
          </a:blip>
          <a:stretch>
            <a:fillRect/>
          </a:stretch>
        </a:blipFill>
      </p:bgPr>
    </p:bg>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Page">
  <p:cSld name="Presentation Page Leaf">
    <p:bg>
      <p:bgPr>
        <a:blipFill>
          <a:blip r:embed="rId2">
            <a:alphaModFix/>
          </a:blip>
          <a:stretch>
            <a:fillRect/>
          </a:stretch>
        </a:blipFill>
      </p:bgPr>
    </p:bg>
    <p:spTree>
      <p:nvGrpSpPr>
        <p:cNvPr id="9" name="Shape 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age">
  <p:cSld name="1_Thank You Page">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5"/>
          <p:cNvSpPr txBox="1"/>
          <p:nvPr>
            <p:ph type="title"/>
          </p:nvPr>
        </p:nvSpPr>
        <p:spPr>
          <a:xfrm>
            <a:off x="1219200" y="549276"/>
            <a:ext cx="21945600" cy="2286300"/>
          </a:xfrm>
          <a:prstGeom prst="rect">
            <a:avLst/>
          </a:prstGeom>
          <a:noFill/>
          <a:ln>
            <a:noFill/>
          </a:ln>
        </p:spPr>
        <p:txBody>
          <a:bodyPr anchorCtr="0" anchor="ctr" bIns="182875" lIns="182875" spcFirstLastPara="1" rIns="182875" wrap="square" tIns="182875">
            <a:noAutofit/>
          </a:bodyPr>
          <a:lstStyle>
            <a:lvl1pPr lvl="0" marR="0" rtl="0" algn="ctr">
              <a:lnSpc>
                <a:spcPct val="100000"/>
              </a:lnSpc>
              <a:spcBef>
                <a:spcPts val="0"/>
              </a:spcBef>
              <a:spcAft>
                <a:spcPts val="0"/>
              </a:spcAft>
              <a:buClr>
                <a:schemeClr val="dk1"/>
              </a:buClr>
              <a:buSzPts val="2900"/>
              <a:buFont typeface="Calibri"/>
              <a:buNone/>
              <a:defRPr b="0" i="0" sz="88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2900"/>
              <a:buNone/>
              <a:defRPr sz="3700"/>
            </a:lvl2pPr>
            <a:lvl3pPr lvl="2" rtl="0" algn="l">
              <a:lnSpc>
                <a:spcPct val="100000"/>
              </a:lnSpc>
              <a:spcBef>
                <a:spcPts val="0"/>
              </a:spcBef>
              <a:spcAft>
                <a:spcPts val="0"/>
              </a:spcAft>
              <a:buSzPts val="2900"/>
              <a:buNone/>
              <a:defRPr sz="3700"/>
            </a:lvl3pPr>
            <a:lvl4pPr lvl="3" rtl="0" algn="l">
              <a:lnSpc>
                <a:spcPct val="100000"/>
              </a:lnSpc>
              <a:spcBef>
                <a:spcPts val="0"/>
              </a:spcBef>
              <a:spcAft>
                <a:spcPts val="0"/>
              </a:spcAft>
              <a:buSzPts val="2900"/>
              <a:buNone/>
              <a:defRPr sz="3700"/>
            </a:lvl4pPr>
            <a:lvl5pPr lvl="4" rtl="0" algn="l">
              <a:lnSpc>
                <a:spcPct val="100000"/>
              </a:lnSpc>
              <a:spcBef>
                <a:spcPts val="0"/>
              </a:spcBef>
              <a:spcAft>
                <a:spcPts val="0"/>
              </a:spcAft>
              <a:buSzPts val="2900"/>
              <a:buNone/>
              <a:defRPr sz="3700"/>
            </a:lvl5pPr>
            <a:lvl6pPr lvl="5" rtl="0" algn="l">
              <a:lnSpc>
                <a:spcPct val="100000"/>
              </a:lnSpc>
              <a:spcBef>
                <a:spcPts val="0"/>
              </a:spcBef>
              <a:spcAft>
                <a:spcPts val="0"/>
              </a:spcAft>
              <a:buSzPts val="2900"/>
              <a:buNone/>
              <a:defRPr sz="3700"/>
            </a:lvl6pPr>
            <a:lvl7pPr lvl="6" rtl="0" algn="l">
              <a:lnSpc>
                <a:spcPct val="100000"/>
              </a:lnSpc>
              <a:spcBef>
                <a:spcPts val="0"/>
              </a:spcBef>
              <a:spcAft>
                <a:spcPts val="0"/>
              </a:spcAft>
              <a:buSzPts val="2900"/>
              <a:buNone/>
              <a:defRPr sz="3700"/>
            </a:lvl7pPr>
            <a:lvl8pPr lvl="7" rtl="0" algn="l">
              <a:lnSpc>
                <a:spcPct val="100000"/>
              </a:lnSpc>
              <a:spcBef>
                <a:spcPts val="0"/>
              </a:spcBef>
              <a:spcAft>
                <a:spcPts val="0"/>
              </a:spcAft>
              <a:buSzPts val="2900"/>
              <a:buNone/>
              <a:defRPr sz="3700"/>
            </a:lvl8pPr>
            <a:lvl9pPr lvl="8" rtl="0" algn="l">
              <a:lnSpc>
                <a:spcPct val="100000"/>
              </a:lnSpc>
              <a:spcBef>
                <a:spcPts val="0"/>
              </a:spcBef>
              <a:spcAft>
                <a:spcPts val="0"/>
              </a:spcAft>
              <a:buSzPts val="2900"/>
              <a:buNone/>
              <a:defRPr sz="3700"/>
            </a:lvl9pPr>
          </a:lstStyle>
          <a:p/>
        </p:txBody>
      </p:sp>
      <p:sp>
        <p:nvSpPr>
          <p:cNvPr id="13" name="Google Shape;13;p5"/>
          <p:cNvSpPr txBox="1"/>
          <p:nvPr>
            <p:ph idx="1" type="body"/>
          </p:nvPr>
        </p:nvSpPr>
        <p:spPr>
          <a:xfrm>
            <a:off x="1219200" y="3200400"/>
            <a:ext cx="21945600" cy="9051900"/>
          </a:xfrm>
          <a:prstGeom prst="rect">
            <a:avLst/>
          </a:prstGeom>
          <a:noFill/>
          <a:ln>
            <a:noFill/>
          </a:ln>
        </p:spPr>
        <p:txBody>
          <a:bodyPr anchorCtr="0" anchor="t" bIns="182875" lIns="182875" spcFirstLastPara="1" rIns="182875" wrap="square" tIns="182875">
            <a:noAutofit/>
          </a:bodyPr>
          <a:lstStyle>
            <a:lvl1pPr indent="-635000" lvl="0" marL="457200" marR="0" rtl="0" algn="l">
              <a:lnSpc>
                <a:spcPct val="100000"/>
              </a:lnSpc>
              <a:spcBef>
                <a:spcPts val="13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1pPr>
            <a:lvl2pPr indent="-584200" lvl="1" marL="914400" marR="0" rtl="0" algn="l">
              <a:lnSpc>
                <a:spcPct val="100000"/>
              </a:lnSpc>
              <a:spcBef>
                <a:spcPts val="11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2pPr>
            <a:lvl3pPr indent="-533400" lvl="2" marL="1371600" marR="0" rtl="0" algn="l">
              <a:lnSpc>
                <a:spcPct val="100000"/>
              </a:lnSpc>
              <a:spcBef>
                <a:spcPts val="11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3pPr>
            <a:lvl4pPr indent="-482600" lvl="3" marL="1828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4pPr>
            <a:lvl5pPr indent="-482600" lvl="4" marL="22860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5pPr>
            <a:lvl6pPr indent="-482600" lvl="5" marL="27432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6pPr>
            <a:lvl7pPr indent="-482600" lvl="6" marL="3200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7pPr>
            <a:lvl8pPr indent="-482600" lvl="7" marL="3657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8pPr>
            <a:lvl9pPr indent="-482600" lvl="8" marL="4114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9pPr>
          </a:lstStyle>
          <a:p/>
        </p:txBody>
      </p:sp>
      <p:sp>
        <p:nvSpPr>
          <p:cNvPr id="14" name="Google Shape;14;p5"/>
          <p:cNvSpPr txBox="1"/>
          <p:nvPr>
            <p:ph idx="10" type="dt"/>
          </p:nvPr>
        </p:nvSpPr>
        <p:spPr>
          <a:xfrm>
            <a:off x="1219200" y="12712700"/>
            <a:ext cx="5689500" cy="730500"/>
          </a:xfrm>
          <a:prstGeom prst="rect">
            <a:avLst/>
          </a:prstGeom>
          <a:noFill/>
          <a:ln>
            <a:noFill/>
          </a:ln>
        </p:spPr>
        <p:txBody>
          <a:bodyPr anchorCtr="0" anchor="ctr" bIns="182875" lIns="182875" spcFirstLastPara="1" rIns="182875" wrap="square" tIns="182875">
            <a:noAutofit/>
          </a:bodyPr>
          <a:lstStyle>
            <a:lvl1pPr lvl="0" marR="0" rtl="0" algn="l">
              <a:lnSpc>
                <a:spcPct val="100000"/>
              </a:lnSpc>
              <a:spcBef>
                <a:spcPts val="0"/>
              </a:spcBef>
              <a:spcAft>
                <a:spcPts val="0"/>
              </a:spcAft>
              <a:buSzPts val="2900"/>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9pPr>
          </a:lstStyle>
          <a:p/>
        </p:txBody>
      </p:sp>
      <p:sp>
        <p:nvSpPr>
          <p:cNvPr id="15" name="Google Shape;15;p5"/>
          <p:cNvSpPr txBox="1"/>
          <p:nvPr>
            <p:ph idx="11" type="ftr"/>
          </p:nvPr>
        </p:nvSpPr>
        <p:spPr>
          <a:xfrm>
            <a:off x="8331200" y="12712700"/>
            <a:ext cx="7721700" cy="730500"/>
          </a:xfrm>
          <a:prstGeom prst="rect">
            <a:avLst/>
          </a:prstGeom>
          <a:noFill/>
          <a:ln>
            <a:noFill/>
          </a:ln>
        </p:spPr>
        <p:txBody>
          <a:bodyPr anchorCtr="0" anchor="ctr" bIns="182875" lIns="182875" spcFirstLastPara="1" rIns="182875" wrap="square" tIns="182875">
            <a:noAutofit/>
          </a:bodyPr>
          <a:lstStyle>
            <a:lvl1pPr lvl="0" marR="0" rtl="0" algn="ctr">
              <a:lnSpc>
                <a:spcPct val="100000"/>
              </a:lnSpc>
              <a:spcBef>
                <a:spcPts val="0"/>
              </a:spcBef>
              <a:spcAft>
                <a:spcPts val="0"/>
              </a:spcAft>
              <a:buSzPts val="2900"/>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9pPr>
          </a:lstStyle>
          <a:p/>
        </p:txBody>
      </p:sp>
      <p:sp>
        <p:nvSpPr>
          <p:cNvPr id="16" name="Google Shape;16;p5"/>
          <p:cNvSpPr txBox="1"/>
          <p:nvPr>
            <p:ph idx="12" type="sldNum"/>
          </p:nvPr>
        </p:nvSpPr>
        <p:spPr>
          <a:xfrm>
            <a:off x="17475200" y="12712700"/>
            <a:ext cx="5689500" cy="730500"/>
          </a:xfrm>
          <a:prstGeom prst="rect">
            <a:avLst/>
          </a:prstGeom>
          <a:noFill/>
          <a:ln>
            <a:noFill/>
          </a:ln>
        </p:spPr>
        <p:txBody>
          <a:bodyPr anchorCtr="0" anchor="ctr" bIns="91400" lIns="182875" spcFirstLastPara="1" rIns="182875" wrap="square" tIns="914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mt="14000"/>
          </a:blip>
          <a:srcRect b="0" l="0" r="0" t="0"/>
          <a:stretch/>
        </p:blipFill>
        <p:spPr>
          <a:xfrm rot="-3082432">
            <a:off x="20807265" y="8310200"/>
            <a:ext cx="4720137" cy="4720137"/>
          </a:xfrm>
          <a:prstGeom prst="rect">
            <a:avLst/>
          </a:prstGeom>
          <a:noFill/>
          <a:ln>
            <a:noFill/>
          </a:ln>
        </p:spPr>
      </p:pic>
      <p:pic>
        <p:nvPicPr>
          <p:cNvPr id="7" name="Google Shape;7;p1"/>
          <p:cNvPicPr preferRelativeResize="0"/>
          <p:nvPr/>
        </p:nvPicPr>
        <p:blipFill rotWithShape="1">
          <a:blip r:embed="rId1">
            <a:alphaModFix amt="5000"/>
          </a:blip>
          <a:srcRect b="0" l="0" r="0" t="0"/>
          <a:stretch/>
        </p:blipFill>
        <p:spPr>
          <a:xfrm>
            <a:off x="22664400" y="7284013"/>
            <a:ext cx="2634073" cy="2634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washingtongroup-disability.com/question-se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social.desa.un.org/issues/disability/crpd/convention-on-the-rights-of-persons-with-disabilities-crpd"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sp>
        <p:nvSpPr>
          <p:cNvPr id="21" name="Google Shape;21;p6"/>
          <p:cNvSpPr txBox="1"/>
          <p:nvPr/>
        </p:nvSpPr>
        <p:spPr>
          <a:xfrm>
            <a:off x="957000" y="4202700"/>
            <a:ext cx="22470000" cy="5310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None/>
            </a:pPr>
            <a:r>
              <a:t/>
            </a:r>
            <a:endParaRPr sz="2400">
              <a:solidFill>
                <a:srgbClr val="000000"/>
              </a:solidFill>
              <a:latin typeface="Calibri"/>
              <a:ea typeface="Calibri"/>
              <a:cs typeface="Calibri"/>
              <a:sym typeface="Calibri"/>
            </a:endParaRPr>
          </a:p>
          <a:p>
            <a:pPr indent="0" lvl="0" marL="0" rtl="0" algn="ctr">
              <a:spcBef>
                <a:spcPts val="0"/>
              </a:spcBef>
              <a:spcAft>
                <a:spcPts val="0"/>
              </a:spcAft>
              <a:buNone/>
            </a:pPr>
            <a:r>
              <a:rPr b="1" lang="en-CA" sz="10000">
                <a:solidFill>
                  <a:srgbClr val="431C35"/>
                </a:solidFill>
              </a:rPr>
              <a:t>Inclusion of Women and Girls with Disabilities into Health and Gender Equality Programming</a:t>
            </a:r>
            <a:endParaRPr b="1" sz="10000">
              <a:solidFill>
                <a:srgbClr val="431C35"/>
              </a:solidFill>
            </a:endParaRPr>
          </a:p>
          <a:p>
            <a:pPr indent="0" lvl="0" marL="0" rtl="0" algn="ctr">
              <a:lnSpc>
                <a:spcPct val="90000"/>
              </a:lnSpc>
              <a:spcBef>
                <a:spcPts val="1000"/>
              </a:spcBef>
              <a:spcAft>
                <a:spcPts val="0"/>
              </a:spcAft>
              <a:buNone/>
            </a:pPr>
            <a:r>
              <a:t/>
            </a:r>
            <a:endParaRPr sz="3600">
              <a:solidFill>
                <a:srgbClr val="000000"/>
              </a:solidFill>
            </a:endParaRPr>
          </a:p>
          <a:p>
            <a:pPr indent="0" lvl="0" marL="0" rtl="0" algn="l">
              <a:lnSpc>
                <a:spcPct val="90000"/>
              </a:lnSpc>
              <a:spcBef>
                <a:spcPts val="1000"/>
              </a:spcBef>
              <a:spcAft>
                <a:spcPts val="0"/>
              </a:spcAft>
              <a:buNone/>
            </a:pPr>
            <a:r>
              <a:t/>
            </a:r>
            <a:endParaRPr sz="2400">
              <a:solidFill>
                <a:srgbClr val="000000"/>
              </a:solidFill>
            </a:endParaRPr>
          </a:p>
        </p:txBody>
      </p:sp>
      <p:sp>
        <p:nvSpPr>
          <p:cNvPr id="22" name="Google Shape;22;p6"/>
          <p:cNvSpPr txBox="1"/>
          <p:nvPr/>
        </p:nvSpPr>
        <p:spPr>
          <a:xfrm>
            <a:off x="9742650" y="9880700"/>
            <a:ext cx="4898700" cy="918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000"/>
              </a:spcBef>
              <a:spcAft>
                <a:spcPts val="0"/>
              </a:spcAft>
              <a:buNone/>
            </a:pPr>
            <a:r>
              <a:rPr b="1" lang="en-CA" sz="3600">
                <a:solidFill>
                  <a:schemeClr val="dk1"/>
                </a:solidFill>
              </a:rPr>
              <a:t> </a:t>
            </a:r>
            <a:r>
              <a:rPr b="1" lang="en-CA" sz="5300">
                <a:solidFill>
                  <a:srgbClr val="993365"/>
                </a:solidFill>
              </a:rPr>
              <a:t>Webinar 2</a:t>
            </a:r>
            <a:endParaRPr b="1" sz="4100">
              <a:solidFill>
                <a:srgbClr val="99336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nvSpPr>
        <p:spPr>
          <a:xfrm>
            <a:off x="1258550" y="1823700"/>
            <a:ext cx="22188300" cy="42036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7200"/>
              <a:buFont typeface="Arial"/>
              <a:buNone/>
            </a:pPr>
            <a:r>
              <a:rPr b="1" lang="en-CA" sz="10000">
                <a:solidFill>
                  <a:srgbClr val="4F1337"/>
                </a:solidFill>
              </a:rPr>
              <a:t>Core Disability Inclusion Elements</a:t>
            </a:r>
            <a:endParaRPr b="1" sz="10000">
              <a:solidFill>
                <a:srgbClr val="4F1337"/>
              </a:solidFill>
            </a:endParaRPr>
          </a:p>
        </p:txBody>
      </p:sp>
      <p:sp>
        <p:nvSpPr>
          <p:cNvPr id="77" name="Google Shape;77;p15"/>
          <p:cNvSpPr txBox="1"/>
          <p:nvPr/>
        </p:nvSpPr>
        <p:spPr>
          <a:xfrm>
            <a:off x="2775325" y="6027300"/>
            <a:ext cx="19544700" cy="273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CA" sz="8300"/>
              <a:t>Accessibility, Budgeting, Data, </a:t>
            </a:r>
            <a:endParaRPr sz="8300"/>
          </a:p>
          <a:p>
            <a:pPr indent="0" lvl="0" marL="0" rtl="0" algn="ctr">
              <a:spcBef>
                <a:spcPts val="0"/>
              </a:spcBef>
              <a:spcAft>
                <a:spcPts val="0"/>
              </a:spcAft>
              <a:buNone/>
            </a:pPr>
            <a:r>
              <a:rPr lang="en-CA" sz="8300"/>
              <a:t>Partnership, Participation</a:t>
            </a:r>
            <a:endParaRPr sz="8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grpSp>
        <p:nvGrpSpPr>
          <p:cNvPr id="82" name="Google Shape;82;p16"/>
          <p:cNvGrpSpPr/>
          <p:nvPr/>
        </p:nvGrpSpPr>
        <p:grpSpPr>
          <a:xfrm>
            <a:off x="1722347" y="1352937"/>
            <a:ext cx="20939298" cy="9918211"/>
            <a:chOff x="1344403" y="3355923"/>
            <a:chExt cx="13133851" cy="6605535"/>
          </a:xfrm>
        </p:grpSpPr>
        <p:sp>
          <p:nvSpPr>
            <p:cNvPr id="83" name="Google Shape;83;p16"/>
            <p:cNvSpPr/>
            <p:nvPr/>
          </p:nvSpPr>
          <p:spPr>
            <a:xfrm rot="6449933">
              <a:off x="4558214" y="2732060"/>
              <a:ext cx="3199672" cy="6147628"/>
            </a:xfrm>
            <a:prstGeom prst="trapezoid">
              <a:avLst>
                <a:gd fmla="val 38512" name="adj"/>
              </a:avLst>
            </a:prstGeom>
            <a:solidFill>
              <a:srgbClr val="FFFFFF"/>
            </a:solidFill>
            <a:ln cap="flat" cmpd="sng" w="381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84" name="Google Shape;84;p16"/>
            <p:cNvSpPr/>
            <p:nvPr/>
          </p:nvSpPr>
          <p:spPr>
            <a:xfrm rot="4286224">
              <a:off x="11724878" y="5307451"/>
              <a:ext cx="2420951" cy="2442202"/>
            </a:xfrm>
            <a:prstGeom prst="pentagon">
              <a:avLst>
                <a:gd fmla="val 105146" name="hf"/>
                <a:gd fmla="val 110557" name="vf"/>
              </a:avLst>
            </a:prstGeom>
            <a:solidFill>
              <a:srgbClr val="6FA8DC"/>
            </a:solidFill>
            <a:ln cap="flat" cmpd="sng" w="12700">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Calibri"/>
                <a:ea typeface="Calibri"/>
                <a:cs typeface="Calibri"/>
                <a:sym typeface="Calibri"/>
              </a:endParaRPr>
            </a:p>
          </p:txBody>
        </p:sp>
        <p:sp>
          <p:nvSpPr>
            <p:cNvPr id="85" name="Google Shape;85;p16"/>
            <p:cNvSpPr/>
            <p:nvPr/>
          </p:nvSpPr>
          <p:spPr>
            <a:xfrm rot="169413">
              <a:off x="10725811" y="7598313"/>
              <a:ext cx="2429950" cy="2304692"/>
            </a:xfrm>
            <a:prstGeom prst="pentagon">
              <a:avLst>
                <a:gd fmla="val 105146" name="hf"/>
                <a:gd fmla="val 110557" name="vf"/>
              </a:avLst>
            </a:prstGeom>
            <a:solidFill>
              <a:srgbClr val="3D85C6"/>
            </a:solidFill>
            <a:ln cap="flat" cmpd="sng" w="12700">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Calibri"/>
                <a:ea typeface="Calibri"/>
                <a:cs typeface="Calibri"/>
                <a:sym typeface="Calibri"/>
              </a:endParaRPr>
            </a:p>
          </p:txBody>
        </p:sp>
        <p:sp>
          <p:nvSpPr>
            <p:cNvPr id="86" name="Google Shape;86;p16"/>
            <p:cNvSpPr/>
            <p:nvPr/>
          </p:nvSpPr>
          <p:spPr>
            <a:xfrm>
              <a:off x="8381792" y="7542797"/>
              <a:ext cx="2408100" cy="2377500"/>
            </a:xfrm>
            <a:prstGeom prst="pentagon">
              <a:avLst>
                <a:gd fmla="val 105146" name="hf"/>
                <a:gd fmla="val 110557" name="vf"/>
              </a:avLst>
            </a:prstGeom>
            <a:solidFill>
              <a:srgbClr val="D5A6BD"/>
            </a:solidFill>
            <a:ln cap="flat" cmpd="sng" w="12700">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Calibri"/>
                <a:ea typeface="Calibri"/>
                <a:cs typeface="Calibri"/>
                <a:sym typeface="Calibri"/>
              </a:endParaRPr>
            </a:p>
          </p:txBody>
        </p:sp>
        <p:sp>
          <p:nvSpPr>
            <p:cNvPr id="87" name="Google Shape;87;p16"/>
            <p:cNvSpPr/>
            <p:nvPr/>
          </p:nvSpPr>
          <p:spPr>
            <a:xfrm>
              <a:off x="9456450" y="3768364"/>
              <a:ext cx="2555400" cy="2427900"/>
            </a:xfrm>
            <a:prstGeom prst="pentagon">
              <a:avLst>
                <a:gd fmla="val 105146" name="hf"/>
                <a:gd fmla="val 110557" name="vf"/>
              </a:avLst>
            </a:prstGeom>
            <a:solidFill>
              <a:srgbClr val="9CC2E5"/>
            </a:solidFill>
            <a:ln cap="flat" cmpd="sng" w="12700">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Calibri"/>
                <a:ea typeface="Calibri"/>
                <a:cs typeface="Calibri"/>
                <a:sym typeface="Calibri"/>
              </a:endParaRPr>
            </a:p>
          </p:txBody>
        </p:sp>
        <p:sp>
          <p:nvSpPr>
            <p:cNvPr id="88" name="Google Shape;88;p16"/>
            <p:cNvSpPr/>
            <p:nvPr/>
          </p:nvSpPr>
          <p:spPr>
            <a:xfrm rot="10800000">
              <a:off x="9468737" y="6203376"/>
              <a:ext cx="2543100" cy="2292600"/>
            </a:xfrm>
            <a:prstGeom prst="pentagon">
              <a:avLst>
                <a:gd fmla="val 105146" name="hf"/>
                <a:gd fmla="val 110557" name="vf"/>
              </a:avLst>
            </a:prstGeom>
            <a:solidFill>
              <a:srgbClr val="3A4888"/>
            </a:solidFill>
            <a:ln cap="flat" cmpd="sng" w="12700">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Calibri"/>
                <a:ea typeface="Calibri"/>
                <a:cs typeface="Calibri"/>
                <a:sym typeface="Calibri"/>
              </a:endParaRPr>
            </a:p>
          </p:txBody>
        </p:sp>
        <p:sp>
          <p:nvSpPr>
            <p:cNvPr id="89" name="Google Shape;89;p16"/>
            <p:cNvSpPr txBox="1"/>
            <p:nvPr/>
          </p:nvSpPr>
          <p:spPr>
            <a:xfrm>
              <a:off x="9723295" y="4647132"/>
              <a:ext cx="2034000" cy="379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CA" sz="3100">
                  <a:solidFill>
                    <a:srgbClr val="000000"/>
                  </a:solidFill>
                  <a:latin typeface="Proxima Nova"/>
                  <a:ea typeface="Proxima Nova"/>
                  <a:cs typeface="Proxima Nova"/>
                  <a:sym typeface="Proxima Nova"/>
                </a:rPr>
                <a:t>Budgeting</a:t>
              </a:r>
              <a:endParaRPr sz="3100">
                <a:solidFill>
                  <a:srgbClr val="000000"/>
                </a:solidFill>
                <a:latin typeface="Proxima Nova"/>
                <a:ea typeface="Proxima Nova"/>
                <a:cs typeface="Proxima Nova"/>
                <a:sym typeface="Proxima Nova"/>
              </a:endParaRPr>
            </a:p>
          </p:txBody>
        </p:sp>
        <p:sp>
          <p:nvSpPr>
            <p:cNvPr id="90" name="Google Shape;90;p16"/>
            <p:cNvSpPr txBox="1"/>
            <p:nvPr/>
          </p:nvSpPr>
          <p:spPr>
            <a:xfrm>
              <a:off x="11771313" y="6295370"/>
              <a:ext cx="1874700" cy="604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CA" sz="3100">
                  <a:solidFill>
                    <a:srgbClr val="000000"/>
                  </a:solidFill>
                  <a:latin typeface="Proxima Nova"/>
                  <a:ea typeface="Proxima Nova"/>
                  <a:cs typeface="Proxima Nova"/>
                  <a:sym typeface="Proxima Nova"/>
                </a:rPr>
                <a:t>Data</a:t>
              </a:r>
              <a:endParaRPr sz="3100">
                <a:solidFill>
                  <a:srgbClr val="000000"/>
                </a:solidFill>
                <a:latin typeface="Proxima Nova"/>
                <a:ea typeface="Proxima Nova"/>
                <a:cs typeface="Proxima Nova"/>
                <a:sym typeface="Proxima Nova"/>
              </a:endParaRPr>
            </a:p>
            <a:p>
              <a:pPr indent="0" lvl="0" marL="0" marR="0" rtl="0" algn="ctr">
                <a:spcBef>
                  <a:spcPts val="0"/>
                </a:spcBef>
                <a:spcAft>
                  <a:spcPts val="0"/>
                </a:spcAft>
                <a:buNone/>
              </a:pPr>
              <a:r>
                <a:rPr lang="en-CA" sz="2200">
                  <a:solidFill>
                    <a:srgbClr val="000000"/>
                  </a:solidFill>
                  <a:latin typeface="Calibri"/>
                  <a:ea typeface="Calibri"/>
                  <a:cs typeface="Calibri"/>
                  <a:sym typeface="Calibri"/>
                </a:rPr>
                <a:t> </a:t>
              </a:r>
              <a:endParaRPr sz="2200">
                <a:solidFill>
                  <a:srgbClr val="000000"/>
                </a:solidFill>
                <a:latin typeface="Calibri"/>
                <a:ea typeface="Calibri"/>
                <a:cs typeface="Calibri"/>
                <a:sym typeface="Calibri"/>
              </a:endParaRPr>
            </a:p>
          </p:txBody>
        </p:sp>
        <p:sp>
          <p:nvSpPr>
            <p:cNvPr id="91" name="Google Shape;91;p16"/>
            <p:cNvSpPr txBox="1"/>
            <p:nvPr/>
          </p:nvSpPr>
          <p:spPr>
            <a:xfrm>
              <a:off x="10802311" y="8495976"/>
              <a:ext cx="2308800" cy="28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133">
                <a:solidFill>
                  <a:srgbClr val="000000"/>
                </a:solidFill>
                <a:latin typeface="Calibri"/>
                <a:ea typeface="Calibri"/>
                <a:cs typeface="Calibri"/>
                <a:sym typeface="Calibri"/>
              </a:endParaRPr>
            </a:p>
          </p:txBody>
        </p:sp>
        <p:sp>
          <p:nvSpPr>
            <p:cNvPr id="92" name="Google Shape;92;p16"/>
            <p:cNvSpPr txBox="1"/>
            <p:nvPr/>
          </p:nvSpPr>
          <p:spPr>
            <a:xfrm>
              <a:off x="10802311" y="8598841"/>
              <a:ext cx="2199600" cy="379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CA" sz="3100">
                  <a:solidFill>
                    <a:srgbClr val="000000"/>
                  </a:solidFill>
                  <a:latin typeface="Proxima Nova"/>
                  <a:ea typeface="Proxima Nova"/>
                  <a:cs typeface="Proxima Nova"/>
                  <a:sym typeface="Proxima Nova"/>
                </a:rPr>
                <a:t>Partnership</a:t>
              </a:r>
              <a:endParaRPr sz="3100">
                <a:solidFill>
                  <a:srgbClr val="000000"/>
                </a:solidFill>
                <a:latin typeface="Proxima Nova"/>
                <a:ea typeface="Proxima Nova"/>
                <a:cs typeface="Proxima Nova"/>
                <a:sym typeface="Proxima Nova"/>
              </a:endParaRPr>
            </a:p>
          </p:txBody>
        </p:sp>
        <p:sp>
          <p:nvSpPr>
            <p:cNvPr id="93" name="Google Shape;93;p16"/>
            <p:cNvSpPr/>
            <p:nvPr/>
          </p:nvSpPr>
          <p:spPr>
            <a:xfrm rot="-4291441">
              <a:off x="7371482" y="5448575"/>
              <a:ext cx="2517142" cy="2258721"/>
            </a:xfrm>
            <a:prstGeom prst="pentagon">
              <a:avLst>
                <a:gd fmla="val 105146" name="hf"/>
                <a:gd fmla="val 110557" name="vf"/>
              </a:avLst>
            </a:prstGeom>
            <a:solidFill>
              <a:srgbClr val="A64D79"/>
            </a:solidFill>
            <a:ln cap="flat" cmpd="sng" w="12700">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Calibri"/>
                <a:ea typeface="Calibri"/>
                <a:cs typeface="Calibri"/>
                <a:sym typeface="Calibri"/>
              </a:endParaRPr>
            </a:p>
          </p:txBody>
        </p:sp>
        <p:sp>
          <p:nvSpPr>
            <p:cNvPr id="94" name="Google Shape;94;p16"/>
            <p:cNvSpPr/>
            <p:nvPr/>
          </p:nvSpPr>
          <p:spPr>
            <a:xfrm rot="10800000">
              <a:off x="1344403" y="3382154"/>
              <a:ext cx="2947800" cy="2985900"/>
            </a:xfrm>
            <a:prstGeom prst="pentagon">
              <a:avLst>
                <a:gd fmla="val 105146" name="hf"/>
                <a:gd fmla="val 110557" name="vf"/>
              </a:avLst>
            </a:prstGeom>
            <a:solidFill>
              <a:srgbClr val="4F1337"/>
            </a:solidFill>
            <a:ln cap="flat" cmpd="sng" w="12700">
              <a:solidFill>
                <a:srgbClr val="431C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Calibri"/>
                <a:ea typeface="Calibri"/>
                <a:cs typeface="Calibri"/>
                <a:sym typeface="Calibri"/>
              </a:endParaRPr>
            </a:p>
          </p:txBody>
        </p:sp>
        <p:sp>
          <p:nvSpPr>
            <p:cNvPr id="95" name="Google Shape;95;p16"/>
            <p:cNvSpPr txBox="1"/>
            <p:nvPr/>
          </p:nvSpPr>
          <p:spPr>
            <a:xfrm>
              <a:off x="1786000" y="4267631"/>
              <a:ext cx="2064600" cy="75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CA" sz="3400">
                  <a:solidFill>
                    <a:srgbClr val="FFFFFF"/>
                  </a:solidFill>
                  <a:latin typeface="Proxima Nova"/>
                  <a:ea typeface="Proxima Nova"/>
                  <a:cs typeface="Proxima Nova"/>
                  <a:sym typeface="Proxima Nova"/>
                </a:rPr>
                <a:t>Disability Inclusive</a:t>
              </a:r>
              <a:endParaRPr sz="3400">
                <a:solidFill>
                  <a:srgbClr val="000000"/>
                </a:solidFill>
                <a:latin typeface="Proxima Nova"/>
                <a:ea typeface="Proxima Nova"/>
                <a:cs typeface="Proxima Nova"/>
                <a:sym typeface="Proxima Nova"/>
              </a:endParaRPr>
            </a:p>
          </p:txBody>
        </p:sp>
        <p:sp>
          <p:nvSpPr>
            <p:cNvPr id="96" name="Google Shape;96;p16"/>
            <p:cNvSpPr txBox="1"/>
            <p:nvPr/>
          </p:nvSpPr>
          <p:spPr>
            <a:xfrm>
              <a:off x="8865542" y="8718453"/>
              <a:ext cx="1508400" cy="37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3100">
                  <a:solidFill>
                    <a:srgbClr val="000000"/>
                  </a:solidFill>
                  <a:latin typeface="Proxima Nova"/>
                  <a:ea typeface="Proxima Nova"/>
                  <a:cs typeface="Proxima Nova"/>
                  <a:sym typeface="Proxima Nova"/>
                </a:rPr>
                <a:t>Participation</a:t>
              </a:r>
              <a:endParaRPr sz="3100">
                <a:latin typeface="Proxima Nova"/>
                <a:ea typeface="Proxima Nova"/>
                <a:cs typeface="Proxima Nova"/>
                <a:sym typeface="Proxima Nova"/>
              </a:endParaRPr>
            </a:p>
          </p:txBody>
        </p:sp>
      </p:grpSp>
      <p:sp>
        <p:nvSpPr>
          <p:cNvPr id="97" name="Google Shape;97;p16"/>
          <p:cNvSpPr txBox="1"/>
          <p:nvPr/>
        </p:nvSpPr>
        <p:spPr>
          <a:xfrm>
            <a:off x="12127673" y="5810663"/>
            <a:ext cx="2760300" cy="569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CA" sz="3100">
                <a:solidFill>
                  <a:srgbClr val="000000"/>
                </a:solidFill>
                <a:latin typeface="Proxima Nova"/>
                <a:ea typeface="Proxima Nova"/>
                <a:cs typeface="Proxima Nova"/>
                <a:sym typeface="Proxima Nova"/>
              </a:rPr>
              <a:t>Accessibility</a:t>
            </a:r>
            <a:endParaRPr sz="3100">
              <a:solidFill>
                <a:srgbClr val="000000"/>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Accessibility</a:t>
            </a:r>
            <a:endParaRPr b="1" sz="7200">
              <a:solidFill>
                <a:schemeClr val="lt1"/>
              </a:solidFill>
            </a:endParaRPr>
          </a:p>
        </p:txBody>
      </p:sp>
      <p:sp>
        <p:nvSpPr>
          <p:cNvPr id="103" name="Google Shape;103;p17"/>
          <p:cNvSpPr txBox="1"/>
          <p:nvPr/>
        </p:nvSpPr>
        <p:spPr>
          <a:xfrm>
            <a:off x="2298625" y="3383825"/>
            <a:ext cx="8667300" cy="84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4700">
                <a:solidFill>
                  <a:srgbClr val="993365"/>
                </a:solidFill>
              </a:rPr>
              <a:t>Access (Environmental)</a:t>
            </a:r>
            <a:endParaRPr b="1" sz="4700">
              <a:solidFill>
                <a:srgbClr val="993365"/>
              </a:solidFill>
            </a:endParaRPr>
          </a:p>
          <a:p>
            <a:pPr indent="0" lvl="0" marL="0" rtl="0" algn="l">
              <a:spcBef>
                <a:spcPts val="0"/>
              </a:spcBef>
              <a:spcAft>
                <a:spcPts val="0"/>
              </a:spcAft>
              <a:buNone/>
            </a:pPr>
            <a:r>
              <a:t/>
            </a:r>
            <a:endParaRPr/>
          </a:p>
          <a:p>
            <a:pPr indent="-469900" lvl="0" marL="914400" rtl="0" algn="l">
              <a:spcBef>
                <a:spcPts val="0"/>
              </a:spcBef>
              <a:spcAft>
                <a:spcPts val="0"/>
              </a:spcAft>
              <a:buSzPts val="3800"/>
              <a:buChar char="↪"/>
            </a:pPr>
            <a:r>
              <a:rPr lang="en-CA" sz="3800"/>
              <a:t>Buildings, roads, transportation, other indoor and outdoor facilities, including schools, sport facilities, housing, medical facilities and workplaces </a:t>
            </a:r>
            <a:endParaRPr sz="3800"/>
          </a:p>
          <a:p>
            <a:pPr indent="0" lvl="0" marL="914400" rtl="0" algn="l">
              <a:spcBef>
                <a:spcPts val="0"/>
              </a:spcBef>
              <a:spcAft>
                <a:spcPts val="0"/>
              </a:spcAft>
              <a:buNone/>
            </a:pPr>
            <a:r>
              <a:t/>
            </a:r>
            <a:endParaRPr sz="3800"/>
          </a:p>
          <a:p>
            <a:pPr indent="-469900" lvl="0" marL="914400" rtl="0" algn="l">
              <a:spcBef>
                <a:spcPts val="0"/>
              </a:spcBef>
              <a:spcAft>
                <a:spcPts val="0"/>
              </a:spcAft>
              <a:buSzPts val="3800"/>
              <a:buChar char="↪"/>
            </a:pPr>
            <a:r>
              <a:rPr lang="en-CA" sz="3800"/>
              <a:t>Information, communications and other services, including electronic services and emergency services </a:t>
            </a:r>
            <a:endParaRPr sz="3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4" name="Google Shape;104;p17"/>
          <p:cNvSpPr txBox="1"/>
          <p:nvPr/>
        </p:nvSpPr>
        <p:spPr>
          <a:xfrm>
            <a:off x="13545175" y="3383825"/>
            <a:ext cx="8667300" cy="84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4700">
                <a:solidFill>
                  <a:srgbClr val="993365"/>
                </a:solidFill>
              </a:rPr>
              <a:t>Attitudinal</a:t>
            </a:r>
            <a:endParaRPr b="1" sz="4700">
              <a:solidFill>
                <a:srgbClr val="993365"/>
              </a:solidFill>
            </a:endParaRPr>
          </a:p>
          <a:p>
            <a:pPr indent="0" lvl="0" marL="0" rtl="0" algn="l">
              <a:spcBef>
                <a:spcPts val="0"/>
              </a:spcBef>
              <a:spcAft>
                <a:spcPts val="0"/>
              </a:spcAft>
              <a:buNone/>
            </a:pPr>
            <a:r>
              <a:t/>
            </a:r>
            <a:endParaRPr/>
          </a:p>
          <a:p>
            <a:pPr indent="-469900" lvl="0" marL="914400" rtl="0" algn="l">
              <a:spcBef>
                <a:spcPts val="0"/>
              </a:spcBef>
              <a:spcAft>
                <a:spcPts val="0"/>
              </a:spcAft>
              <a:buSzPts val="3800"/>
              <a:buChar char="↪"/>
            </a:pPr>
            <a:r>
              <a:rPr lang="en-CA" sz="3800"/>
              <a:t>Willingness to engage</a:t>
            </a:r>
            <a:endParaRPr sz="3800"/>
          </a:p>
          <a:p>
            <a:pPr indent="-469900" lvl="0" marL="914400" rtl="0" algn="l">
              <a:spcBef>
                <a:spcPts val="0"/>
              </a:spcBef>
              <a:spcAft>
                <a:spcPts val="0"/>
              </a:spcAft>
              <a:buSzPts val="3800"/>
              <a:buChar char="↪"/>
            </a:pPr>
            <a:r>
              <a:rPr lang="en-CA" sz="3800"/>
              <a:t>Understanding specific requirements by persons with different impairments </a:t>
            </a:r>
            <a:endParaRPr sz="3800"/>
          </a:p>
          <a:p>
            <a:pPr indent="-469900" lvl="0" marL="914400" rtl="0" algn="l">
              <a:spcBef>
                <a:spcPts val="0"/>
              </a:spcBef>
              <a:spcAft>
                <a:spcPts val="0"/>
              </a:spcAft>
              <a:buSzPts val="3800"/>
              <a:buChar char="↪"/>
            </a:pPr>
            <a:r>
              <a:rPr lang="en-CA" sz="3800"/>
              <a:t>Adapting services and behaviour to remove barriers</a:t>
            </a:r>
            <a:endParaRPr sz="3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Reasonable Accommodation</a:t>
            </a:r>
            <a:endParaRPr b="1" sz="7200">
              <a:solidFill>
                <a:schemeClr val="lt1"/>
              </a:solidFill>
            </a:endParaRPr>
          </a:p>
        </p:txBody>
      </p:sp>
      <p:sp>
        <p:nvSpPr>
          <p:cNvPr id="110" name="Google Shape;110;p18"/>
          <p:cNvSpPr txBox="1"/>
          <p:nvPr/>
        </p:nvSpPr>
        <p:spPr>
          <a:xfrm>
            <a:off x="1843575" y="2842100"/>
            <a:ext cx="18894600" cy="84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a:p>
          <a:p>
            <a:pPr indent="-387350" lvl="0" marL="914400" rtl="0" algn="l">
              <a:spcBef>
                <a:spcPts val="0"/>
              </a:spcBef>
              <a:spcAft>
                <a:spcPts val="0"/>
              </a:spcAft>
              <a:buSzPts val="2500"/>
              <a:buChar char="●"/>
            </a:pPr>
            <a:r>
              <a:rPr lang="en-CA" sz="3800"/>
              <a:t>Usually works on a case-by-case basis, often in response to an individual need</a:t>
            </a:r>
            <a:endParaRPr sz="3800"/>
          </a:p>
          <a:p>
            <a:pPr indent="-387350" lvl="0" marL="914400" rtl="0" algn="l">
              <a:spcBef>
                <a:spcPts val="2000"/>
              </a:spcBef>
              <a:spcAft>
                <a:spcPts val="0"/>
              </a:spcAft>
              <a:buSzPts val="2500"/>
              <a:buChar char="●"/>
            </a:pPr>
            <a:r>
              <a:rPr lang="en-CA" sz="3800"/>
              <a:t>It is usually provided to ensure the individual can participate </a:t>
            </a:r>
            <a:endParaRPr sz="3800"/>
          </a:p>
          <a:p>
            <a:pPr indent="-387350" lvl="0" marL="914400" rtl="0" algn="l">
              <a:spcBef>
                <a:spcPts val="2000"/>
              </a:spcBef>
              <a:spcAft>
                <a:spcPts val="0"/>
              </a:spcAft>
              <a:buSzPts val="2500"/>
              <a:buChar char="●"/>
            </a:pPr>
            <a:r>
              <a:rPr lang="en-CA" sz="3800"/>
              <a:t>Can be temporary, for example, removable ramp, computer screen-reader</a:t>
            </a:r>
            <a:endParaRPr sz="3800"/>
          </a:p>
          <a:p>
            <a:pPr indent="0" lvl="0" marL="0" rtl="0" algn="l">
              <a:spcBef>
                <a:spcPts val="2000"/>
              </a:spcBef>
              <a:spcAft>
                <a:spcPts val="0"/>
              </a:spcAft>
              <a:buNone/>
            </a:pPr>
            <a:r>
              <a:t/>
            </a:r>
            <a:endParaRPr sz="3800"/>
          </a:p>
          <a:p>
            <a:pPr indent="0" lvl="0" marL="0" rtl="0" algn="l">
              <a:spcBef>
                <a:spcPts val="0"/>
              </a:spcBef>
              <a:spcAft>
                <a:spcPts val="0"/>
              </a:spcAft>
              <a:buNone/>
            </a:pPr>
            <a:r>
              <a:t/>
            </a:r>
            <a:endParaRPr sz="3800"/>
          </a:p>
          <a:p>
            <a:pPr indent="0" lvl="0" marL="0" rtl="0" algn="l">
              <a:spcBef>
                <a:spcPts val="0"/>
              </a:spcBef>
              <a:spcAft>
                <a:spcPts val="0"/>
              </a:spcAft>
              <a:buNone/>
            </a:pPr>
            <a:r>
              <a:t/>
            </a:r>
            <a:endParaRPr sz="3800"/>
          </a:p>
          <a:p>
            <a:pPr indent="-387350" lvl="0" marL="914400" rtl="0" algn="l">
              <a:spcBef>
                <a:spcPts val="0"/>
              </a:spcBef>
              <a:spcAft>
                <a:spcPts val="0"/>
              </a:spcAft>
              <a:buSzPts val="2500"/>
              <a:buChar char="●"/>
            </a:pPr>
            <a:r>
              <a:rPr lang="en-CA" sz="3800"/>
              <a:t>These adjustments will be needed in environments that aren't accessible. </a:t>
            </a:r>
            <a:r>
              <a:rPr b="1" lang="en-CA" sz="3800">
                <a:solidFill>
                  <a:srgbClr val="993365"/>
                </a:solidFill>
              </a:rPr>
              <a:t>Therefore:</a:t>
            </a:r>
            <a:r>
              <a:rPr lang="en-CA" sz="3800"/>
              <a:t> the more accessible the environment, the less reasonable accommodation is necessary </a:t>
            </a:r>
            <a:endParaRPr sz="3800"/>
          </a:p>
          <a:p>
            <a:pPr indent="0" lvl="0" marL="457200" rtl="0" algn="l">
              <a:spcBef>
                <a:spcPts val="0"/>
              </a:spcBef>
              <a:spcAft>
                <a:spcPts val="0"/>
              </a:spcAft>
              <a:buNone/>
            </a:pPr>
            <a:r>
              <a:t/>
            </a:r>
            <a:endParaRPr sz="3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cxnSp>
        <p:nvCxnSpPr>
          <p:cNvPr id="111" name="Google Shape;111;p18"/>
          <p:cNvCxnSpPr>
            <a:stCxn id="110" idx="1"/>
          </p:cNvCxnSpPr>
          <p:nvPr/>
        </p:nvCxnSpPr>
        <p:spPr>
          <a:xfrm>
            <a:off x="1843575" y="7067450"/>
            <a:ext cx="188946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graphicFrame>
        <p:nvGraphicFramePr>
          <p:cNvPr id="116" name="Google Shape;116;p19"/>
          <p:cNvGraphicFramePr/>
          <p:nvPr/>
        </p:nvGraphicFramePr>
        <p:xfrm>
          <a:off x="364750" y="176863"/>
          <a:ext cx="3000000" cy="3000000"/>
        </p:xfrm>
        <a:graphic>
          <a:graphicData uri="http://schemas.openxmlformats.org/drawingml/2006/table">
            <a:tbl>
              <a:tblPr bandRow="1" firstCol="1" firstRow="1">
                <a:noFill/>
                <a:tableStyleId>{5365E18C-998D-4452-B3AE-537A157DC593}</a:tableStyleId>
              </a:tblPr>
              <a:tblGrid>
                <a:gridCol w="5321575"/>
                <a:gridCol w="8562850"/>
                <a:gridCol w="9770050"/>
              </a:tblGrid>
              <a:tr h="420625">
                <a:tc>
                  <a:txBody>
                    <a:bodyPr/>
                    <a:lstStyle/>
                    <a:p>
                      <a:pPr indent="0" lvl="0" marL="0" marR="0" rtl="0" algn="ctr">
                        <a:spcBef>
                          <a:spcPts val="0"/>
                        </a:spcBef>
                        <a:spcAft>
                          <a:spcPts val="0"/>
                        </a:spcAft>
                        <a:buClr>
                          <a:srgbClr val="000000"/>
                        </a:buClr>
                        <a:buSzPts val="1600"/>
                        <a:buFont typeface="Calibri"/>
                        <a:buNone/>
                      </a:pPr>
                      <a:r>
                        <a:rPr lang="en-CA" sz="2400" u="none" cap="none" strike="noStrike">
                          <a:solidFill>
                            <a:schemeClr val="lt1"/>
                          </a:solidFill>
                        </a:rPr>
                        <a:t>Budget for</a:t>
                      </a:r>
                      <a:endParaRPr sz="2400" u="none" cap="none" strike="noStrike">
                        <a:solidFill>
                          <a:schemeClr val="lt1"/>
                        </a:solidFill>
                        <a:latin typeface="Arial"/>
                        <a:ea typeface="Arial"/>
                        <a:cs typeface="Arial"/>
                        <a:sym typeface="Arial"/>
                      </a:endParaRPr>
                    </a:p>
                  </a:txBody>
                  <a:tcPr marT="0" marB="0" marR="52900" marL="52900"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4F1337"/>
                    </a:solidFill>
                  </a:tcPr>
                </a:tc>
                <a:tc>
                  <a:txBody>
                    <a:bodyPr/>
                    <a:lstStyle/>
                    <a:p>
                      <a:pPr indent="0" lvl="0" marL="0" marR="0" rtl="0" algn="ctr">
                        <a:spcBef>
                          <a:spcPts val="0"/>
                        </a:spcBef>
                        <a:spcAft>
                          <a:spcPts val="0"/>
                        </a:spcAft>
                        <a:buClr>
                          <a:srgbClr val="000000"/>
                        </a:buClr>
                        <a:buSzPts val="1400"/>
                        <a:buFont typeface="Calibri"/>
                        <a:buNone/>
                      </a:pPr>
                      <a:r>
                        <a:rPr lang="en-CA" sz="2400" u="none" cap="none" strike="noStrike">
                          <a:solidFill>
                            <a:schemeClr val="lt1"/>
                          </a:solidFill>
                        </a:rPr>
                        <a:t>Item</a:t>
                      </a:r>
                      <a:endParaRPr sz="2400" u="none" cap="none" strike="noStrike">
                        <a:solidFill>
                          <a:schemeClr val="lt1"/>
                        </a:solidFill>
                        <a:latin typeface="Arial"/>
                        <a:ea typeface="Arial"/>
                        <a:cs typeface="Arial"/>
                        <a:sym typeface="Arial"/>
                      </a:endParaRPr>
                    </a:p>
                  </a:txBody>
                  <a:tcPr marT="0" marB="0" marR="52900" marL="52900"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4F1337"/>
                    </a:solidFill>
                  </a:tcPr>
                </a:tc>
                <a:tc>
                  <a:txBody>
                    <a:bodyPr/>
                    <a:lstStyle/>
                    <a:p>
                      <a:pPr indent="0" lvl="0" marL="0" marR="0" rtl="0" algn="ctr">
                        <a:spcBef>
                          <a:spcPts val="0"/>
                        </a:spcBef>
                        <a:spcAft>
                          <a:spcPts val="0"/>
                        </a:spcAft>
                        <a:buClr>
                          <a:srgbClr val="000000"/>
                        </a:buClr>
                        <a:buSzPts val="1400"/>
                        <a:buFont typeface="Calibri"/>
                        <a:buNone/>
                      </a:pPr>
                      <a:r>
                        <a:rPr lang="en-CA" sz="2400" u="none" cap="none" strike="noStrike">
                          <a:solidFill>
                            <a:schemeClr val="lt1"/>
                          </a:solidFill>
                        </a:rPr>
                        <a:t>Occasion</a:t>
                      </a:r>
                      <a:endParaRPr sz="2400" u="none" cap="none" strike="noStrike">
                        <a:solidFill>
                          <a:schemeClr val="lt1"/>
                        </a:solidFill>
                        <a:latin typeface="Arial"/>
                        <a:ea typeface="Arial"/>
                        <a:cs typeface="Arial"/>
                        <a:sym typeface="Arial"/>
                      </a:endParaRPr>
                    </a:p>
                  </a:txBody>
                  <a:tcPr marT="0" marB="0" marR="52900" marL="52900"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4F1337"/>
                    </a:solidFill>
                  </a:tcPr>
                </a:tc>
              </a:tr>
              <a:tr h="616200">
                <a:tc rowSpan="19">
                  <a:txBody>
                    <a:bodyPr/>
                    <a:lstStyle/>
                    <a:p>
                      <a:pPr indent="0" lvl="0" marL="0" marR="0" rtl="0" algn="l">
                        <a:spcBef>
                          <a:spcPts val="0"/>
                        </a:spcBef>
                        <a:spcAft>
                          <a:spcPts val="0"/>
                        </a:spcAft>
                        <a:buClr>
                          <a:srgbClr val="000000"/>
                        </a:buClr>
                        <a:buSzPts val="1200"/>
                        <a:buFont typeface="Calibri"/>
                        <a:buNone/>
                      </a:pPr>
                      <a:r>
                        <a:rPr lang="en-CA" sz="2400" u="none" cap="none" strike="noStrike"/>
                        <a:t> </a:t>
                      </a:r>
                      <a:endParaRPr sz="2400"/>
                    </a:p>
                    <a:p>
                      <a:pPr indent="0" lvl="0" marL="0" marR="0" rtl="0" algn="ctr">
                        <a:spcBef>
                          <a:spcPts val="0"/>
                        </a:spcBef>
                        <a:spcAft>
                          <a:spcPts val="0"/>
                        </a:spcAft>
                        <a:buClr>
                          <a:srgbClr val="000000"/>
                        </a:buClr>
                        <a:buSzPts val="1600"/>
                        <a:buFont typeface="Calibri"/>
                        <a:buNone/>
                      </a:pPr>
                      <a:r>
                        <a:rPr lang="en-CA" sz="2400" u="none" cap="none" strike="noStrike"/>
                        <a:t> </a:t>
                      </a:r>
                      <a:endParaRPr sz="2400"/>
                    </a:p>
                    <a:p>
                      <a:pPr indent="0" lvl="0" marL="0" marR="0" rtl="0" algn="ctr">
                        <a:spcBef>
                          <a:spcPts val="0"/>
                        </a:spcBef>
                        <a:spcAft>
                          <a:spcPts val="0"/>
                        </a:spcAft>
                        <a:buClr>
                          <a:srgbClr val="000000"/>
                        </a:buClr>
                        <a:buSzPts val="1600"/>
                        <a:buFont typeface="Calibri"/>
                        <a:buNone/>
                      </a:pPr>
                      <a:r>
                        <a:rPr lang="en-CA" sz="2400" u="none" cap="none" strike="noStrike"/>
                        <a:t>Reasonable Accommodation</a:t>
                      </a:r>
                      <a:endParaRPr sz="2400"/>
                    </a:p>
                    <a:p>
                      <a:pPr indent="0" lvl="0" marL="0" marR="0" rtl="0" algn="ctr">
                        <a:spcBef>
                          <a:spcPts val="0"/>
                        </a:spcBef>
                        <a:spcAft>
                          <a:spcPts val="0"/>
                        </a:spcAft>
                        <a:buClr>
                          <a:srgbClr val="000000"/>
                        </a:buClr>
                        <a:buSzPts val="1600"/>
                        <a:buFont typeface="Calibri"/>
                        <a:buNone/>
                      </a:pPr>
                      <a:r>
                        <a:rPr lang="en-CA" sz="2400" u="none" cap="none" strike="noStrike"/>
                        <a:t>&amp;</a:t>
                      </a:r>
                      <a:endParaRPr sz="2400"/>
                    </a:p>
                    <a:p>
                      <a:pPr indent="0" lvl="0" marL="0" marR="0" rtl="0" algn="ctr">
                        <a:spcBef>
                          <a:spcPts val="0"/>
                        </a:spcBef>
                        <a:spcAft>
                          <a:spcPts val="0"/>
                        </a:spcAft>
                        <a:buClr>
                          <a:srgbClr val="000000"/>
                        </a:buClr>
                        <a:buSzPts val="1600"/>
                        <a:buFont typeface="Calibri"/>
                        <a:buNone/>
                      </a:pPr>
                      <a:r>
                        <a:rPr lang="en-CA" sz="2400" u="none" cap="none" strike="noStrike"/>
                        <a:t> Accessibility</a:t>
                      </a:r>
                      <a:endParaRPr sz="2400"/>
                    </a:p>
                    <a:p>
                      <a:pPr indent="0" lvl="0" marL="0" marR="0" rtl="0" algn="l">
                        <a:spcBef>
                          <a:spcPts val="0"/>
                        </a:spcBef>
                        <a:spcAft>
                          <a:spcPts val="0"/>
                        </a:spcAft>
                        <a:buClr>
                          <a:srgbClr val="000000"/>
                        </a:buClr>
                        <a:buSzPts val="1600"/>
                        <a:buFont typeface="Calibri"/>
                        <a:buNone/>
                      </a:pPr>
                      <a:r>
                        <a:rPr lang="en-CA" sz="2400" u="none" cap="none" strike="noStrike"/>
                        <a:t> </a:t>
                      </a:r>
                      <a:endParaRPr sz="2400"/>
                    </a:p>
                    <a:p>
                      <a:pPr indent="0" lvl="0" marL="0" marR="0" rtl="0" algn="l">
                        <a:spcBef>
                          <a:spcPts val="0"/>
                        </a:spcBef>
                        <a:spcAft>
                          <a:spcPts val="0"/>
                        </a:spcAft>
                        <a:buClr>
                          <a:srgbClr val="000000"/>
                        </a:buClr>
                        <a:buSzPts val="1600"/>
                        <a:buFont typeface="Calibri"/>
                        <a:buNone/>
                      </a:pPr>
                      <a:r>
                        <a:rPr lang="en-CA" sz="2400" u="none" cap="none" strike="noStrike"/>
                        <a:t>  </a:t>
                      </a:r>
                      <a:endParaRPr sz="2400"/>
                    </a:p>
                    <a:p>
                      <a:pPr indent="0" lvl="0" marL="0" marR="0" rtl="0" algn="ctr">
                        <a:spcBef>
                          <a:spcPts val="0"/>
                        </a:spcBef>
                        <a:spcAft>
                          <a:spcPts val="0"/>
                        </a:spcAft>
                        <a:buClr>
                          <a:srgbClr val="000000"/>
                        </a:buClr>
                        <a:buSzPts val="1600"/>
                        <a:buFont typeface="Calibri"/>
                        <a:buNone/>
                      </a:pPr>
                      <a:r>
                        <a:rPr lang="en-CA" sz="2100" u="none" cap="none" strike="noStrike"/>
                        <a:t>Reasonable accommodation is on a case-by-case basis, often in response to an individual need. These adjustments will be needed in environments that aren't accessible, the more accessible the environment, the less reasonable accommodation is necessary</a:t>
                      </a:r>
                      <a:endParaRPr sz="2100" u="none" cap="none" strike="noStrike">
                        <a:latin typeface="Arial"/>
                        <a:ea typeface="Arial"/>
                        <a:cs typeface="Arial"/>
                        <a:sym typeface="Arial"/>
                      </a:endParaRPr>
                    </a:p>
                  </a:txBody>
                  <a:tcPr marT="0" marB="0" marR="52900" marL="52900" anchor="ctr">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rowSpan="6">
                  <a:txBody>
                    <a:bodyPr/>
                    <a:lstStyle/>
                    <a:p>
                      <a:pPr indent="0" lvl="0" marL="0" marR="0" rtl="0" algn="l">
                        <a:spcBef>
                          <a:spcPts val="0"/>
                        </a:spcBef>
                        <a:spcAft>
                          <a:spcPts val="0"/>
                        </a:spcAft>
                        <a:buNone/>
                      </a:pPr>
                      <a:r>
                        <a:rPr lang="en-CA" sz="2400" u="none" cap="none" strike="noStrike">
                          <a:latin typeface="Arial"/>
                          <a:ea typeface="Arial"/>
                          <a:cs typeface="Arial"/>
                          <a:sym typeface="Arial"/>
                        </a:rPr>
                        <a:t>Travel costs for persons with disabilities and their assistants as necessary</a:t>
                      </a:r>
                      <a:endParaRPr sz="2400"/>
                    </a:p>
                  </a:txBody>
                  <a:tcPr marT="0" marB="0" marR="52900" marL="529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rgbClr val="000000"/>
                        </a:buClr>
                        <a:buSzPts val="1400"/>
                        <a:buFont typeface="Calibri"/>
                        <a:buNone/>
                      </a:pPr>
                      <a:r>
                        <a:rPr lang="en-CA" sz="2400"/>
                        <a:t>Meetings with government and other partners</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Clr>
                          <a:srgbClr val="000000"/>
                        </a:buClr>
                        <a:buSzPts val="1400"/>
                        <a:buFont typeface="Calibri"/>
                        <a:buNone/>
                      </a:pPr>
                      <a:r>
                        <a:rPr lang="en-CA" sz="2400"/>
                        <a:t>Training for persons with disabilities</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None/>
                      </a:pPr>
                      <a:r>
                        <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Clr>
                          <a:srgbClr val="000000"/>
                        </a:buClr>
                        <a:buSzPts val="1400"/>
                        <a:buFont typeface="Calibri"/>
                        <a:buNone/>
                      </a:pPr>
                      <a:r>
                        <a:rPr lang="en-CA" sz="2400"/>
                        <a:t>Consultation</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Clr>
                          <a:srgbClr val="000000"/>
                        </a:buClr>
                        <a:buSzPts val="1400"/>
                        <a:buFont typeface="Calibri"/>
                        <a:buNone/>
                      </a:pPr>
                      <a:r>
                        <a:rPr lang="en-CA" sz="2400"/>
                        <a:t>Data collection</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3025">
                <a:tc vMerge="1"/>
                <a:tc vMerge="1"/>
                <a:tc>
                  <a:txBody>
                    <a:bodyPr/>
                    <a:lstStyle/>
                    <a:p>
                      <a:pPr indent="0" lvl="0" marL="0" marR="0" rtl="0" algn="l">
                        <a:spcBef>
                          <a:spcPts val="0"/>
                        </a:spcBef>
                        <a:spcAft>
                          <a:spcPts val="0"/>
                        </a:spcAft>
                        <a:buNone/>
                      </a:pPr>
                      <a:r>
                        <a:t/>
                      </a:r>
                      <a:endParaRPr sz="2400">
                        <a:latin typeface="Arial"/>
                        <a:ea typeface="Arial"/>
                        <a:cs typeface="Arial"/>
                        <a:sym typeface="Arial"/>
                      </a:endParaRPr>
                    </a:p>
                  </a:txBody>
                  <a:tcPr marT="0" marB="0" marR="52900" marL="52900"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368025">
                <a:tc vMerge="1"/>
                <a:tc rowSpan="6">
                  <a:txBody>
                    <a:bodyPr/>
                    <a:lstStyle/>
                    <a:p>
                      <a:pPr indent="0" lvl="0" marL="0" marR="0" rtl="0" algn="l">
                        <a:spcBef>
                          <a:spcPts val="0"/>
                        </a:spcBef>
                        <a:spcAft>
                          <a:spcPts val="0"/>
                        </a:spcAft>
                        <a:buNone/>
                      </a:pPr>
                      <a:r>
                        <a:rPr lang="en-CA" sz="2400">
                          <a:latin typeface="Arial"/>
                          <a:ea typeface="Arial"/>
                          <a:cs typeface="Arial"/>
                          <a:sym typeface="Arial"/>
                        </a:rPr>
                        <a:t>Sign Language Interpreters </a:t>
                      </a:r>
                      <a:endParaRPr sz="2400"/>
                    </a:p>
                  </a:txBody>
                  <a:tcPr marT="0" marB="0" marR="52900" marL="529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rgbClr val="000000"/>
                        </a:buClr>
                        <a:buSzPts val="1400"/>
                        <a:buFont typeface="Calibri"/>
                        <a:buNone/>
                      </a:pPr>
                      <a:r>
                        <a:rPr lang="en-CA" sz="2400"/>
                        <a:t>Meetings with government</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None/>
                      </a:pPr>
                      <a:r>
                        <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None/>
                      </a:pPr>
                      <a:r>
                        <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Clr>
                          <a:srgbClr val="000000"/>
                        </a:buClr>
                        <a:buSzPts val="1400"/>
                        <a:buFont typeface="Calibri"/>
                        <a:buNone/>
                      </a:pPr>
                      <a:r>
                        <a:rPr lang="en-CA" sz="2400"/>
                        <a:t>Consultation</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Clr>
                          <a:srgbClr val="000000"/>
                        </a:buClr>
                        <a:buSzPts val="1400"/>
                        <a:buFont typeface="Calibri"/>
                        <a:buNone/>
                      </a:pPr>
                      <a:r>
                        <a:rPr lang="en-CA" sz="2400"/>
                        <a:t>Data collection</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None/>
                      </a:pPr>
                      <a:r>
                        <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rowSpan="2">
                  <a:txBody>
                    <a:bodyPr/>
                    <a:lstStyle/>
                    <a:p>
                      <a:pPr indent="0" lvl="0" marL="0" marR="0" rtl="0" algn="l">
                        <a:spcBef>
                          <a:spcPts val="0"/>
                        </a:spcBef>
                        <a:spcAft>
                          <a:spcPts val="0"/>
                        </a:spcAft>
                        <a:buNone/>
                      </a:pPr>
                      <a:r>
                        <a:rPr lang="en-CA" sz="2400">
                          <a:latin typeface="Arial"/>
                          <a:ea typeface="Arial"/>
                          <a:cs typeface="Arial"/>
                          <a:sym typeface="Arial"/>
                        </a:rPr>
                        <a:t>Accessible venues</a:t>
                      </a:r>
                      <a:endParaRPr sz="2400"/>
                    </a:p>
                  </a:txBody>
                  <a:tcPr marT="0" marB="0" marR="52900" marL="529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rgbClr val="000000"/>
                        </a:buClr>
                        <a:buSzPts val="1400"/>
                        <a:buFont typeface="Calibri"/>
                        <a:buNone/>
                      </a:pPr>
                      <a:r>
                        <a:rPr lang="en-CA" sz="2400"/>
                        <a:t>Meetings</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Clr>
                          <a:srgbClr val="000000"/>
                        </a:buClr>
                        <a:buSzPts val="1400"/>
                        <a:buFont typeface="Calibri"/>
                        <a:buNone/>
                      </a:pPr>
                      <a:r>
                        <a:rPr lang="en-CA" sz="2400"/>
                        <a:t> </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764375">
                <a:tc vMerge="1"/>
                <a:tc rowSpan="4">
                  <a:txBody>
                    <a:bodyPr/>
                    <a:lstStyle/>
                    <a:p>
                      <a:pPr indent="0" lvl="0" marL="0" marR="0" rtl="0" algn="l">
                        <a:spcBef>
                          <a:spcPts val="0"/>
                        </a:spcBef>
                        <a:spcAft>
                          <a:spcPts val="0"/>
                        </a:spcAft>
                        <a:buNone/>
                      </a:pPr>
                      <a:r>
                        <a:rPr lang="en-CA" sz="2400">
                          <a:latin typeface="Arial"/>
                          <a:ea typeface="Arial"/>
                          <a:cs typeface="Arial"/>
                          <a:sym typeface="Arial"/>
                        </a:rPr>
                        <a:t>Accessible technical material</a:t>
                      </a:r>
                      <a:endParaRPr sz="2400"/>
                    </a:p>
                  </a:txBody>
                  <a:tcPr marT="0" marB="0" marR="52900" marL="529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rgbClr val="000000"/>
                        </a:buClr>
                        <a:buSzPts val="1400"/>
                        <a:buFont typeface="Calibri"/>
                        <a:buNone/>
                      </a:pPr>
                      <a:r>
                        <a:rPr lang="en-CA" sz="2400"/>
                        <a:t>Material including diagrams and other visual readable by screen reading software</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None/>
                      </a:pPr>
                      <a:r>
                        <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Clr>
                          <a:srgbClr val="000000"/>
                        </a:buClr>
                        <a:buSzPts val="1400"/>
                        <a:buFont typeface="Calibri"/>
                        <a:buNone/>
                      </a:pPr>
                      <a:r>
                        <a:rPr lang="en-CA" sz="2400"/>
                        <a:t>Language simple and inclusive</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None/>
                      </a:pPr>
                      <a:r>
                        <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104175">
                <a:tc vMerge="1"/>
                <a:tc>
                  <a:txBody>
                    <a:bodyPr/>
                    <a:lstStyle/>
                    <a:p>
                      <a:pPr indent="0" lvl="0" marL="0" rtl="0" algn="l">
                        <a:spcBef>
                          <a:spcPts val="0"/>
                        </a:spcBef>
                        <a:spcAft>
                          <a:spcPts val="0"/>
                        </a:spcAft>
                        <a:buClr>
                          <a:schemeClr val="dk1"/>
                        </a:buClr>
                        <a:buSzPts val="1400"/>
                        <a:buFont typeface="Arial"/>
                        <a:buNone/>
                      </a:pPr>
                      <a:r>
                        <a:rPr lang="en-CA" sz="2400">
                          <a:solidFill>
                            <a:schemeClr val="dk1"/>
                          </a:solidFill>
                        </a:rPr>
                        <a:t>Accessible online events</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CA" sz="2400">
                          <a:solidFill>
                            <a:schemeClr val="dk1"/>
                          </a:solidFill>
                        </a:rPr>
                        <a:t>Captions, sign language interpretation, different language translations</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616200">
                <a:tc rowSpan="4">
                  <a:txBody>
                    <a:bodyPr/>
                    <a:lstStyle/>
                    <a:p>
                      <a:pPr indent="0" lvl="0" marL="0" marR="0" rtl="0" algn="ctr">
                        <a:spcBef>
                          <a:spcPts val="0"/>
                        </a:spcBef>
                        <a:spcAft>
                          <a:spcPts val="0"/>
                        </a:spcAft>
                        <a:buClr>
                          <a:srgbClr val="000000"/>
                        </a:buClr>
                        <a:buSzPts val="1600"/>
                        <a:buFont typeface="Calibri"/>
                        <a:buNone/>
                      </a:pPr>
                      <a:r>
                        <a:rPr lang="en-CA" sz="2400"/>
                        <a:t>Specific targeted activities</a:t>
                      </a:r>
                      <a:endParaRPr sz="2400">
                        <a:latin typeface="Arial"/>
                        <a:ea typeface="Arial"/>
                        <a:cs typeface="Arial"/>
                        <a:sym typeface="Arial"/>
                      </a:endParaRPr>
                    </a:p>
                  </a:txBody>
                  <a:tcPr marT="0" marB="0" marR="52900" marL="52900" anchor="ctr">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rgbClr val="000000"/>
                        </a:buClr>
                        <a:buSzPts val="1400"/>
                        <a:buFont typeface="Calibri"/>
                        <a:buNone/>
                      </a:pPr>
                      <a:r>
                        <a:rPr lang="en-CA" sz="2400"/>
                        <a:t>Disability awareness raising events</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rgbClr val="000000"/>
                        </a:buClr>
                        <a:buSzPts val="1400"/>
                        <a:buFont typeface="Calibri"/>
                        <a:buNone/>
                      </a:pPr>
                      <a:r>
                        <a:rPr lang="en-CA" sz="2400"/>
                        <a:t> Awareness of communities and stakeholders</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41375">
                <a:tc vMerge="1"/>
                <a:tc>
                  <a:txBody>
                    <a:bodyPr/>
                    <a:lstStyle/>
                    <a:p>
                      <a:pPr indent="0" lvl="0" marL="0" marR="0" rtl="0" algn="l">
                        <a:spcBef>
                          <a:spcPts val="0"/>
                        </a:spcBef>
                        <a:spcAft>
                          <a:spcPts val="0"/>
                        </a:spcAft>
                        <a:buNone/>
                      </a:pPr>
                      <a:r>
                        <a:rPr lang="en-CA" sz="2400">
                          <a:latin typeface="Arial"/>
                          <a:ea typeface="Arial"/>
                          <a:cs typeface="Arial"/>
                          <a:sym typeface="Arial"/>
                        </a:rPr>
                        <a:t>Meetings</a:t>
                      </a:r>
                      <a:endParaRPr sz="2400"/>
                    </a:p>
                  </a:txBody>
                  <a:tcPr marT="0" marB="0" marR="52900" marL="52900"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CA" sz="2400">
                          <a:latin typeface="Arial"/>
                          <a:ea typeface="Arial"/>
                          <a:cs typeface="Arial"/>
                          <a:sym typeface="Arial"/>
                        </a:rPr>
                        <a:t>Partnership development</a:t>
                      </a:r>
                      <a:endParaRPr sz="2400"/>
                    </a:p>
                  </a:txBody>
                  <a:tcPr marT="0" marB="0" marR="52900" marL="52900"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747950">
                <a:tc vMerge="1"/>
                <a:tc>
                  <a:txBody>
                    <a:bodyPr/>
                    <a:lstStyle/>
                    <a:p>
                      <a:pPr indent="0" lvl="0" marL="0" marR="0" rtl="0" algn="l">
                        <a:spcBef>
                          <a:spcPts val="0"/>
                        </a:spcBef>
                        <a:spcAft>
                          <a:spcPts val="0"/>
                        </a:spcAft>
                        <a:buClr>
                          <a:srgbClr val="000000"/>
                        </a:buClr>
                        <a:buSzPts val="1400"/>
                        <a:buFont typeface="Calibri"/>
                        <a:buNone/>
                      </a:pPr>
                      <a:r>
                        <a:rPr lang="en-CA" sz="2400"/>
                        <a:t>Training</a:t>
                      </a:r>
                      <a:endParaRPr sz="2400">
                        <a:latin typeface="Arial"/>
                        <a:ea typeface="Arial"/>
                        <a:cs typeface="Arial"/>
                        <a:sym typeface="Arial"/>
                      </a:endParaRPr>
                    </a:p>
                  </a:txBody>
                  <a:tcPr marT="0" marB="0" marR="52900" marL="52900"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rgbClr val="000000"/>
                        </a:buClr>
                        <a:buSzPts val="1400"/>
                        <a:buFont typeface="Calibri"/>
                        <a:buNone/>
                      </a:pPr>
                      <a:r>
                        <a:rPr lang="en-CA" sz="2400"/>
                        <a:t>capacity development of OPD/SHG</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06100">
                <a:tc vMerge="1"/>
                <a:tc>
                  <a:txBody>
                    <a:bodyPr/>
                    <a:lstStyle/>
                    <a:p>
                      <a:pPr indent="0" lvl="0" marL="0" marR="0" rtl="0" algn="l">
                        <a:spcBef>
                          <a:spcPts val="0"/>
                        </a:spcBef>
                        <a:spcAft>
                          <a:spcPts val="0"/>
                        </a:spcAft>
                        <a:buClr>
                          <a:srgbClr val="000000"/>
                        </a:buClr>
                        <a:buSzPts val="1400"/>
                        <a:buFont typeface="Calibri"/>
                        <a:buNone/>
                      </a:pPr>
                      <a:r>
                        <a:rPr lang="en-CA" sz="2400"/>
                        <a:t>Support to activities, for example: accessibility audits</a:t>
                      </a:r>
                      <a:endParaRPr sz="2400">
                        <a:latin typeface="Arial"/>
                        <a:ea typeface="Arial"/>
                        <a:cs typeface="Arial"/>
                        <a:sym typeface="Arial"/>
                      </a:endParaRPr>
                    </a:p>
                  </a:txBody>
                  <a:tcPr marT="0" marB="0" marR="52900" marL="52900"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CA" sz="2400">
                          <a:latin typeface="Arial"/>
                          <a:ea typeface="Arial"/>
                          <a:cs typeface="Arial"/>
                          <a:sym typeface="Arial"/>
                        </a:rPr>
                        <a:t>Audits implemented by OPDs/SHGs</a:t>
                      </a:r>
                      <a:endParaRPr sz="2400"/>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572300">
                <a:tc>
                  <a:txBody>
                    <a:bodyPr/>
                    <a:lstStyle/>
                    <a:p>
                      <a:pPr indent="0" lvl="0" marL="0" marR="0" rtl="0" algn="ctr">
                        <a:spcBef>
                          <a:spcPts val="0"/>
                        </a:spcBef>
                        <a:spcAft>
                          <a:spcPts val="0"/>
                        </a:spcAft>
                        <a:buClr>
                          <a:srgbClr val="000000"/>
                        </a:buClr>
                        <a:buSzPts val="1600"/>
                        <a:buFont typeface="Calibri"/>
                        <a:buNone/>
                      </a:pPr>
                      <a:r>
                        <a:rPr lang="en-CA" sz="2400"/>
                        <a:t>Human Resources</a:t>
                      </a:r>
                      <a:endParaRPr sz="2400">
                        <a:latin typeface="Arial"/>
                        <a:ea typeface="Arial"/>
                        <a:cs typeface="Arial"/>
                        <a:sym typeface="Arial"/>
                      </a:endParaRPr>
                    </a:p>
                  </a:txBody>
                  <a:tcPr marT="0" marB="0" marR="52900" marL="52900" anchor="ctr">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rgbClr val="000000"/>
                        </a:buClr>
                        <a:buSzPts val="1400"/>
                        <a:buFont typeface="Calibri"/>
                        <a:buNone/>
                      </a:pPr>
                      <a:r>
                        <a:rPr lang="en-CA" sz="2400"/>
                        <a:t> </a:t>
                      </a:r>
                      <a:endParaRPr sz="2400">
                        <a:latin typeface="Arial"/>
                        <a:ea typeface="Arial"/>
                        <a:cs typeface="Arial"/>
                        <a:sym typeface="Arial"/>
                      </a:endParaRPr>
                    </a:p>
                  </a:txBody>
                  <a:tcPr marT="0" marB="0" marR="52900" marL="52900"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rgbClr val="000000"/>
                        </a:buClr>
                        <a:buSzPts val="1400"/>
                        <a:buFont typeface="Calibri"/>
                        <a:buNone/>
                      </a:pPr>
                      <a:r>
                        <a:rPr lang="en-CA" sz="2400"/>
                        <a:t> Disability expertise for project</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Budgeting</a:t>
            </a:r>
            <a:endParaRPr b="1" sz="7200">
              <a:solidFill>
                <a:schemeClr val="lt1"/>
              </a:solidFill>
            </a:endParaRPr>
          </a:p>
        </p:txBody>
      </p:sp>
      <p:sp>
        <p:nvSpPr>
          <p:cNvPr id="122" name="Google Shape;122;p20"/>
          <p:cNvSpPr txBox="1"/>
          <p:nvPr/>
        </p:nvSpPr>
        <p:spPr>
          <a:xfrm>
            <a:off x="13580838" y="7219825"/>
            <a:ext cx="8667300" cy="43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4700">
                <a:solidFill>
                  <a:srgbClr val="993365"/>
                </a:solidFill>
              </a:rPr>
              <a:t>Supportive activities/investments</a:t>
            </a:r>
            <a:endParaRPr b="1" sz="4700">
              <a:solidFill>
                <a:srgbClr val="993365"/>
              </a:solidFill>
            </a:endParaRPr>
          </a:p>
          <a:p>
            <a:pPr indent="0" lvl="0" marL="0" rtl="0" algn="l">
              <a:spcBef>
                <a:spcPts val="0"/>
              </a:spcBef>
              <a:spcAft>
                <a:spcPts val="0"/>
              </a:spcAft>
              <a:buNone/>
            </a:pPr>
            <a:r>
              <a:t/>
            </a:r>
            <a:endParaRPr/>
          </a:p>
          <a:p>
            <a:pPr indent="-469900" lvl="0" marL="914400" rtl="0" algn="l">
              <a:spcBef>
                <a:spcPts val="0"/>
              </a:spcBef>
              <a:spcAft>
                <a:spcPts val="0"/>
              </a:spcAft>
              <a:buSzPts val="3800"/>
              <a:buChar char="↪"/>
            </a:pPr>
            <a:r>
              <a:rPr lang="en-CA" sz="3800"/>
              <a:t>Disability audit</a:t>
            </a:r>
            <a:endParaRPr sz="3800"/>
          </a:p>
          <a:p>
            <a:pPr indent="-469900" lvl="0" marL="914400" rtl="0" algn="l">
              <a:spcBef>
                <a:spcPts val="0"/>
              </a:spcBef>
              <a:spcAft>
                <a:spcPts val="0"/>
              </a:spcAft>
              <a:buSzPts val="3800"/>
              <a:buChar char="↪"/>
            </a:pPr>
            <a:r>
              <a:rPr lang="en-CA" sz="3800"/>
              <a:t>Disability focal point</a:t>
            </a:r>
            <a:endParaRPr sz="3800"/>
          </a:p>
        </p:txBody>
      </p:sp>
      <p:sp>
        <p:nvSpPr>
          <p:cNvPr id="123" name="Google Shape;123;p20"/>
          <p:cNvSpPr txBox="1"/>
          <p:nvPr/>
        </p:nvSpPr>
        <p:spPr>
          <a:xfrm>
            <a:off x="13580838" y="3124525"/>
            <a:ext cx="9771600" cy="309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4700">
                <a:solidFill>
                  <a:srgbClr val="993365"/>
                </a:solidFill>
              </a:rPr>
              <a:t>Accessibility</a:t>
            </a:r>
            <a:endParaRPr b="1" sz="4700">
              <a:solidFill>
                <a:srgbClr val="993365"/>
              </a:solidFill>
            </a:endParaRPr>
          </a:p>
          <a:p>
            <a:pPr indent="0" lvl="0" marL="0" rtl="0" algn="l">
              <a:spcBef>
                <a:spcPts val="0"/>
              </a:spcBef>
              <a:spcAft>
                <a:spcPts val="0"/>
              </a:spcAft>
              <a:buNone/>
            </a:pPr>
            <a:r>
              <a:t/>
            </a:r>
            <a:endParaRPr/>
          </a:p>
          <a:p>
            <a:pPr indent="-469900" lvl="0" marL="914400" rtl="0" algn="l">
              <a:spcBef>
                <a:spcPts val="0"/>
              </a:spcBef>
              <a:spcAft>
                <a:spcPts val="0"/>
              </a:spcAft>
              <a:buSzPts val="3800"/>
              <a:buChar char="↪"/>
            </a:pPr>
            <a:r>
              <a:rPr lang="en-CA" sz="3800"/>
              <a:t>Accessible venues</a:t>
            </a:r>
            <a:endParaRPr sz="3800"/>
          </a:p>
          <a:p>
            <a:pPr indent="-469900" lvl="0" marL="914400" rtl="0" algn="l">
              <a:spcBef>
                <a:spcPts val="0"/>
              </a:spcBef>
              <a:spcAft>
                <a:spcPts val="0"/>
              </a:spcAft>
              <a:buSzPts val="3800"/>
              <a:buChar char="↪"/>
            </a:pPr>
            <a:r>
              <a:rPr lang="en-CA" sz="3800"/>
              <a:t>Accessible information and material (e.g. training)</a:t>
            </a:r>
            <a:endParaRPr sz="3800"/>
          </a:p>
          <a:p>
            <a:pPr indent="0" lvl="0" marL="0" rtl="0" algn="l">
              <a:spcBef>
                <a:spcPts val="0"/>
              </a:spcBef>
              <a:spcAft>
                <a:spcPts val="0"/>
              </a:spcAft>
              <a:buNone/>
            </a:pPr>
            <a:r>
              <a:t/>
            </a:r>
            <a:endParaRPr sz="3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4" name="Google Shape;124;p20"/>
          <p:cNvSpPr txBox="1"/>
          <p:nvPr/>
        </p:nvSpPr>
        <p:spPr>
          <a:xfrm>
            <a:off x="1031563" y="3124525"/>
            <a:ext cx="11335200" cy="9099300"/>
          </a:xfrm>
          <a:prstGeom prst="rect">
            <a:avLst/>
          </a:prstGeom>
          <a:noFill/>
          <a:ln>
            <a:noFill/>
          </a:ln>
        </p:spPr>
        <p:txBody>
          <a:bodyPr anchorCtr="0" anchor="t" bIns="91425" lIns="91425" spcFirstLastPara="1" rIns="91425" wrap="square" tIns="91425">
            <a:noAutofit/>
          </a:bodyPr>
          <a:lstStyle/>
          <a:p>
            <a:pPr indent="0" lvl="0" marL="35999" rtl="0" algn="l">
              <a:lnSpc>
                <a:spcPct val="97590"/>
              </a:lnSpc>
              <a:spcBef>
                <a:spcPts val="0"/>
              </a:spcBef>
              <a:spcAft>
                <a:spcPts val="0"/>
              </a:spcAft>
              <a:buClr>
                <a:schemeClr val="dk1"/>
              </a:buClr>
              <a:buFont typeface="Arial"/>
              <a:buNone/>
            </a:pPr>
            <a:r>
              <a:rPr lang="en-CA" sz="3800">
                <a:solidFill>
                  <a:schemeClr val="dk1"/>
                </a:solidFill>
              </a:rPr>
              <a:t>Budgeting will need to consider accessibility and reasonable accommodation to:  </a:t>
            </a:r>
            <a:endParaRPr sz="3800">
              <a:solidFill>
                <a:schemeClr val="dk1"/>
              </a:solidFill>
            </a:endParaRPr>
          </a:p>
          <a:p>
            <a:pPr indent="-387349" lvl="0" marL="899999" rtl="0" algn="l">
              <a:lnSpc>
                <a:spcPct val="97590"/>
              </a:lnSpc>
              <a:spcBef>
                <a:spcPts val="600"/>
              </a:spcBef>
              <a:spcAft>
                <a:spcPts val="0"/>
              </a:spcAft>
              <a:buClr>
                <a:schemeClr val="dk1"/>
              </a:buClr>
              <a:buSzPts val="2500"/>
              <a:buChar char="●"/>
            </a:pPr>
            <a:r>
              <a:rPr lang="en-CA" sz="3800">
                <a:solidFill>
                  <a:schemeClr val="dk1"/>
                </a:solidFill>
              </a:rPr>
              <a:t>E</a:t>
            </a:r>
            <a:r>
              <a:rPr lang="en-CA" sz="3800">
                <a:solidFill>
                  <a:schemeClr val="dk1"/>
                </a:solidFill>
              </a:rPr>
              <a:t>nsure </a:t>
            </a:r>
            <a:r>
              <a:rPr lang="en-CA" sz="3800">
                <a:solidFill>
                  <a:schemeClr val="dk1"/>
                </a:solidFill>
              </a:rPr>
              <a:t>participation of persons with disabilities in the project </a:t>
            </a:r>
            <a:endParaRPr sz="3800">
              <a:solidFill>
                <a:schemeClr val="dk1"/>
              </a:solidFill>
            </a:endParaRPr>
          </a:p>
          <a:p>
            <a:pPr indent="-387349" lvl="0" marL="899999" rtl="0" algn="l">
              <a:lnSpc>
                <a:spcPct val="97590"/>
              </a:lnSpc>
              <a:spcBef>
                <a:spcPts val="0"/>
              </a:spcBef>
              <a:spcAft>
                <a:spcPts val="0"/>
              </a:spcAft>
              <a:buClr>
                <a:schemeClr val="dk1"/>
              </a:buClr>
              <a:buSzPts val="2500"/>
              <a:buChar char="●"/>
            </a:pPr>
            <a:r>
              <a:rPr lang="en-CA" sz="3800">
                <a:solidFill>
                  <a:schemeClr val="dk1"/>
                </a:solidFill>
              </a:rPr>
              <a:t>Enable collection of data, </a:t>
            </a:r>
            <a:endParaRPr sz="3800">
              <a:solidFill>
                <a:schemeClr val="dk1"/>
              </a:solidFill>
            </a:endParaRPr>
          </a:p>
          <a:p>
            <a:pPr indent="-387349" lvl="0" marL="899999" rtl="0" algn="l">
              <a:lnSpc>
                <a:spcPct val="97590"/>
              </a:lnSpc>
              <a:spcBef>
                <a:spcPts val="0"/>
              </a:spcBef>
              <a:spcAft>
                <a:spcPts val="0"/>
              </a:spcAft>
              <a:buClr>
                <a:schemeClr val="dk1"/>
              </a:buClr>
              <a:buSzPts val="2500"/>
              <a:buChar char="●"/>
            </a:pPr>
            <a:r>
              <a:rPr lang="en-CA" sz="3800">
                <a:solidFill>
                  <a:schemeClr val="dk1"/>
                </a:solidFill>
              </a:rPr>
              <a:t>Enable relevant partnerships and capacity development of a range of stakeholders</a:t>
            </a:r>
            <a:endParaRPr sz="3800">
              <a:solidFill>
                <a:schemeClr val="dk1"/>
              </a:solidFill>
            </a:endParaRPr>
          </a:p>
          <a:p>
            <a:pPr indent="0" lvl="0" marL="0" rtl="0" algn="l">
              <a:spcBef>
                <a:spcPts val="0"/>
              </a:spcBef>
              <a:spcAft>
                <a:spcPts val="0"/>
              </a:spcAft>
              <a:buNone/>
            </a:pPr>
            <a:r>
              <a:t/>
            </a:r>
            <a:endParaRPr b="1" sz="4700">
              <a:solidFill>
                <a:srgbClr val="993365"/>
              </a:solidFill>
            </a:endParaRPr>
          </a:p>
          <a:p>
            <a:pPr indent="-387350" lvl="0" marL="914400" rtl="0" algn="l">
              <a:spcBef>
                <a:spcPts val="0"/>
              </a:spcBef>
              <a:spcAft>
                <a:spcPts val="0"/>
              </a:spcAft>
              <a:buSzPts val="2500"/>
              <a:buChar char="✓"/>
            </a:pPr>
            <a:r>
              <a:rPr lang="en-CA" sz="3800"/>
              <a:t>Transport costs for persons with disabilities and their assistants as necessary </a:t>
            </a:r>
            <a:endParaRPr sz="3800"/>
          </a:p>
          <a:p>
            <a:pPr indent="-387350" lvl="0" marL="914400" rtl="0" algn="l">
              <a:spcBef>
                <a:spcPts val="0"/>
              </a:spcBef>
              <a:spcAft>
                <a:spcPts val="0"/>
              </a:spcAft>
              <a:buSzPts val="2500"/>
              <a:buChar char="✓"/>
            </a:pPr>
            <a:r>
              <a:rPr lang="en-CA" sz="3800"/>
              <a:t>Sign Language Interpreter</a:t>
            </a:r>
            <a:endParaRPr sz="3800"/>
          </a:p>
          <a:p>
            <a:pPr indent="-387350" lvl="0" marL="914400" rtl="0" algn="l">
              <a:spcBef>
                <a:spcPts val="0"/>
              </a:spcBef>
              <a:spcAft>
                <a:spcPts val="0"/>
              </a:spcAft>
              <a:buSzPts val="2500"/>
              <a:buChar char="✓"/>
            </a:pPr>
            <a:r>
              <a:rPr lang="en-CA" sz="3800"/>
              <a:t>Flexible working hours; quiet space</a:t>
            </a:r>
            <a:endParaRPr sz="3800"/>
          </a:p>
          <a:p>
            <a:pPr indent="-387350" lvl="0" marL="914400" rtl="0" algn="l">
              <a:spcBef>
                <a:spcPts val="0"/>
              </a:spcBef>
              <a:spcAft>
                <a:spcPts val="0"/>
              </a:spcAft>
              <a:buSzPts val="2500"/>
              <a:buChar char="✓"/>
            </a:pPr>
            <a:r>
              <a:rPr lang="en-CA" sz="3800"/>
              <a:t>Screen reader software</a:t>
            </a:r>
            <a:endParaRPr sz="3800"/>
          </a:p>
          <a:p>
            <a:pPr indent="0" lvl="0" marL="0" rtl="0" algn="l">
              <a:spcBef>
                <a:spcPts val="0"/>
              </a:spcBef>
              <a:spcAft>
                <a:spcPts val="0"/>
              </a:spcAft>
              <a:buNone/>
            </a:pPr>
            <a:r>
              <a:t/>
            </a:r>
            <a:endParaRPr sz="3800"/>
          </a:p>
        </p:txBody>
      </p:sp>
      <p:cxnSp>
        <p:nvCxnSpPr>
          <p:cNvPr id="125" name="Google Shape;125;p20"/>
          <p:cNvCxnSpPr/>
          <p:nvPr/>
        </p:nvCxnSpPr>
        <p:spPr>
          <a:xfrm>
            <a:off x="13060088" y="3286375"/>
            <a:ext cx="43200" cy="8775600"/>
          </a:xfrm>
          <a:prstGeom prst="straightConnector1">
            <a:avLst/>
          </a:prstGeom>
          <a:noFill/>
          <a:ln cap="flat" cmpd="sng" w="9525">
            <a:solidFill>
              <a:schemeClr val="dk2"/>
            </a:solidFill>
            <a:prstDash val="solid"/>
            <a:round/>
            <a:headEnd len="med" w="med" type="none"/>
            <a:tailEnd len="med" w="med" type="none"/>
          </a:ln>
        </p:spPr>
      </p:cxnSp>
      <p:cxnSp>
        <p:nvCxnSpPr>
          <p:cNvPr id="126" name="Google Shape;126;p20"/>
          <p:cNvCxnSpPr/>
          <p:nvPr/>
        </p:nvCxnSpPr>
        <p:spPr>
          <a:xfrm rot="5400000">
            <a:off x="17892888" y="2333275"/>
            <a:ext cx="43200" cy="8775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nvSpPr>
        <p:spPr>
          <a:xfrm>
            <a:off x="4292150" y="4692438"/>
            <a:ext cx="11722500" cy="4331100"/>
          </a:xfrm>
          <a:prstGeom prst="rect">
            <a:avLst/>
          </a:prstGeom>
          <a:noFill/>
          <a:ln>
            <a:noFill/>
          </a:ln>
        </p:spPr>
        <p:txBody>
          <a:bodyPr anchorCtr="0" anchor="t" bIns="45700" lIns="91425" spcFirstLastPara="1" rIns="91425" wrap="square" tIns="45700">
            <a:noAutofit/>
          </a:bodyPr>
          <a:lstStyle/>
          <a:p>
            <a:pPr indent="0" lvl="1" marL="0" marR="0" rtl="0" algn="l">
              <a:spcBef>
                <a:spcPts val="0"/>
              </a:spcBef>
              <a:spcAft>
                <a:spcPts val="0"/>
              </a:spcAft>
              <a:buNone/>
            </a:pPr>
            <a:r>
              <a:t/>
            </a:r>
            <a:endParaRPr b="0" i="0" sz="4851" u="none" cap="none" strike="noStrike">
              <a:solidFill>
                <a:srgbClr val="000000"/>
              </a:solidFill>
              <a:latin typeface="Calibri"/>
              <a:ea typeface="Calibri"/>
              <a:cs typeface="Calibri"/>
              <a:sym typeface="Calibri"/>
            </a:endParaRPr>
          </a:p>
          <a:p>
            <a:pPr indent="0" lvl="1" marL="0" rtl="0" algn="l">
              <a:spcBef>
                <a:spcPts val="0"/>
              </a:spcBef>
              <a:spcAft>
                <a:spcPts val="0"/>
              </a:spcAft>
              <a:buNone/>
            </a:pPr>
            <a:r>
              <a:rPr lang="en-CA" sz="7040"/>
              <a:t>Is there something that I would like to have clarified?</a:t>
            </a:r>
            <a:endParaRPr sz="7040"/>
          </a:p>
          <a:p>
            <a:pPr indent="0" lvl="1" marL="207934" marR="0" rtl="0" algn="l">
              <a:spcBef>
                <a:spcPts val="0"/>
              </a:spcBef>
              <a:spcAft>
                <a:spcPts val="0"/>
              </a:spcAft>
              <a:buClr>
                <a:srgbClr val="000000"/>
              </a:buClr>
              <a:buSzPts val="4851"/>
              <a:buFont typeface="Arial"/>
              <a:buNone/>
            </a:pPr>
            <a:r>
              <a:t/>
            </a:r>
            <a:endParaRPr b="0" i="0" sz="4851" u="none" cap="none" strike="noStrike">
              <a:solidFill>
                <a:srgbClr val="000000"/>
              </a:solidFill>
              <a:latin typeface="Calibri"/>
              <a:ea typeface="Calibri"/>
              <a:cs typeface="Calibri"/>
              <a:sym typeface="Calibri"/>
            </a:endParaRPr>
          </a:p>
        </p:txBody>
      </p:sp>
      <p:pic>
        <p:nvPicPr>
          <p:cNvPr id="132" name="Google Shape;132;p21"/>
          <p:cNvPicPr preferRelativeResize="0"/>
          <p:nvPr/>
        </p:nvPicPr>
        <p:blipFill rotWithShape="1">
          <a:blip r:embed="rId3">
            <a:alphaModFix/>
          </a:blip>
          <a:srcRect b="0" l="0" r="0" t="0"/>
          <a:stretch/>
        </p:blipFill>
        <p:spPr>
          <a:xfrm>
            <a:off x="16014651" y="3025629"/>
            <a:ext cx="4454349" cy="7664726"/>
          </a:xfrm>
          <a:prstGeom prst="rect">
            <a:avLst/>
          </a:prstGeom>
          <a:noFill/>
          <a:ln>
            <a:noFill/>
          </a:ln>
        </p:spPr>
      </p:pic>
      <p:sp>
        <p:nvSpPr>
          <p:cNvPr id="133" name="Google Shape;133;p21"/>
          <p:cNvSpPr txBox="1"/>
          <p:nvPr/>
        </p:nvSpPr>
        <p:spPr>
          <a:xfrm>
            <a:off x="0" y="810000"/>
            <a:ext cx="16210500" cy="1343400"/>
          </a:xfrm>
          <a:prstGeom prst="rect">
            <a:avLst/>
          </a:prstGeom>
          <a:solidFill>
            <a:srgbClr val="3A4888"/>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Pause for reflections</a:t>
            </a:r>
            <a:endParaRPr b="1" sz="72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The disability data dilemma</a:t>
            </a:r>
            <a:endParaRPr b="1" sz="7200">
              <a:solidFill>
                <a:schemeClr val="lt1"/>
              </a:solidFill>
            </a:endParaRPr>
          </a:p>
        </p:txBody>
      </p:sp>
      <p:sp>
        <p:nvSpPr>
          <p:cNvPr id="139" name="Google Shape;139;p22"/>
          <p:cNvSpPr txBox="1"/>
          <p:nvPr/>
        </p:nvSpPr>
        <p:spPr>
          <a:xfrm>
            <a:off x="1048800" y="3331125"/>
            <a:ext cx="22286400" cy="7290000"/>
          </a:xfrm>
          <a:prstGeom prst="rect">
            <a:avLst/>
          </a:prstGeom>
          <a:noFill/>
          <a:ln cap="flat" cmpd="sng" w="57150">
            <a:solidFill>
              <a:srgbClr val="3A4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t/>
            </a:r>
            <a:endParaRPr sz="3600">
              <a:solidFill>
                <a:schemeClr val="dk1"/>
              </a:solidFill>
            </a:endParaRPr>
          </a:p>
          <a:p>
            <a:pPr indent="0" lvl="0" marL="540000" rtl="0" algn="l">
              <a:lnSpc>
                <a:spcPct val="90000"/>
              </a:lnSpc>
              <a:spcBef>
                <a:spcPts val="0"/>
              </a:spcBef>
              <a:spcAft>
                <a:spcPts val="0"/>
              </a:spcAft>
              <a:buNone/>
            </a:pPr>
            <a:r>
              <a:rPr lang="en-CA" sz="3600">
                <a:solidFill>
                  <a:schemeClr val="dk1"/>
                </a:solidFill>
              </a:rPr>
              <a:t>Not a straightforward process – simply asking ‘</a:t>
            </a:r>
            <a:r>
              <a:rPr b="1" lang="en-CA" sz="3600">
                <a:solidFill>
                  <a:srgbClr val="993365"/>
                </a:solidFill>
              </a:rPr>
              <a:t>do you have a disability</a:t>
            </a:r>
            <a:r>
              <a:rPr lang="en-CA" sz="3600">
                <a:solidFill>
                  <a:schemeClr val="dk1"/>
                </a:solidFill>
              </a:rPr>
              <a:t>’ is not effective. </a:t>
            </a:r>
            <a:endParaRPr sz="3600">
              <a:solidFill>
                <a:schemeClr val="dk1"/>
              </a:solidFill>
            </a:endParaRPr>
          </a:p>
          <a:p>
            <a:pPr indent="0" lvl="0" marL="540000" rtl="0" algn="l">
              <a:lnSpc>
                <a:spcPct val="90000"/>
              </a:lnSpc>
              <a:spcBef>
                <a:spcPts val="0"/>
              </a:spcBef>
              <a:spcAft>
                <a:spcPts val="0"/>
              </a:spcAft>
              <a:buNone/>
            </a:pPr>
            <a:r>
              <a:t/>
            </a:r>
            <a:endParaRPr sz="3600" u="sng">
              <a:solidFill>
                <a:schemeClr val="dk1"/>
              </a:solidFill>
            </a:endParaRPr>
          </a:p>
          <a:p>
            <a:pPr indent="0" lvl="0" marL="540000" rtl="0" algn="l">
              <a:lnSpc>
                <a:spcPct val="90000"/>
              </a:lnSpc>
              <a:spcBef>
                <a:spcPts val="0"/>
              </a:spcBef>
              <a:spcAft>
                <a:spcPts val="0"/>
              </a:spcAft>
              <a:buNone/>
            </a:pPr>
            <a:r>
              <a:rPr b="1" lang="en-CA" sz="3600" u="sng">
                <a:solidFill>
                  <a:srgbClr val="993365"/>
                </a:solidFill>
              </a:rPr>
              <a:t>Why?</a:t>
            </a:r>
            <a:endParaRPr b="1" sz="3600" u="sng">
              <a:solidFill>
                <a:srgbClr val="993365"/>
              </a:solidFill>
            </a:endParaRPr>
          </a:p>
          <a:p>
            <a:pPr indent="0" lvl="0" marL="540000" rtl="0" algn="l">
              <a:lnSpc>
                <a:spcPct val="90000"/>
              </a:lnSpc>
              <a:spcBef>
                <a:spcPts val="0"/>
              </a:spcBef>
              <a:spcAft>
                <a:spcPts val="0"/>
              </a:spcAft>
              <a:buNone/>
            </a:pPr>
            <a:r>
              <a:t/>
            </a:r>
            <a:endParaRPr sz="3600" u="sng">
              <a:solidFill>
                <a:schemeClr val="dk1"/>
              </a:solidFill>
            </a:endParaRPr>
          </a:p>
          <a:p>
            <a:pPr indent="-768600" lvl="5" marL="2880000" rtl="0" algn="l">
              <a:lnSpc>
                <a:spcPct val="90000"/>
              </a:lnSpc>
              <a:spcBef>
                <a:spcPts val="500"/>
              </a:spcBef>
              <a:spcAft>
                <a:spcPts val="0"/>
              </a:spcAft>
              <a:buClr>
                <a:schemeClr val="dk1"/>
              </a:buClr>
              <a:buSzPts val="3600"/>
              <a:buChar char="✓"/>
            </a:pPr>
            <a:r>
              <a:rPr lang="en-CA" sz="3600">
                <a:solidFill>
                  <a:schemeClr val="dk1"/>
                </a:solidFill>
              </a:rPr>
              <a:t>Many people do not label themselves as disabled</a:t>
            </a:r>
            <a:endParaRPr b="1" sz="3600">
              <a:solidFill>
                <a:schemeClr val="dk1"/>
              </a:solidFill>
            </a:endParaRPr>
          </a:p>
          <a:p>
            <a:pPr indent="-768600" lvl="5" marL="2880000" rtl="0" algn="l">
              <a:lnSpc>
                <a:spcPct val="90000"/>
              </a:lnSpc>
              <a:spcBef>
                <a:spcPts val="500"/>
              </a:spcBef>
              <a:spcAft>
                <a:spcPts val="0"/>
              </a:spcAft>
              <a:buClr>
                <a:schemeClr val="dk1"/>
              </a:buClr>
              <a:buSzPts val="3600"/>
              <a:buChar char="✓"/>
            </a:pPr>
            <a:r>
              <a:rPr lang="en-CA" sz="3600">
                <a:solidFill>
                  <a:schemeClr val="dk1"/>
                </a:solidFill>
              </a:rPr>
              <a:t>Having a disability can be shameful</a:t>
            </a:r>
            <a:endParaRPr b="1" sz="3600">
              <a:solidFill>
                <a:schemeClr val="dk1"/>
              </a:solidFill>
            </a:endParaRPr>
          </a:p>
          <a:p>
            <a:pPr indent="-768600" lvl="5" marL="2880000" rtl="0" algn="l">
              <a:lnSpc>
                <a:spcPct val="90000"/>
              </a:lnSpc>
              <a:spcBef>
                <a:spcPts val="500"/>
              </a:spcBef>
              <a:spcAft>
                <a:spcPts val="0"/>
              </a:spcAft>
              <a:buClr>
                <a:schemeClr val="dk1"/>
              </a:buClr>
              <a:buSzPts val="3600"/>
              <a:buChar char="✓"/>
            </a:pPr>
            <a:r>
              <a:rPr lang="en-CA" sz="3600">
                <a:solidFill>
                  <a:schemeClr val="dk1"/>
                </a:solidFill>
              </a:rPr>
              <a:t>Disabilities are not always obvious</a:t>
            </a:r>
            <a:endParaRPr b="1" sz="3600">
              <a:solidFill>
                <a:schemeClr val="dk1"/>
              </a:solidFill>
            </a:endParaRPr>
          </a:p>
          <a:p>
            <a:pPr indent="-768600" lvl="5" marL="2880000" rtl="0" algn="l">
              <a:lnSpc>
                <a:spcPct val="90000"/>
              </a:lnSpc>
              <a:spcBef>
                <a:spcPts val="500"/>
              </a:spcBef>
              <a:spcAft>
                <a:spcPts val="0"/>
              </a:spcAft>
              <a:buClr>
                <a:schemeClr val="dk1"/>
              </a:buClr>
              <a:buSzPts val="3600"/>
              <a:buChar char="✓"/>
            </a:pPr>
            <a:r>
              <a:rPr lang="en-CA" sz="3600">
                <a:solidFill>
                  <a:schemeClr val="dk1"/>
                </a:solidFill>
              </a:rPr>
              <a:t>Feelings of disability can be comparative (time/space)</a:t>
            </a:r>
            <a:endParaRPr b="1" sz="3600">
              <a:solidFill>
                <a:schemeClr val="dk1"/>
              </a:solidFill>
            </a:endParaRPr>
          </a:p>
          <a:p>
            <a:pPr indent="0" lvl="0" marL="540000" rtl="0" algn="l">
              <a:lnSpc>
                <a:spcPct val="90000"/>
              </a:lnSpc>
              <a:spcBef>
                <a:spcPts val="1000"/>
              </a:spcBef>
              <a:spcAft>
                <a:spcPts val="0"/>
              </a:spcAft>
              <a:buNone/>
            </a:pPr>
            <a:r>
              <a:t/>
            </a:r>
            <a:endParaRPr sz="3600">
              <a:solidFill>
                <a:schemeClr val="dk1"/>
              </a:solidFill>
            </a:endParaRPr>
          </a:p>
          <a:p>
            <a:pPr indent="0" lvl="0" marL="540000" marR="681611" rtl="0" algn="l">
              <a:lnSpc>
                <a:spcPct val="90000"/>
              </a:lnSpc>
              <a:spcBef>
                <a:spcPts val="1000"/>
              </a:spcBef>
              <a:spcAft>
                <a:spcPts val="0"/>
              </a:spcAft>
              <a:buNone/>
            </a:pPr>
            <a:r>
              <a:rPr lang="en-CA" sz="3600">
                <a:solidFill>
                  <a:schemeClr val="dk1"/>
                </a:solidFill>
              </a:rPr>
              <a:t>This leads to inconsistent data which often significantly underestimates real world prevalence, which is not comparable and not reliable</a:t>
            </a:r>
            <a:endParaRPr sz="36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nvSpPr>
        <p:spPr>
          <a:xfrm>
            <a:off x="1083600" y="2819850"/>
            <a:ext cx="11928600" cy="647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CA" sz="4200">
                <a:solidFill>
                  <a:srgbClr val="993365"/>
                </a:solidFill>
              </a:rPr>
              <a:t>Data is essential for</a:t>
            </a:r>
            <a:endParaRPr b="1" sz="4200">
              <a:solidFill>
                <a:srgbClr val="993365"/>
              </a:solidFill>
            </a:endParaRPr>
          </a:p>
          <a:p>
            <a:pPr indent="0" lvl="0" marL="0" rtl="0" algn="l">
              <a:lnSpc>
                <a:spcPct val="90000"/>
              </a:lnSpc>
              <a:spcBef>
                <a:spcPts val="0"/>
              </a:spcBef>
              <a:spcAft>
                <a:spcPts val="0"/>
              </a:spcAft>
              <a:buNone/>
            </a:pPr>
            <a:r>
              <a:t/>
            </a:r>
            <a:endParaRPr b="1" sz="3500">
              <a:solidFill>
                <a:srgbClr val="993365"/>
              </a:solidFill>
            </a:endParaRPr>
          </a:p>
        </p:txBody>
      </p:sp>
      <p:sp>
        <p:nvSpPr>
          <p:cNvPr id="145" name="Google Shape;145;p23"/>
          <p:cNvSpPr txBox="1"/>
          <p:nvPr/>
        </p:nvSpPr>
        <p:spPr>
          <a:xfrm>
            <a:off x="1236900" y="3467550"/>
            <a:ext cx="22253400" cy="2039700"/>
          </a:xfrm>
          <a:prstGeom prst="rect">
            <a:avLst/>
          </a:prstGeom>
          <a:noFill/>
          <a:ln>
            <a:noFill/>
          </a:ln>
        </p:spPr>
        <p:txBody>
          <a:bodyPr anchorCtr="0" anchor="t" bIns="45700" lIns="91425" spcFirstLastPara="1" rIns="91425" wrap="square" tIns="45700">
            <a:noAutofit/>
          </a:bodyPr>
          <a:lstStyle/>
          <a:p>
            <a:pPr indent="-419100" lvl="0" marL="457200" rtl="0" algn="l">
              <a:spcBef>
                <a:spcPts val="0"/>
              </a:spcBef>
              <a:spcAft>
                <a:spcPts val="0"/>
              </a:spcAft>
              <a:buSzPts val="3000"/>
              <a:buChar char="•"/>
            </a:pPr>
            <a:r>
              <a:rPr lang="en-CA" sz="3000"/>
              <a:t>making information about disability visible</a:t>
            </a:r>
            <a:endParaRPr sz="3000"/>
          </a:p>
          <a:p>
            <a:pPr indent="-419100" lvl="0" marL="457200" rtl="0" algn="l">
              <a:spcBef>
                <a:spcPts val="1000"/>
              </a:spcBef>
              <a:spcAft>
                <a:spcPts val="0"/>
              </a:spcAft>
              <a:buSzPts val="3000"/>
              <a:buChar char="•"/>
            </a:pPr>
            <a:r>
              <a:rPr lang="en-CA" sz="3000"/>
              <a:t>to monitor against process and results against indicators</a:t>
            </a:r>
            <a:endParaRPr sz="3000"/>
          </a:p>
          <a:p>
            <a:pPr indent="-419100" lvl="0" marL="457200" rtl="0" algn="l">
              <a:spcBef>
                <a:spcPts val="1000"/>
              </a:spcBef>
              <a:spcAft>
                <a:spcPts val="0"/>
              </a:spcAft>
              <a:buSzPts val="3000"/>
              <a:buChar char="•"/>
            </a:pPr>
            <a:r>
              <a:rPr lang="en-CA" sz="3000"/>
              <a:t>to generate evidence that can influence decision makers to act</a:t>
            </a:r>
            <a:endParaRPr sz="3000"/>
          </a:p>
          <a:p>
            <a:pPr indent="0" lvl="0" marL="0" rtl="0" algn="l">
              <a:spcBef>
                <a:spcPts val="1000"/>
              </a:spcBef>
              <a:spcAft>
                <a:spcPts val="1000"/>
              </a:spcAft>
              <a:buNone/>
            </a:pPr>
            <a:r>
              <a:t/>
            </a:r>
            <a:endParaRPr sz="3000"/>
          </a:p>
        </p:txBody>
      </p:sp>
      <p:sp>
        <p:nvSpPr>
          <p:cNvPr id="146" name="Google Shape;146;p23"/>
          <p:cNvSpPr txBox="1"/>
          <p:nvPr/>
        </p:nvSpPr>
        <p:spPr>
          <a:xfrm>
            <a:off x="0" y="810000"/>
            <a:ext cx="224076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Data Disaggregation</a:t>
            </a:r>
            <a:endParaRPr b="1" sz="7200">
              <a:solidFill>
                <a:schemeClr val="lt1"/>
              </a:solidFill>
            </a:endParaRPr>
          </a:p>
        </p:txBody>
      </p:sp>
      <p:sp>
        <p:nvSpPr>
          <p:cNvPr id="147" name="Google Shape;147;p23"/>
          <p:cNvSpPr txBox="1"/>
          <p:nvPr/>
        </p:nvSpPr>
        <p:spPr>
          <a:xfrm>
            <a:off x="1236900" y="6232850"/>
            <a:ext cx="207195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3000">
                <a:solidFill>
                  <a:srgbClr val="000000"/>
                </a:solidFill>
              </a:rPr>
              <a:t>The recommended approach to disability identification, quantitative data collection and disaggregation are using the </a:t>
            </a:r>
            <a:r>
              <a:rPr b="1" lang="en-CA" sz="3000" u="sng">
                <a:solidFill>
                  <a:srgbClr val="3A4888"/>
                </a:solidFill>
                <a:hlinkClick r:id="rId3">
                  <a:extLst>
                    <a:ext uri="{A12FA001-AC4F-418D-AE19-62706E023703}">
                      <ahyp:hlinkClr val="tx"/>
                    </a:ext>
                  </a:extLst>
                </a:hlinkClick>
              </a:rPr>
              <a:t>Washington Group Questions</a:t>
            </a:r>
            <a:r>
              <a:rPr lang="en-CA" sz="3000">
                <a:solidFill>
                  <a:srgbClr val="000000"/>
                </a:solidFill>
              </a:rPr>
              <a:t> </a:t>
            </a:r>
            <a:endParaRPr sz="3000">
              <a:solidFill>
                <a:srgbClr val="000000"/>
              </a:solidFill>
            </a:endParaRPr>
          </a:p>
        </p:txBody>
      </p:sp>
      <p:sp>
        <p:nvSpPr>
          <p:cNvPr id="148" name="Google Shape;148;p23"/>
          <p:cNvSpPr txBox="1"/>
          <p:nvPr/>
        </p:nvSpPr>
        <p:spPr>
          <a:xfrm>
            <a:off x="1236900" y="8338150"/>
            <a:ext cx="21541800" cy="3317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CA" sz="3000">
                <a:solidFill>
                  <a:srgbClr val="000000"/>
                </a:solidFill>
              </a:rPr>
              <a:t>The WGSS can be incorporated into a range of data collection processes and tools and used at all stages of the project management cycle, for example:</a:t>
            </a:r>
            <a:endParaRPr sz="3000">
              <a:solidFill>
                <a:srgbClr val="000000"/>
              </a:solidFill>
            </a:endParaRPr>
          </a:p>
          <a:p>
            <a:pPr indent="0" lvl="0" marL="0" marR="0" rtl="0" algn="just">
              <a:spcBef>
                <a:spcPts val="0"/>
              </a:spcBef>
              <a:spcAft>
                <a:spcPts val="0"/>
              </a:spcAft>
              <a:buNone/>
            </a:pPr>
            <a:r>
              <a:t/>
            </a:r>
            <a:endParaRPr sz="1600"/>
          </a:p>
          <a:p>
            <a:pPr indent="-355600" lvl="0" marL="457200" marR="0" rtl="0" algn="just">
              <a:lnSpc>
                <a:spcPct val="115000"/>
              </a:lnSpc>
              <a:spcBef>
                <a:spcPts val="0"/>
              </a:spcBef>
              <a:spcAft>
                <a:spcPts val="0"/>
              </a:spcAft>
              <a:buClr>
                <a:srgbClr val="000000"/>
              </a:buClr>
              <a:buSzPts val="2000"/>
              <a:buChar char="●"/>
            </a:pPr>
            <a:r>
              <a:rPr lang="en-CA" sz="3000">
                <a:solidFill>
                  <a:srgbClr val="000000"/>
                </a:solidFill>
              </a:rPr>
              <a:t>Situation and barrier/power analyses</a:t>
            </a:r>
            <a:endParaRPr sz="3000">
              <a:solidFill>
                <a:srgbClr val="000000"/>
              </a:solidFill>
            </a:endParaRPr>
          </a:p>
          <a:p>
            <a:pPr indent="-355600" lvl="0" marL="457200" marR="0" rtl="0" algn="just">
              <a:lnSpc>
                <a:spcPct val="115000"/>
              </a:lnSpc>
              <a:spcBef>
                <a:spcPts val="0"/>
              </a:spcBef>
              <a:spcAft>
                <a:spcPts val="0"/>
              </a:spcAft>
              <a:buClr>
                <a:srgbClr val="000000"/>
              </a:buClr>
              <a:buSzPts val="2000"/>
              <a:buChar char="●"/>
            </a:pPr>
            <a:r>
              <a:rPr lang="en-CA" sz="3000">
                <a:solidFill>
                  <a:srgbClr val="000000"/>
                </a:solidFill>
              </a:rPr>
              <a:t>Project/programme baseline and end-line surveys/evaluations</a:t>
            </a:r>
            <a:endParaRPr sz="3000">
              <a:solidFill>
                <a:srgbClr val="000000"/>
              </a:solidFill>
            </a:endParaRPr>
          </a:p>
          <a:p>
            <a:pPr indent="-355600" lvl="0" marL="457200" marR="0" rtl="0" algn="just">
              <a:lnSpc>
                <a:spcPct val="115000"/>
              </a:lnSpc>
              <a:spcBef>
                <a:spcPts val="0"/>
              </a:spcBef>
              <a:spcAft>
                <a:spcPts val="0"/>
              </a:spcAft>
              <a:buClr>
                <a:srgbClr val="000000"/>
              </a:buClr>
              <a:buSzPts val="2000"/>
              <a:buChar char="●"/>
            </a:pPr>
            <a:r>
              <a:rPr lang="en-CA" sz="3000">
                <a:solidFill>
                  <a:srgbClr val="000000"/>
                </a:solidFill>
              </a:rPr>
              <a:t>Regular service-level information, monitoring whether services are reaching persons with disabilities and to implement in response to barrier/power analyses</a:t>
            </a:r>
            <a:endParaRPr sz="30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descr="A questionnaire with text on it&#10;&#10;AI-generated content may be incorrect." id="153" name="Google Shape;153;p24"/>
          <p:cNvPicPr preferRelativeResize="0"/>
          <p:nvPr/>
        </p:nvPicPr>
        <p:blipFill rotWithShape="1">
          <a:blip r:embed="rId3">
            <a:alphaModFix/>
          </a:blip>
          <a:srcRect b="0" l="0" r="0" t="0"/>
          <a:stretch/>
        </p:blipFill>
        <p:spPr>
          <a:xfrm>
            <a:off x="588838" y="2040481"/>
            <a:ext cx="23206326" cy="8784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sp>
        <p:nvSpPr>
          <p:cNvPr id="27" name="Google Shape;27;p7"/>
          <p:cNvSpPr txBox="1"/>
          <p:nvPr/>
        </p:nvSpPr>
        <p:spPr>
          <a:xfrm>
            <a:off x="2276975" y="4987275"/>
            <a:ext cx="19566300" cy="28818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1" lang="en-CA" sz="7000">
                <a:solidFill>
                  <a:schemeClr val="dk1"/>
                </a:solidFill>
              </a:rPr>
              <a:t>UN Convention on the Rights of Persons with Disabilities (CRPD)</a:t>
            </a:r>
            <a:endParaRPr sz="7000">
              <a:solidFill>
                <a:schemeClr val="dk1"/>
              </a:solidFill>
            </a:endParaRPr>
          </a:p>
        </p:txBody>
      </p:sp>
      <p:sp>
        <p:nvSpPr>
          <p:cNvPr id="28" name="Google Shape;28;p7"/>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Key international framework:</a:t>
            </a:r>
            <a:endParaRPr b="1" sz="72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nvSpPr>
        <p:spPr>
          <a:xfrm>
            <a:off x="22349638" y="12503681"/>
            <a:ext cx="1911600" cy="9951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5800"/>
              <a:buFont typeface="Arial"/>
              <a:buNone/>
            </a:pPr>
            <a:r>
              <a:rPr b="0" i="0" lang="en-CA" sz="5800" u="none" cap="none" strike="noStrike">
                <a:solidFill>
                  <a:srgbClr val="FFFFFF"/>
                </a:solidFill>
                <a:latin typeface="Tahoma"/>
                <a:ea typeface="Tahoma"/>
                <a:cs typeface="Tahoma"/>
                <a:sym typeface="Tahoma"/>
              </a:rPr>
              <a:t>##</a:t>
            </a:r>
            <a:endParaRPr b="0" i="0" sz="5800" u="none" cap="none" strike="noStrike">
              <a:solidFill>
                <a:srgbClr val="FFFFFF"/>
              </a:solidFill>
              <a:latin typeface="Tahoma"/>
              <a:ea typeface="Tahoma"/>
              <a:cs typeface="Tahoma"/>
              <a:sym typeface="Tahoma"/>
            </a:endParaRPr>
          </a:p>
        </p:txBody>
      </p:sp>
      <p:sp>
        <p:nvSpPr>
          <p:cNvPr id="159" name="Google Shape;159;p25"/>
          <p:cNvSpPr txBox="1"/>
          <p:nvPr/>
        </p:nvSpPr>
        <p:spPr>
          <a:xfrm>
            <a:off x="1645950" y="5520563"/>
            <a:ext cx="21801000" cy="6428100"/>
          </a:xfrm>
          <a:prstGeom prst="rect">
            <a:avLst/>
          </a:prstGeom>
          <a:noFill/>
          <a:ln>
            <a:noFill/>
          </a:ln>
        </p:spPr>
        <p:txBody>
          <a:bodyPr anchorCtr="0" anchor="t" bIns="45700" lIns="91425" spcFirstLastPara="1" rIns="91425" wrap="square" tIns="45700">
            <a:noAutofit/>
          </a:bodyPr>
          <a:lstStyle/>
          <a:p>
            <a:pPr indent="-482600" lvl="0" marL="457200" rtl="0" algn="l">
              <a:spcBef>
                <a:spcPts val="0"/>
              </a:spcBef>
              <a:spcAft>
                <a:spcPts val="0"/>
              </a:spcAft>
              <a:buSzPts val="4000"/>
              <a:buChar char="•"/>
            </a:pPr>
            <a:r>
              <a:rPr b="1" lang="en-CA" sz="4000">
                <a:solidFill>
                  <a:srgbClr val="993365"/>
                </a:solidFill>
              </a:rPr>
              <a:t>Accessibility</a:t>
            </a:r>
            <a:r>
              <a:rPr lang="en-CA" sz="4000"/>
              <a:t> – are services accessible to persons with disabilities in terms of physical access, accessible information, diverse and/or alternative communication?</a:t>
            </a:r>
            <a:endParaRPr sz="4000"/>
          </a:p>
          <a:p>
            <a:pPr indent="0" lvl="0" marL="0" rtl="0" algn="l">
              <a:spcBef>
                <a:spcPts val="0"/>
              </a:spcBef>
              <a:spcAft>
                <a:spcPts val="0"/>
              </a:spcAft>
              <a:buNone/>
            </a:pPr>
            <a:r>
              <a:t/>
            </a:r>
            <a:endParaRPr sz="4000"/>
          </a:p>
          <a:p>
            <a:pPr indent="-482600" lvl="0" marL="457200" rtl="0" algn="l">
              <a:spcBef>
                <a:spcPts val="0"/>
              </a:spcBef>
              <a:spcAft>
                <a:spcPts val="0"/>
              </a:spcAft>
              <a:buSzPts val="4000"/>
              <a:buChar char="•"/>
            </a:pPr>
            <a:r>
              <a:rPr b="1" lang="en-CA" sz="4000">
                <a:solidFill>
                  <a:srgbClr val="993365"/>
                </a:solidFill>
              </a:rPr>
              <a:t>Attitudes</a:t>
            </a:r>
            <a:r>
              <a:rPr lang="en-CA" sz="4000"/>
              <a:t> – are girls and boys and non-binary children and young and older persons with disabilities welcome, are they supported to participate and express themselves, are treated fairly and respectfully relative to their peers without disabilities?</a:t>
            </a:r>
            <a:endParaRPr sz="4000"/>
          </a:p>
          <a:p>
            <a:pPr indent="0" lvl="0" marL="0" rtl="0" algn="l">
              <a:spcBef>
                <a:spcPts val="0"/>
              </a:spcBef>
              <a:spcAft>
                <a:spcPts val="0"/>
              </a:spcAft>
              <a:buNone/>
            </a:pPr>
            <a:r>
              <a:t/>
            </a:r>
            <a:endParaRPr sz="4000"/>
          </a:p>
          <a:p>
            <a:pPr indent="-482600" lvl="0" marL="457200" rtl="0" algn="l">
              <a:spcBef>
                <a:spcPts val="0"/>
              </a:spcBef>
              <a:spcAft>
                <a:spcPts val="0"/>
              </a:spcAft>
              <a:buSzPts val="4000"/>
              <a:buChar char="•"/>
            </a:pPr>
            <a:r>
              <a:rPr b="1" lang="en-CA" sz="4000">
                <a:solidFill>
                  <a:srgbClr val="993365"/>
                </a:solidFill>
              </a:rPr>
              <a:t>Provision of specific measures</a:t>
            </a:r>
            <a:r>
              <a:rPr lang="en-CA" sz="4000"/>
              <a:t> – are policies and systems in place to include diverse persons with disabilities as a rule and principle, rather than a case-by-case scenario, if that.</a:t>
            </a:r>
            <a:endParaRPr sz="4000"/>
          </a:p>
        </p:txBody>
      </p:sp>
      <p:sp>
        <p:nvSpPr>
          <p:cNvPr id="160" name="Google Shape;160;p25"/>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Situation Analysis</a:t>
            </a:r>
            <a:endParaRPr b="1" sz="7200">
              <a:solidFill>
                <a:schemeClr val="lt1"/>
              </a:solidFill>
            </a:endParaRPr>
          </a:p>
        </p:txBody>
      </p:sp>
      <p:sp>
        <p:nvSpPr>
          <p:cNvPr id="161" name="Google Shape;161;p25"/>
          <p:cNvSpPr txBox="1"/>
          <p:nvPr/>
        </p:nvSpPr>
        <p:spPr>
          <a:xfrm>
            <a:off x="1082575" y="3232150"/>
            <a:ext cx="21126600" cy="17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4000"/>
              <a:t>Any questions or review about knowledge, attitudes and/or practice relating to education, health/SRHR, GBV or other relevant thematic areas should also include questions and probes about: </a:t>
            </a:r>
            <a:endParaRPr sz="4000"/>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txBox="1"/>
          <p:nvPr/>
        </p:nvSpPr>
        <p:spPr>
          <a:xfrm>
            <a:off x="22349638" y="12503681"/>
            <a:ext cx="1911600" cy="9951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5800"/>
              <a:buFont typeface="Arial"/>
              <a:buNone/>
            </a:pPr>
            <a:r>
              <a:rPr b="0" i="0" lang="en-CA" sz="5800" u="none" cap="none" strike="noStrike">
                <a:solidFill>
                  <a:srgbClr val="FFFFFF"/>
                </a:solidFill>
                <a:latin typeface="Tahoma"/>
                <a:ea typeface="Tahoma"/>
                <a:cs typeface="Tahoma"/>
                <a:sym typeface="Tahoma"/>
              </a:rPr>
              <a:t>##</a:t>
            </a:r>
            <a:endParaRPr b="0" i="0" sz="5800" u="none" cap="none" strike="noStrike">
              <a:solidFill>
                <a:srgbClr val="FFFFFF"/>
              </a:solidFill>
              <a:latin typeface="Tahoma"/>
              <a:ea typeface="Tahoma"/>
              <a:cs typeface="Tahoma"/>
              <a:sym typeface="Tahoma"/>
            </a:endParaRPr>
          </a:p>
        </p:txBody>
      </p:sp>
      <p:sp>
        <p:nvSpPr>
          <p:cNvPr id="167" name="Google Shape;167;p26"/>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Situation Analysis</a:t>
            </a:r>
            <a:endParaRPr b="1" sz="7200">
              <a:solidFill>
                <a:schemeClr val="lt1"/>
              </a:solidFill>
            </a:endParaRPr>
          </a:p>
        </p:txBody>
      </p:sp>
      <p:sp>
        <p:nvSpPr>
          <p:cNvPr id="168" name="Google Shape;168;p26"/>
          <p:cNvSpPr txBox="1"/>
          <p:nvPr/>
        </p:nvSpPr>
        <p:spPr>
          <a:xfrm>
            <a:off x="1082575" y="2538750"/>
            <a:ext cx="10836900" cy="88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3600">
                <a:solidFill>
                  <a:srgbClr val="993365"/>
                </a:solidFill>
              </a:rPr>
              <a:t>Original Question:</a:t>
            </a:r>
            <a:r>
              <a:rPr lang="en-CA" sz="3600"/>
              <a:t> </a:t>
            </a:r>
            <a:endParaRPr sz="3600"/>
          </a:p>
          <a:p>
            <a:pPr indent="0" lvl="0" marL="0" rtl="0" algn="l">
              <a:spcBef>
                <a:spcPts val="0"/>
              </a:spcBef>
              <a:spcAft>
                <a:spcPts val="0"/>
              </a:spcAft>
              <a:buNone/>
            </a:pPr>
            <a:r>
              <a:rPr lang="en-CA" sz="3600"/>
              <a:t>What are the government policies, strategies, and action plans for women’s rights and gender equality? </a:t>
            </a:r>
            <a:endParaRPr sz="3600"/>
          </a:p>
          <a:p>
            <a:pPr indent="0" lvl="0" marL="0" rtl="0" algn="l">
              <a:spcBef>
                <a:spcPts val="0"/>
              </a:spcBef>
              <a:spcAft>
                <a:spcPts val="0"/>
              </a:spcAft>
              <a:buNone/>
            </a:pPr>
            <a:r>
              <a:rPr lang="en-CA" sz="3600"/>
              <a:t> </a:t>
            </a:r>
            <a:endParaRPr sz="3600"/>
          </a:p>
          <a:p>
            <a:pPr indent="0" lvl="0" marL="0" rtl="0" algn="l">
              <a:spcBef>
                <a:spcPts val="0"/>
              </a:spcBef>
              <a:spcAft>
                <a:spcPts val="0"/>
              </a:spcAft>
              <a:buNone/>
            </a:pPr>
            <a:r>
              <a:rPr b="1" lang="en-CA" sz="3600">
                <a:solidFill>
                  <a:srgbClr val="993365"/>
                </a:solidFill>
              </a:rPr>
              <a:t>Disability-inclusive rephrasing or probing:</a:t>
            </a:r>
            <a:r>
              <a:rPr lang="en-CA" sz="3600"/>
              <a:t> </a:t>
            </a:r>
            <a:endParaRPr sz="3600"/>
          </a:p>
          <a:p>
            <a:pPr indent="0" lvl="0" marL="0" rtl="0" algn="l">
              <a:spcBef>
                <a:spcPts val="0"/>
              </a:spcBef>
              <a:spcAft>
                <a:spcPts val="0"/>
              </a:spcAft>
              <a:buNone/>
            </a:pPr>
            <a:r>
              <a:rPr lang="en-CA" sz="3600"/>
              <a:t>What are the government policies, strategies, and action plans for women’s rights, </a:t>
            </a:r>
            <a:r>
              <a:rPr lang="en-CA" sz="3600">
                <a:solidFill>
                  <a:srgbClr val="993365"/>
                </a:solidFill>
              </a:rPr>
              <a:t>and to what extent are women with disabilities included, e.g. through specific articles, or explicit mention of the specific situation of women with disabilities?</a:t>
            </a:r>
            <a:r>
              <a:rPr lang="en-CA" sz="3600"/>
              <a:t>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b="1" i="1" lang="en-CA" sz="3600"/>
              <a:t>Probe:</a:t>
            </a:r>
            <a:r>
              <a:rPr lang="en-CA" sz="3600"/>
              <a:t> </a:t>
            </a:r>
            <a:r>
              <a:rPr lang="en-CA" sz="3600">
                <a:solidFill>
                  <a:srgbClr val="993365"/>
                </a:solidFill>
              </a:rPr>
              <a:t>Do budgets for the implementation of policies, strategies and action plans include reasonable accommodation for the inclusion of women with different disabilities?</a:t>
            </a:r>
            <a:r>
              <a:rPr lang="en-CA" sz="3600"/>
              <a:t> </a:t>
            </a:r>
            <a:endParaRPr sz="3600"/>
          </a:p>
          <a:p>
            <a:pPr indent="0" lvl="0" marL="0" rtl="0" algn="l">
              <a:spcBef>
                <a:spcPts val="0"/>
              </a:spcBef>
              <a:spcAft>
                <a:spcPts val="0"/>
              </a:spcAft>
              <a:buNone/>
            </a:pPr>
            <a:r>
              <a:t/>
            </a:r>
            <a:endParaRPr sz="3600"/>
          </a:p>
        </p:txBody>
      </p:sp>
      <p:sp>
        <p:nvSpPr>
          <p:cNvPr id="169" name="Google Shape;169;p26"/>
          <p:cNvSpPr txBox="1"/>
          <p:nvPr/>
        </p:nvSpPr>
        <p:spPr>
          <a:xfrm>
            <a:off x="12786075" y="2647800"/>
            <a:ext cx="10379100" cy="88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3600">
                <a:solidFill>
                  <a:srgbClr val="993365"/>
                </a:solidFill>
              </a:rPr>
              <a:t>Original Question:</a:t>
            </a:r>
            <a:r>
              <a:rPr lang="en-CA" sz="3600"/>
              <a:t> </a:t>
            </a:r>
            <a:endParaRPr sz="3600"/>
          </a:p>
          <a:p>
            <a:pPr indent="0" lvl="0" marL="0" rtl="0" algn="l">
              <a:spcBef>
                <a:spcPts val="0"/>
              </a:spcBef>
              <a:spcAft>
                <a:spcPts val="0"/>
              </a:spcAft>
              <a:buNone/>
            </a:pPr>
            <a:r>
              <a:rPr lang="en-CA" sz="3600"/>
              <a:t>Are there safe spaces for women, and to participate in recreational activities, and/or receive counselling etc?</a:t>
            </a:r>
            <a:endParaRPr sz="3600"/>
          </a:p>
          <a:p>
            <a:pPr indent="0" lvl="0" marL="0" rtl="0" algn="l">
              <a:spcBef>
                <a:spcPts val="0"/>
              </a:spcBef>
              <a:spcAft>
                <a:spcPts val="0"/>
              </a:spcAft>
              <a:buNone/>
            </a:pPr>
            <a:r>
              <a:rPr lang="en-CA" sz="3600"/>
              <a:t> </a:t>
            </a:r>
            <a:endParaRPr sz="3600"/>
          </a:p>
          <a:p>
            <a:pPr indent="0" lvl="0" marL="0" rtl="0" algn="l">
              <a:spcBef>
                <a:spcPts val="0"/>
              </a:spcBef>
              <a:spcAft>
                <a:spcPts val="0"/>
              </a:spcAft>
              <a:buNone/>
            </a:pPr>
            <a:r>
              <a:rPr b="1" lang="en-CA" sz="3600">
                <a:solidFill>
                  <a:srgbClr val="993365"/>
                </a:solidFill>
              </a:rPr>
              <a:t>Disability-inclusive rephrasing or probing:</a:t>
            </a:r>
            <a:r>
              <a:rPr lang="en-CA" sz="3600"/>
              <a:t> </a:t>
            </a:r>
            <a:endParaRPr sz="3600"/>
          </a:p>
          <a:p>
            <a:pPr indent="0" lvl="0" marL="0" rtl="0" algn="l">
              <a:spcBef>
                <a:spcPts val="0"/>
              </a:spcBef>
              <a:spcAft>
                <a:spcPts val="0"/>
              </a:spcAft>
              <a:buNone/>
            </a:pPr>
            <a:r>
              <a:rPr lang="en-CA" sz="3600"/>
              <a:t>Are there safe and </a:t>
            </a:r>
            <a:r>
              <a:rPr lang="en-CA" sz="3600">
                <a:solidFill>
                  <a:srgbClr val="993365"/>
                </a:solidFill>
              </a:rPr>
              <a:t>disability-accessible spaces</a:t>
            </a:r>
            <a:r>
              <a:rPr lang="en-CA" sz="3600"/>
              <a:t> for women, to participate in recreational activities, and/or receive counselling etc. </a:t>
            </a:r>
            <a:r>
              <a:rPr lang="en-CA" sz="3600">
                <a:solidFill>
                  <a:srgbClr val="993365"/>
                </a:solidFill>
              </a:rPr>
              <a:t>Are these activities inclusive and adapted to so that women with different disabilities can participate? Are counselling sessions accessible to provide appropriate channels of communication for women with hearing or intellectual disabilities?</a:t>
            </a:r>
            <a:endParaRPr sz="3600">
              <a:solidFill>
                <a:srgbClr val="993365"/>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descr="arrow (Provided by Getty Images)" id="174" name="Google Shape;174;p27"/>
          <p:cNvPicPr preferRelativeResize="0"/>
          <p:nvPr/>
        </p:nvPicPr>
        <p:blipFill>
          <a:blip r:embed="rId3">
            <a:alphaModFix/>
          </a:blip>
          <a:stretch>
            <a:fillRect/>
          </a:stretch>
        </p:blipFill>
        <p:spPr>
          <a:xfrm flipH="1" rot="-8100000">
            <a:off x="12082221" y="9125199"/>
            <a:ext cx="995099" cy="995099"/>
          </a:xfrm>
          <a:prstGeom prst="rect">
            <a:avLst/>
          </a:prstGeom>
          <a:noFill/>
          <a:ln>
            <a:noFill/>
          </a:ln>
        </p:spPr>
      </p:pic>
      <p:pic>
        <p:nvPicPr>
          <p:cNvPr descr="arrow (Provided by Getty Images)" id="175" name="Google Shape;175;p27"/>
          <p:cNvPicPr preferRelativeResize="0"/>
          <p:nvPr/>
        </p:nvPicPr>
        <p:blipFill>
          <a:blip r:embed="rId3">
            <a:alphaModFix/>
          </a:blip>
          <a:stretch>
            <a:fillRect/>
          </a:stretch>
        </p:blipFill>
        <p:spPr>
          <a:xfrm flipH="1" rot="-8100000">
            <a:off x="391550" y="8712054"/>
            <a:ext cx="995099" cy="995099"/>
          </a:xfrm>
          <a:prstGeom prst="rect">
            <a:avLst/>
          </a:prstGeom>
          <a:noFill/>
          <a:ln>
            <a:noFill/>
          </a:ln>
        </p:spPr>
      </p:pic>
      <p:pic>
        <p:nvPicPr>
          <p:cNvPr descr="arrow (Provided by Getty Images)" id="176" name="Google Shape;176;p27"/>
          <p:cNvPicPr preferRelativeResize="0"/>
          <p:nvPr/>
        </p:nvPicPr>
        <p:blipFill>
          <a:blip r:embed="rId3">
            <a:alphaModFix/>
          </a:blip>
          <a:stretch>
            <a:fillRect/>
          </a:stretch>
        </p:blipFill>
        <p:spPr>
          <a:xfrm flipH="1" rot="-8100000">
            <a:off x="12082227" y="4096011"/>
            <a:ext cx="995099" cy="995099"/>
          </a:xfrm>
          <a:prstGeom prst="rect">
            <a:avLst/>
          </a:prstGeom>
          <a:noFill/>
          <a:ln>
            <a:noFill/>
          </a:ln>
        </p:spPr>
      </p:pic>
      <p:pic>
        <p:nvPicPr>
          <p:cNvPr descr="arrow (Provided by Getty Images)" id="177" name="Google Shape;177;p27"/>
          <p:cNvPicPr preferRelativeResize="0"/>
          <p:nvPr/>
        </p:nvPicPr>
        <p:blipFill>
          <a:blip r:embed="rId3">
            <a:alphaModFix/>
          </a:blip>
          <a:stretch>
            <a:fillRect/>
          </a:stretch>
        </p:blipFill>
        <p:spPr>
          <a:xfrm flipH="1" rot="-8100000">
            <a:off x="348214" y="4052674"/>
            <a:ext cx="995099" cy="995099"/>
          </a:xfrm>
          <a:prstGeom prst="rect">
            <a:avLst/>
          </a:prstGeom>
          <a:noFill/>
          <a:ln>
            <a:noFill/>
          </a:ln>
        </p:spPr>
      </p:pic>
      <p:sp>
        <p:nvSpPr>
          <p:cNvPr id="178" name="Google Shape;178;p27"/>
          <p:cNvSpPr txBox="1"/>
          <p:nvPr/>
        </p:nvSpPr>
        <p:spPr>
          <a:xfrm>
            <a:off x="22349638" y="12503681"/>
            <a:ext cx="1911600" cy="9951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5800"/>
              <a:buFont typeface="Arial"/>
              <a:buNone/>
            </a:pPr>
            <a:r>
              <a:rPr b="0" i="0" lang="en-CA" sz="5800" u="none" cap="none" strike="noStrike">
                <a:solidFill>
                  <a:srgbClr val="FFFFFF"/>
                </a:solidFill>
                <a:latin typeface="Tahoma"/>
                <a:ea typeface="Tahoma"/>
                <a:cs typeface="Tahoma"/>
                <a:sym typeface="Tahoma"/>
              </a:rPr>
              <a:t>##</a:t>
            </a:r>
            <a:endParaRPr b="0" i="0" sz="5800" u="none" cap="none" strike="noStrike">
              <a:solidFill>
                <a:srgbClr val="FFFFFF"/>
              </a:solidFill>
              <a:latin typeface="Tahoma"/>
              <a:ea typeface="Tahoma"/>
              <a:cs typeface="Tahoma"/>
              <a:sym typeface="Tahoma"/>
            </a:endParaRPr>
          </a:p>
        </p:txBody>
      </p:sp>
      <p:sp>
        <p:nvSpPr>
          <p:cNvPr id="179" name="Google Shape;179;p27"/>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Indicators</a:t>
            </a:r>
            <a:endParaRPr b="1" sz="7200">
              <a:solidFill>
                <a:schemeClr val="lt1"/>
              </a:solidFill>
            </a:endParaRPr>
          </a:p>
        </p:txBody>
      </p:sp>
      <p:sp>
        <p:nvSpPr>
          <p:cNvPr id="180" name="Google Shape;180;p27"/>
          <p:cNvSpPr txBox="1"/>
          <p:nvPr/>
        </p:nvSpPr>
        <p:spPr>
          <a:xfrm>
            <a:off x="1082575" y="2538750"/>
            <a:ext cx="10836900" cy="42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3300">
                <a:solidFill>
                  <a:srgbClr val="993365"/>
                </a:solidFill>
              </a:rPr>
              <a:t>Original Indicator:</a:t>
            </a:r>
            <a:r>
              <a:rPr lang="en-CA" sz="3300"/>
              <a:t> </a:t>
            </a:r>
            <a:endParaRPr sz="3300"/>
          </a:p>
          <a:p>
            <a:pPr indent="0" lvl="0" marL="0" rtl="0" algn="l">
              <a:spcBef>
                <a:spcPts val="0"/>
              </a:spcBef>
              <a:spcAft>
                <a:spcPts val="0"/>
              </a:spcAft>
              <a:buNone/>
            </a:pPr>
            <a:r>
              <a:rPr lang="en-CA" sz="3300"/>
              <a:t>Proportion of health units with at least one service provider trained to care for and refer VWA/G survivors</a:t>
            </a:r>
            <a:endParaRPr sz="3300"/>
          </a:p>
          <a:p>
            <a:pPr indent="0" lvl="0" marL="0" rtl="0" algn="l">
              <a:spcBef>
                <a:spcPts val="0"/>
              </a:spcBef>
              <a:spcAft>
                <a:spcPts val="0"/>
              </a:spcAft>
              <a:buNone/>
            </a:pPr>
            <a:r>
              <a:rPr lang="en-CA" sz="3300"/>
              <a:t> </a:t>
            </a:r>
            <a:endParaRPr sz="3300"/>
          </a:p>
          <a:p>
            <a:pPr indent="0" lvl="0" marL="0" rtl="0" algn="l">
              <a:spcBef>
                <a:spcPts val="0"/>
              </a:spcBef>
              <a:spcAft>
                <a:spcPts val="0"/>
              </a:spcAft>
              <a:buNone/>
            </a:pPr>
            <a:r>
              <a:rPr b="1" lang="en-CA" sz="3300">
                <a:solidFill>
                  <a:srgbClr val="993365"/>
                </a:solidFill>
              </a:rPr>
              <a:t>Disability-inclusive indicator in addition to original:</a:t>
            </a:r>
            <a:r>
              <a:rPr lang="en-CA" sz="3300"/>
              <a:t> </a:t>
            </a:r>
            <a:endParaRPr sz="3300"/>
          </a:p>
          <a:p>
            <a:pPr indent="0" lvl="0" marL="0" rtl="0" algn="l">
              <a:spcBef>
                <a:spcPts val="0"/>
              </a:spcBef>
              <a:spcAft>
                <a:spcPts val="0"/>
              </a:spcAft>
              <a:buNone/>
            </a:pPr>
            <a:r>
              <a:rPr lang="en-CA" sz="3300"/>
              <a:t>Proportion of health units with at least one service provider trained to care for  and refer VAW/G with disabilities</a:t>
            </a:r>
            <a:endParaRPr sz="3300"/>
          </a:p>
          <a:p>
            <a:pPr indent="0" lvl="0" marL="0" rtl="0" algn="l">
              <a:spcBef>
                <a:spcPts val="0"/>
              </a:spcBef>
              <a:spcAft>
                <a:spcPts val="0"/>
              </a:spcAft>
              <a:buNone/>
            </a:pPr>
            <a:r>
              <a:t/>
            </a:r>
            <a:endParaRPr sz="3300"/>
          </a:p>
        </p:txBody>
      </p:sp>
      <p:sp>
        <p:nvSpPr>
          <p:cNvPr id="181" name="Google Shape;181;p27"/>
          <p:cNvSpPr txBox="1"/>
          <p:nvPr/>
        </p:nvSpPr>
        <p:spPr>
          <a:xfrm>
            <a:off x="12786075" y="2647800"/>
            <a:ext cx="10379100" cy="42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3300">
                <a:solidFill>
                  <a:srgbClr val="993365"/>
                </a:solidFill>
              </a:rPr>
              <a:t>Original Indicator:</a:t>
            </a:r>
            <a:r>
              <a:rPr lang="en-CA" sz="3300"/>
              <a:t> </a:t>
            </a:r>
            <a:endParaRPr sz="3300"/>
          </a:p>
          <a:p>
            <a:pPr indent="0" lvl="0" marL="0" rtl="0" algn="l">
              <a:spcBef>
                <a:spcPts val="0"/>
              </a:spcBef>
              <a:spcAft>
                <a:spcPts val="0"/>
              </a:spcAft>
              <a:buNone/>
            </a:pPr>
            <a:r>
              <a:rPr lang="en-CA" sz="3300"/>
              <a:t>Proportion of law enforcement units following a nationally established protocol for VAW/G complaints</a:t>
            </a:r>
            <a:endParaRPr sz="3300"/>
          </a:p>
          <a:p>
            <a:pPr indent="0" lvl="0" marL="0" rtl="0" algn="l">
              <a:spcBef>
                <a:spcPts val="0"/>
              </a:spcBef>
              <a:spcAft>
                <a:spcPts val="0"/>
              </a:spcAft>
              <a:buNone/>
            </a:pPr>
            <a:r>
              <a:rPr lang="en-CA" sz="3300"/>
              <a:t> </a:t>
            </a:r>
            <a:endParaRPr sz="3300"/>
          </a:p>
          <a:p>
            <a:pPr indent="0" lvl="0" marL="0" rtl="0" algn="l">
              <a:spcBef>
                <a:spcPts val="0"/>
              </a:spcBef>
              <a:spcAft>
                <a:spcPts val="0"/>
              </a:spcAft>
              <a:buNone/>
            </a:pPr>
            <a:r>
              <a:rPr b="1" lang="en-CA" sz="3300">
                <a:solidFill>
                  <a:srgbClr val="993365"/>
                </a:solidFill>
              </a:rPr>
              <a:t>Disability-inclusive indicator in a multi-country programme: </a:t>
            </a:r>
            <a:endParaRPr b="1" sz="3300">
              <a:solidFill>
                <a:srgbClr val="993365"/>
              </a:solidFill>
            </a:endParaRPr>
          </a:p>
          <a:p>
            <a:pPr indent="0" lvl="0" marL="0" rtl="0" algn="l">
              <a:spcBef>
                <a:spcPts val="0"/>
              </a:spcBef>
              <a:spcAft>
                <a:spcPts val="0"/>
              </a:spcAft>
              <a:buNone/>
            </a:pPr>
            <a:r>
              <a:rPr lang="en-CA" sz="3300"/>
              <a:t># of nationally established protocols that explicitly include women and girls with disabilities</a:t>
            </a:r>
            <a:endParaRPr sz="3300"/>
          </a:p>
          <a:p>
            <a:pPr indent="0" lvl="0" marL="0" rtl="0" algn="l">
              <a:spcBef>
                <a:spcPts val="0"/>
              </a:spcBef>
              <a:spcAft>
                <a:spcPts val="0"/>
              </a:spcAft>
              <a:buNone/>
            </a:pPr>
            <a:r>
              <a:t/>
            </a:r>
            <a:endParaRPr sz="3300"/>
          </a:p>
        </p:txBody>
      </p:sp>
      <p:sp>
        <p:nvSpPr>
          <p:cNvPr id="182" name="Google Shape;182;p27"/>
          <p:cNvSpPr txBox="1"/>
          <p:nvPr/>
        </p:nvSpPr>
        <p:spPr>
          <a:xfrm>
            <a:off x="1169975" y="7219800"/>
            <a:ext cx="10836900" cy="42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3300">
                <a:solidFill>
                  <a:srgbClr val="993365"/>
                </a:solidFill>
              </a:rPr>
              <a:t>Original Indicator:</a:t>
            </a:r>
            <a:r>
              <a:rPr lang="en-CA" sz="3300"/>
              <a:t> </a:t>
            </a:r>
            <a:endParaRPr sz="3300"/>
          </a:p>
          <a:p>
            <a:pPr indent="0" lvl="0" marL="0" rtl="0" algn="l">
              <a:spcBef>
                <a:spcPts val="0"/>
              </a:spcBef>
              <a:spcAft>
                <a:spcPts val="0"/>
              </a:spcAft>
              <a:buNone/>
            </a:pPr>
            <a:r>
              <a:rPr lang="en-CA" sz="3300"/>
              <a:t>The proportion of VAW/G cases that were investigated by the police</a:t>
            </a:r>
            <a:endParaRPr sz="3300"/>
          </a:p>
          <a:p>
            <a:pPr indent="0" lvl="0" marL="0" rtl="0" algn="l">
              <a:spcBef>
                <a:spcPts val="0"/>
              </a:spcBef>
              <a:spcAft>
                <a:spcPts val="0"/>
              </a:spcAft>
              <a:buNone/>
            </a:pPr>
            <a:r>
              <a:rPr lang="en-CA" sz="3300"/>
              <a:t> </a:t>
            </a:r>
            <a:endParaRPr sz="3300"/>
          </a:p>
          <a:p>
            <a:pPr indent="0" lvl="0" marL="0" rtl="0" algn="l">
              <a:spcBef>
                <a:spcPts val="0"/>
              </a:spcBef>
              <a:spcAft>
                <a:spcPts val="0"/>
              </a:spcAft>
              <a:buNone/>
            </a:pPr>
            <a:r>
              <a:rPr b="1" lang="en-CA" sz="3300">
                <a:solidFill>
                  <a:srgbClr val="993365"/>
                </a:solidFill>
              </a:rPr>
              <a:t>Disability-inclusive rephrasing: </a:t>
            </a:r>
            <a:endParaRPr b="1" sz="3300">
              <a:solidFill>
                <a:srgbClr val="993365"/>
              </a:solidFill>
            </a:endParaRPr>
          </a:p>
          <a:p>
            <a:pPr indent="0" lvl="0" marL="0" rtl="0" algn="l">
              <a:spcBef>
                <a:spcPts val="0"/>
              </a:spcBef>
              <a:spcAft>
                <a:spcPts val="0"/>
              </a:spcAft>
              <a:buNone/>
            </a:pPr>
            <a:r>
              <a:rPr lang="en-CA" sz="3300"/>
              <a:t>Proportion of sexual violence cases that were investigated by the police , disaggregated by disability and age</a:t>
            </a:r>
            <a:endParaRPr sz="3300"/>
          </a:p>
          <a:p>
            <a:pPr indent="0" lvl="0" marL="0" rtl="0" algn="l">
              <a:spcBef>
                <a:spcPts val="0"/>
              </a:spcBef>
              <a:spcAft>
                <a:spcPts val="0"/>
              </a:spcAft>
              <a:buNone/>
            </a:pPr>
            <a:r>
              <a:t/>
            </a:r>
            <a:endParaRPr sz="3300"/>
          </a:p>
          <a:p>
            <a:pPr indent="0" lvl="0" marL="0" rtl="0" algn="l">
              <a:spcBef>
                <a:spcPts val="0"/>
              </a:spcBef>
              <a:spcAft>
                <a:spcPts val="0"/>
              </a:spcAft>
              <a:buNone/>
            </a:pPr>
            <a:r>
              <a:t/>
            </a:r>
            <a:endParaRPr sz="3300"/>
          </a:p>
        </p:txBody>
      </p:sp>
      <p:sp>
        <p:nvSpPr>
          <p:cNvPr id="183" name="Google Shape;183;p27"/>
          <p:cNvSpPr txBox="1"/>
          <p:nvPr/>
        </p:nvSpPr>
        <p:spPr>
          <a:xfrm>
            <a:off x="12786075" y="7697225"/>
            <a:ext cx="10379100" cy="42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3300">
                <a:solidFill>
                  <a:srgbClr val="993365"/>
                </a:solidFill>
              </a:rPr>
              <a:t>Original Indicator:</a:t>
            </a:r>
            <a:r>
              <a:rPr lang="en-CA" sz="3300"/>
              <a:t> </a:t>
            </a:r>
            <a:endParaRPr sz="3300"/>
          </a:p>
          <a:p>
            <a:pPr indent="0" lvl="0" marL="0" rtl="0" algn="l">
              <a:spcBef>
                <a:spcPts val="0"/>
              </a:spcBef>
              <a:spcAft>
                <a:spcPts val="0"/>
              </a:spcAft>
              <a:buNone/>
            </a:pPr>
            <a:r>
              <a:rPr lang="en-CA" sz="3300"/>
              <a:t>Number of shelters and hotlines available for women and children </a:t>
            </a:r>
            <a:endParaRPr sz="3300"/>
          </a:p>
          <a:p>
            <a:pPr indent="0" lvl="0" marL="0" rtl="0" algn="l">
              <a:spcBef>
                <a:spcPts val="0"/>
              </a:spcBef>
              <a:spcAft>
                <a:spcPts val="0"/>
              </a:spcAft>
              <a:buNone/>
            </a:pPr>
            <a:r>
              <a:rPr lang="en-CA" sz="3300"/>
              <a:t> </a:t>
            </a:r>
            <a:endParaRPr sz="3300"/>
          </a:p>
          <a:p>
            <a:pPr indent="0" lvl="0" marL="0" rtl="0" algn="l">
              <a:spcBef>
                <a:spcPts val="0"/>
              </a:spcBef>
              <a:spcAft>
                <a:spcPts val="0"/>
              </a:spcAft>
              <a:buNone/>
            </a:pPr>
            <a:r>
              <a:rPr b="1" lang="en-CA" sz="3300">
                <a:solidFill>
                  <a:srgbClr val="993365"/>
                </a:solidFill>
              </a:rPr>
              <a:t>Disability-inclusive rephrasing:</a:t>
            </a:r>
            <a:endParaRPr b="1" sz="3300">
              <a:solidFill>
                <a:srgbClr val="993365"/>
              </a:solidFill>
            </a:endParaRPr>
          </a:p>
          <a:p>
            <a:pPr indent="0" lvl="0" marL="0" rtl="0" algn="l">
              <a:spcBef>
                <a:spcPts val="0"/>
              </a:spcBef>
              <a:spcAft>
                <a:spcPts val="0"/>
              </a:spcAft>
              <a:buNone/>
            </a:pPr>
            <a:r>
              <a:rPr lang="en-CA" sz="3300"/>
              <a:t>Number of accessible shelters and hotlines available for women and children with and without disabilities</a:t>
            </a:r>
            <a:endParaRPr sz="3300"/>
          </a:p>
          <a:p>
            <a:pPr indent="0" lvl="0" marL="0" rtl="0" algn="l">
              <a:spcBef>
                <a:spcPts val="0"/>
              </a:spcBef>
              <a:spcAft>
                <a:spcPts val="0"/>
              </a:spcAft>
              <a:buNone/>
            </a:pPr>
            <a:r>
              <a:t/>
            </a:r>
            <a:endParaRPr sz="3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nvSpPr>
        <p:spPr>
          <a:xfrm>
            <a:off x="4292150" y="4692438"/>
            <a:ext cx="11722500" cy="4331100"/>
          </a:xfrm>
          <a:prstGeom prst="rect">
            <a:avLst/>
          </a:prstGeom>
          <a:noFill/>
          <a:ln>
            <a:noFill/>
          </a:ln>
        </p:spPr>
        <p:txBody>
          <a:bodyPr anchorCtr="0" anchor="t" bIns="45700" lIns="91425" spcFirstLastPara="1" rIns="91425" wrap="square" tIns="45700">
            <a:noAutofit/>
          </a:bodyPr>
          <a:lstStyle/>
          <a:p>
            <a:pPr indent="0" lvl="1" marL="0" marR="0" rtl="0" algn="l">
              <a:spcBef>
                <a:spcPts val="0"/>
              </a:spcBef>
              <a:spcAft>
                <a:spcPts val="0"/>
              </a:spcAft>
              <a:buNone/>
            </a:pPr>
            <a:r>
              <a:t/>
            </a:r>
            <a:endParaRPr b="0" i="0" sz="4851" u="none" cap="none" strike="noStrike">
              <a:solidFill>
                <a:srgbClr val="000000"/>
              </a:solidFill>
              <a:latin typeface="Calibri"/>
              <a:ea typeface="Calibri"/>
              <a:cs typeface="Calibri"/>
              <a:sym typeface="Calibri"/>
            </a:endParaRPr>
          </a:p>
          <a:p>
            <a:pPr indent="0" lvl="1" marL="0" rtl="0" algn="l">
              <a:spcBef>
                <a:spcPts val="0"/>
              </a:spcBef>
              <a:spcAft>
                <a:spcPts val="0"/>
              </a:spcAft>
              <a:buNone/>
            </a:pPr>
            <a:r>
              <a:rPr lang="en-CA" sz="7040"/>
              <a:t>Is there something that I would like to have clarified?</a:t>
            </a:r>
            <a:endParaRPr sz="7040"/>
          </a:p>
          <a:p>
            <a:pPr indent="0" lvl="1" marL="207934" marR="0" rtl="0" algn="l">
              <a:spcBef>
                <a:spcPts val="0"/>
              </a:spcBef>
              <a:spcAft>
                <a:spcPts val="0"/>
              </a:spcAft>
              <a:buClr>
                <a:srgbClr val="000000"/>
              </a:buClr>
              <a:buSzPts val="4851"/>
              <a:buFont typeface="Arial"/>
              <a:buNone/>
            </a:pPr>
            <a:r>
              <a:t/>
            </a:r>
            <a:endParaRPr b="0" i="0" sz="4851" u="none" cap="none" strike="noStrike">
              <a:solidFill>
                <a:srgbClr val="000000"/>
              </a:solidFill>
              <a:latin typeface="Calibri"/>
              <a:ea typeface="Calibri"/>
              <a:cs typeface="Calibri"/>
              <a:sym typeface="Calibri"/>
            </a:endParaRPr>
          </a:p>
        </p:txBody>
      </p:sp>
      <p:pic>
        <p:nvPicPr>
          <p:cNvPr id="189" name="Google Shape;189;p28"/>
          <p:cNvPicPr preferRelativeResize="0"/>
          <p:nvPr/>
        </p:nvPicPr>
        <p:blipFill rotWithShape="1">
          <a:blip r:embed="rId3">
            <a:alphaModFix/>
          </a:blip>
          <a:srcRect b="0" l="0" r="0" t="0"/>
          <a:stretch/>
        </p:blipFill>
        <p:spPr>
          <a:xfrm>
            <a:off x="16014651" y="3025629"/>
            <a:ext cx="4454349" cy="7664726"/>
          </a:xfrm>
          <a:prstGeom prst="rect">
            <a:avLst/>
          </a:prstGeom>
          <a:noFill/>
          <a:ln>
            <a:noFill/>
          </a:ln>
        </p:spPr>
      </p:pic>
      <p:sp>
        <p:nvSpPr>
          <p:cNvPr id="190" name="Google Shape;190;p28"/>
          <p:cNvSpPr txBox="1"/>
          <p:nvPr/>
        </p:nvSpPr>
        <p:spPr>
          <a:xfrm>
            <a:off x="0" y="810000"/>
            <a:ext cx="16210500" cy="1343400"/>
          </a:xfrm>
          <a:prstGeom prst="rect">
            <a:avLst/>
          </a:prstGeom>
          <a:solidFill>
            <a:srgbClr val="3A4888"/>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Pause for reflections</a:t>
            </a:r>
            <a:endParaRPr b="1" sz="72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Partnership &amp; Collaboration</a:t>
            </a:r>
            <a:endParaRPr b="1" sz="7200">
              <a:solidFill>
                <a:schemeClr val="lt1"/>
              </a:solidFill>
            </a:endParaRPr>
          </a:p>
        </p:txBody>
      </p:sp>
      <p:sp>
        <p:nvSpPr>
          <p:cNvPr id="196" name="Google Shape;196;p29"/>
          <p:cNvSpPr txBox="1"/>
          <p:nvPr/>
        </p:nvSpPr>
        <p:spPr>
          <a:xfrm>
            <a:off x="13566850" y="3536225"/>
            <a:ext cx="9988500" cy="719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3800">
                <a:solidFill>
                  <a:srgbClr val="993365"/>
                </a:solidFill>
              </a:rPr>
              <a:t>Organisations of Persons with Disabilities (OPDs)</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rPr b="1" lang="en-CA" sz="3800">
                <a:solidFill>
                  <a:srgbClr val="993365"/>
                </a:solidFill>
              </a:rPr>
              <a:t>Self-Help Groups (SHG)</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rPr b="1" lang="en-CA" sz="3800">
                <a:solidFill>
                  <a:srgbClr val="993365"/>
                </a:solidFill>
              </a:rPr>
              <a:t>Disability Non-Governmental Organisations (NGOs)</a:t>
            </a:r>
            <a:endParaRPr b="1" sz="38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sz="3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7" name="Google Shape;197;p29"/>
          <p:cNvSpPr txBox="1"/>
          <p:nvPr/>
        </p:nvSpPr>
        <p:spPr>
          <a:xfrm>
            <a:off x="1234275" y="3232925"/>
            <a:ext cx="11335200" cy="7799700"/>
          </a:xfrm>
          <a:prstGeom prst="rect">
            <a:avLst/>
          </a:prstGeom>
          <a:noFill/>
          <a:ln>
            <a:noFill/>
          </a:ln>
        </p:spPr>
        <p:txBody>
          <a:bodyPr anchorCtr="0" anchor="t" bIns="91425" lIns="91425" spcFirstLastPara="1" rIns="91425" wrap="square" tIns="91425">
            <a:noAutofit/>
          </a:bodyPr>
          <a:lstStyle/>
          <a:p>
            <a:pPr indent="0" lvl="0" marL="35999" rtl="0" algn="l">
              <a:lnSpc>
                <a:spcPct val="97590"/>
              </a:lnSpc>
              <a:spcBef>
                <a:spcPts val="0"/>
              </a:spcBef>
              <a:spcAft>
                <a:spcPts val="0"/>
              </a:spcAft>
              <a:buNone/>
            </a:pPr>
            <a:r>
              <a:rPr b="1" lang="en-CA" sz="3800">
                <a:solidFill>
                  <a:srgbClr val="993365"/>
                </a:solidFill>
              </a:rPr>
              <a:t>Partnership</a:t>
            </a:r>
            <a:r>
              <a:rPr lang="en-CA" sz="3800">
                <a:solidFill>
                  <a:schemeClr val="dk1"/>
                </a:solidFill>
              </a:rPr>
              <a:t> working with:</a:t>
            </a:r>
            <a:r>
              <a:rPr lang="en-CA" sz="3800">
                <a:solidFill>
                  <a:schemeClr val="dk1"/>
                </a:solidFill>
              </a:rPr>
              <a:t> </a:t>
            </a:r>
            <a:endParaRPr sz="3800">
              <a:solidFill>
                <a:schemeClr val="dk1"/>
              </a:solidFill>
            </a:endParaRPr>
          </a:p>
          <a:p>
            <a:pPr indent="-441325" lvl="0" marL="630000" rtl="0" algn="l">
              <a:lnSpc>
                <a:spcPct val="97590"/>
              </a:lnSpc>
              <a:spcBef>
                <a:spcPts val="600"/>
              </a:spcBef>
              <a:spcAft>
                <a:spcPts val="0"/>
              </a:spcAft>
              <a:buClr>
                <a:schemeClr val="dk1"/>
              </a:buClr>
              <a:buSzPts val="3800"/>
              <a:buChar char="•"/>
            </a:pPr>
            <a:r>
              <a:rPr lang="en-CA" sz="3800">
                <a:solidFill>
                  <a:schemeClr val="dk1"/>
                </a:solidFill>
              </a:rPr>
              <a:t>network organisations/hubs</a:t>
            </a:r>
            <a:endParaRPr sz="3800">
              <a:solidFill>
                <a:schemeClr val="dk1"/>
              </a:solidFill>
            </a:endParaRPr>
          </a:p>
          <a:p>
            <a:pPr indent="-441325" lvl="0" marL="630000" rtl="0" algn="l">
              <a:lnSpc>
                <a:spcPct val="97590"/>
              </a:lnSpc>
              <a:spcBef>
                <a:spcPts val="600"/>
              </a:spcBef>
              <a:spcAft>
                <a:spcPts val="0"/>
              </a:spcAft>
              <a:buClr>
                <a:schemeClr val="dk1"/>
              </a:buClr>
              <a:buSzPts val="3800"/>
              <a:buChar char="•"/>
            </a:pPr>
            <a:r>
              <a:rPr lang="en-CA" sz="3800">
                <a:solidFill>
                  <a:schemeClr val="dk1"/>
                </a:solidFill>
              </a:rPr>
              <a:t>grassroot organisations directly.</a:t>
            </a:r>
            <a:endParaRPr sz="3800">
              <a:solidFill>
                <a:schemeClr val="dk1"/>
              </a:solidFill>
            </a:endParaRPr>
          </a:p>
          <a:p>
            <a:pPr indent="0" lvl="0" marL="0" rtl="0" algn="l">
              <a:lnSpc>
                <a:spcPct val="97590"/>
              </a:lnSpc>
              <a:spcBef>
                <a:spcPts val="600"/>
              </a:spcBef>
              <a:spcAft>
                <a:spcPts val="0"/>
              </a:spcAft>
              <a:buNone/>
            </a:pPr>
            <a:r>
              <a:t/>
            </a:r>
            <a:endParaRPr sz="3800">
              <a:solidFill>
                <a:schemeClr val="dk1"/>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rPr b="1" lang="en-CA" sz="3700"/>
              <a:t>To build truly equal partnerships, programmes should invest in time and training to ensure that people with disabilities have the skills and knowledge to engage in design, analytical input and interpreting data so that the process includes the participants concerns and unique interpretations</a:t>
            </a:r>
            <a:endParaRPr b="1" sz="3700"/>
          </a:p>
        </p:txBody>
      </p:sp>
      <p:cxnSp>
        <p:nvCxnSpPr>
          <p:cNvPr id="198" name="Google Shape;198;p29"/>
          <p:cNvCxnSpPr/>
          <p:nvPr/>
        </p:nvCxnSpPr>
        <p:spPr>
          <a:xfrm>
            <a:off x="13111100" y="2658000"/>
            <a:ext cx="43200" cy="8775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nvSpPr>
        <p:spPr>
          <a:xfrm>
            <a:off x="0" y="810000"/>
            <a:ext cx="227760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The International Disability Movement – </a:t>
            </a:r>
            <a:r>
              <a:rPr lang="en-CA" sz="7000">
                <a:solidFill>
                  <a:schemeClr val="lt1"/>
                </a:solidFill>
              </a:rPr>
              <a:t>a brief intro</a:t>
            </a:r>
            <a:endParaRPr sz="7000">
              <a:solidFill>
                <a:schemeClr val="lt1"/>
              </a:solidFill>
            </a:endParaRPr>
          </a:p>
        </p:txBody>
      </p:sp>
      <p:sp>
        <p:nvSpPr>
          <p:cNvPr id="204" name="Google Shape;204;p30"/>
          <p:cNvSpPr txBox="1"/>
          <p:nvPr/>
        </p:nvSpPr>
        <p:spPr>
          <a:xfrm>
            <a:off x="1082575" y="2496150"/>
            <a:ext cx="22624200" cy="9099300"/>
          </a:xfrm>
          <a:prstGeom prst="rect">
            <a:avLst/>
          </a:prstGeom>
          <a:noFill/>
          <a:ln>
            <a:noFill/>
          </a:ln>
        </p:spPr>
        <p:txBody>
          <a:bodyPr anchorCtr="0" anchor="t" bIns="91425" lIns="91425" spcFirstLastPara="1" rIns="91425" wrap="square" tIns="91425">
            <a:noAutofit/>
          </a:bodyPr>
          <a:lstStyle/>
          <a:p>
            <a:pPr indent="0" lvl="0" marL="35999" rtl="0" algn="l">
              <a:lnSpc>
                <a:spcPct val="97590"/>
              </a:lnSpc>
              <a:spcBef>
                <a:spcPts val="0"/>
              </a:spcBef>
              <a:spcAft>
                <a:spcPts val="0"/>
              </a:spcAft>
              <a:buNone/>
            </a:pPr>
            <a:r>
              <a:t/>
            </a:r>
            <a:endParaRPr sz="3800">
              <a:solidFill>
                <a:schemeClr val="dk1"/>
              </a:solidFill>
            </a:endParaRPr>
          </a:p>
          <a:p>
            <a:pPr indent="0" lvl="0" marL="35999" rtl="0" algn="l">
              <a:lnSpc>
                <a:spcPct val="97590"/>
              </a:lnSpc>
              <a:spcBef>
                <a:spcPts val="0"/>
              </a:spcBef>
              <a:spcAft>
                <a:spcPts val="0"/>
              </a:spcAft>
              <a:buNone/>
            </a:pPr>
            <a:r>
              <a:rPr lang="en-CA" sz="3800">
                <a:solidFill>
                  <a:schemeClr val="dk1"/>
                </a:solidFill>
              </a:rPr>
              <a:t> </a:t>
            </a:r>
            <a:endParaRPr sz="3800">
              <a:solidFill>
                <a:schemeClr val="dk1"/>
              </a:solidFill>
            </a:endParaRPr>
          </a:p>
          <a:p>
            <a:pPr indent="-469900" lvl="0" marL="457200" rtl="0" algn="l">
              <a:lnSpc>
                <a:spcPct val="97590"/>
              </a:lnSpc>
              <a:spcBef>
                <a:spcPts val="600"/>
              </a:spcBef>
              <a:spcAft>
                <a:spcPts val="0"/>
              </a:spcAft>
              <a:buClr>
                <a:schemeClr val="dk1"/>
              </a:buClr>
              <a:buSzPts val="3800"/>
              <a:buChar char="•"/>
            </a:pPr>
            <a:r>
              <a:rPr lang="en-CA" sz="3800">
                <a:solidFill>
                  <a:schemeClr val="dk1"/>
                </a:solidFill>
              </a:rPr>
              <a:t>From the mid-1970’s onwards, for the first time people with disabilities came together to establish organizations to represent their voice and interests. These are known as Organizations of Disabled People (OPDs).</a:t>
            </a:r>
            <a:endParaRPr sz="3800">
              <a:solidFill>
                <a:schemeClr val="dk1"/>
              </a:solidFill>
            </a:endParaRPr>
          </a:p>
          <a:p>
            <a:pPr indent="0" lvl="0" marL="914400" rtl="0" algn="l">
              <a:lnSpc>
                <a:spcPct val="97590"/>
              </a:lnSpc>
              <a:spcBef>
                <a:spcPts val="600"/>
              </a:spcBef>
              <a:spcAft>
                <a:spcPts val="0"/>
              </a:spcAft>
              <a:buNone/>
            </a:pPr>
            <a:r>
              <a:t/>
            </a:r>
            <a:endParaRPr sz="3800">
              <a:solidFill>
                <a:schemeClr val="dk1"/>
              </a:solidFill>
            </a:endParaRPr>
          </a:p>
          <a:p>
            <a:pPr indent="-469900" lvl="0" marL="457200" rtl="0" algn="l">
              <a:lnSpc>
                <a:spcPct val="97590"/>
              </a:lnSpc>
              <a:spcBef>
                <a:spcPts val="600"/>
              </a:spcBef>
              <a:spcAft>
                <a:spcPts val="0"/>
              </a:spcAft>
              <a:buClr>
                <a:schemeClr val="dk1"/>
              </a:buClr>
              <a:buSzPts val="3800"/>
              <a:buChar char="•"/>
            </a:pPr>
            <a:r>
              <a:rPr lang="en-CA" sz="3800">
                <a:solidFill>
                  <a:schemeClr val="dk1"/>
                </a:solidFill>
              </a:rPr>
              <a:t>Ideologically, its foundations can be found in the social model of disability.</a:t>
            </a:r>
            <a:endParaRPr sz="3800">
              <a:solidFill>
                <a:schemeClr val="dk1"/>
              </a:solidFill>
            </a:endParaRPr>
          </a:p>
          <a:p>
            <a:pPr indent="0" lvl="0" marL="457200" rtl="0" algn="l">
              <a:lnSpc>
                <a:spcPct val="97590"/>
              </a:lnSpc>
              <a:spcBef>
                <a:spcPts val="600"/>
              </a:spcBef>
              <a:spcAft>
                <a:spcPts val="0"/>
              </a:spcAft>
              <a:buNone/>
            </a:pPr>
            <a:r>
              <a:t/>
            </a:r>
            <a:endParaRPr sz="3800">
              <a:solidFill>
                <a:schemeClr val="dk1"/>
              </a:solidFill>
            </a:endParaRPr>
          </a:p>
          <a:p>
            <a:pPr indent="-469900" lvl="0" marL="457200" rtl="0" algn="l">
              <a:lnSpc>
                <a:spcPct val="97590"/>
              </a:lnSpc>
              <a:spcBef>
                <a:spcPts val="600"/>
              </a:spcBef>
              <a:spcAft>
                <a:spcPts val="0"/>
              </a:spcAft>
              <a:buClr>
                <a:schemeClr val="dk1"/>
              </a:buClr>
              <a:buSzPts val="3800"/>
              <a:buChar char="•"/>
            </a:pPr>
            <a:r>
              <a:rPr lang="en-CA" sz="3800">
                <a:solidFill>
                  <a:schemeClr val="dk1"/>
                </a:solidFill>
              </a:rPr>
              <a:t>Based on firm principles that persons with disabilities have the right to be in strategic and leading roles in the development, management and evaluation of all policy and services that affect their lives - disability related or not. ‘Nothing about us, without us’ became – and is - the rallying cry.</a:t>
            </a:r>
            <a:endParaRPr sz="3800">
              <a:solidFill>
                <a:schemeClr val="dk1"/>
              </a:solidFill>
            </a:endParaRPr>
          </a:p>
          <a:p>
            <a:pPr indent="0" lvl="0" marL="457200" rtl="0" algn="l">
              <a:lnSpc>
                <a:spcPct val="97590"/>
              </a:lnSpc>
              <a:spcBef>
                <a:spcPts val="600"/>
              </a:spcBef>
              <a:spcAft>
                <a:spcPts val="0"/>
              </a:spcAft>
              <a:buNone/>
            </a:pPr>
            <a:r>
              <a:t/>
            </a:r>
            <a:endParaRPr sz="3800">
              <a:solidFill>
                <a:schemeClr val="dk1"/>
              </a:solidFill>
            </a:endParaRPr>
          </a:p>
          <a:p>
            <a:pPr indent="0" lvl="0" marL="0" rtl="0" algn="l">
              <a:lnSpc>
                <a:spcPct val="97590"/>
              </a:lnSpc>
              <a:spcBef>
                <a:spcPts val="600"/>
              </a:spcBef>
              <a:spcAft>
                <a:spcPts val="0"/>
              </a:spcAft>
              <a:buNone/>
            </a:pPr>
            <a:r>
              <a:t/>
            </a:r>
            <a:endParaRPr sz="3800">
              <a:solidFill>
                <a:schemeClr val="dk1"/>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b="1" sz="3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1"/>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Partnership &amp; Collaboration</a:t>
            </a:r>
            <a:endParaRPr b="1" sz="7200">
              <a:solidFill>
                <a:schemeClr val="lt1"/>
              </a:solidFill>
            </a:endParaRPr>
          </a:p>
        </p:txBody>
      </p:sp>
      <p:sp>
        <p:nvSpPr>
          <p:cNvPr id="210" name="Google Shape;210;p31"/>
          <p:cNvSpPr txBox="1"/>
          <p:nvPr/>
        </p:nvSpPr>
        <p:spPr>
          <a:xfrm>
            <a:off x="955650" y="2994425"/>
            <a:ext cx="22472700" cy="90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4900">
                <a:solidFill>
                  <a:srgbClr val="993365"/>
                </a:solidFill>
              </a:rPr>
              <a:t>Organisations of Persons with Disabilities (OPDs)</a:t>
            </a:r>
            <a:endParaRPr sz="2500"/>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sz="3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1" name="Google Shape;211;p31"/>
          <p:cNvSpPr txBox="1"/>
          <p:nvPr/>
        </p:nvSpPr>
        <p:spPr>
          <a:xfrm>
            <a:off x="1193550" y="4008000"/>
            <a:ext cx="22621800" cy="76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3600"/>
              <a:t>(Also known as Disabled Persons’ Organizations [DPOs])</a:t>
            </a:r>
            <a:endParaRPr sz="3600"/>
          </a:p>
          <a:p>
            <a:pPr indent="0" lvl="0" marL="0" rtl="0" algn="l">
              <a:spcBef>
                <a:spcPts val="0"/>
              </a:spcBef>
              <a:spcAft>
                <a:spcPts val="0"/>
              </a:spcAft>
              <a:buNone/>
            </a:pPr>
            <a:r>
              <a:rPr lang="en-CA" sz="3600"/>
              <a:t>Organizations </a:t>
            </a:r>
            <a:r>
              <a:rPr b="1" i="1" lang="en-CA" sz="3600"/>
              <a:t>of</a:t>
            </a:r>
            <a:r>
              <a:rPr lang="en-CA" sz="3600"/>
              <a:t> people with disabilities.</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b="1" lang="en-CA" sz="3600">
                <a:solidFill>
                  <a:srgbClr val="993365"/>
                </a:solidFill>
              </a:rPr>
              <a:t>OPDs</a:t>
            </a:r>
            <a:r>
              <a:rPr lang="en-CA" sz="3600"/>
              <a:t> are run and managed by persons with disabilities and are primarily concerned with promoting disability rights and access to services.</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b="1" lang="en-CA" sz="3600"/>
              <a:t>Key characteristics</a:t>
            </a:r>
            <a:endParaRPr b="1" sz="3600"/>
          </a:p>
          <a:p>
            <a:pPr indent="-412749" lvl="0" marL="899999" rtl="0" algn="l">
              <a:spcBef>
                <a:spcPts val="0"/>
              </a:spcBef>
              <a:spcAft>
                <a:spcPts val="0"/>
              </a:spcAft>
              <a:buSzPts val="2900"/>
              <a:buChar char="●"/>
            </a:pPr>
            <a:r>
              <a:rPr lang="en-CA" sz="3600"/>
              <a:t>Membership organizations</a:t>
            </a:r>
            <a:endParaRPr sz="3600"/>
          </a:p>
          <a:p>
            <a:pPr indent="-412749" lvl="0" marL="899999" rtl="0" algn="l">
              <a:spcBef>
                <a:spcPts val="0"/>
              </a:spcBef>
              <a:spcAft>
                <a:spcPts val="0"/>
              </a:spcAft>
              <a:buSzPts val="2900"/>
              <a:buChar char="●"/>
            </a:pPr>
            <a:r>
              <a:rPr lang="en-CA" sz="3600"/>
              <a:t>Led and managed by persons with disabilities / caregivers</a:t>
            </a:r>
            <a:endParaRPr sz="3600"/>
          </a:p>
          <a:p>
            <a:pPr indent="-412749" lvl="0" marL="899999" rtl="0" algn="l">
              <a:spcBef>
                <a:spcPts val="0"/>
              </a:spcBef>
              <a:spcAft>
                <a:spcPts val="0"/>
              </a:spcAft>
              <a:buSzPts val="2900"/>
              <a:buChar char="●"/>
            </a:pPr>
            <a:r>
              <a:rPr lang="en-CA" sz="3600"/>
              <a:t>Majority of members are people with disabilities</a:t>
            </a:r>
            <a:endParaRPr sz="3600"/>
          </a:p>
          <a:p>
            <a:pPr indent="-412749" lvl="0" marL="899999" rtl="0" algn="l">
              <a:spcBef>
                <a:spcPts val="0"/>
              </a:spcBef>
              <a:spcAft>
                <a:spcPts val="0"/>
              </a:spcAft>
              <a:buSzPts val="2900"/>
              <a:buChar char="●"/>
            </a:pPr>
            <a:r>
              <a:rPr lang="en-CA" sz="3600"/>
              <a:t>Represent the voice and interests of people with disabilities.</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b="1" lang="en-CA" sz="3600">
                <a:solidFill>
                  <a:srgbClr val="993365"/>
                </a:solidFill>
              </a:rPr>
              <a:t>OPDs</a:t>
            </a:r>
            <a:r>
              <a:rPr lang="en-CA" sz="3600"/>
              <a:t> can be impairment specific, or cross-disability and can exists at different levels from grassroots to global.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2"/>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Partnership &amp; Collaboration</a:t>
            </a:r>
            <a:endParaRPr b="1" sz="7200">
              <a:solidFill>
                <a:schemeClr val="lt1"/>
              </a:solidFill>
            </a:endParaRPr>
          </a:p>
        </p:txBody>
      </p:sp>
      <p:sp>
        <p:nvSpPr>
          <p:cNvPr id="217" name="Google Shape;217;p32"/>
          <p:cNvSpPr txBox="1"/>
          <p:nvPr/>
        </p:nvSpPr>
        <p:spPr>
          <a:xfrm>
            <a:off x="890225" y="2928625"/>
            <a:ext cx="22857600" cy="90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3400">
                <a:solidFill>
                  <a:srgbClr val="993365"/>
                </a:solidFill>
              </a:rPr>
              <a:t>OPDs</a:t>
            </a:r>
            <a:r>
              <a:rPr lang="en-CA" sz="3400"/>
              <a:t> engage in a wide range of activities but some key ones include:</a:t>
            </a:r>
            <a:endParaRPr sz="3400"/>
          </a:p>
          <a:p>
            <a:pPr indent="0" lvl="0" marL="0" rtl="0" algn="l">
              <a:spcBef>
                <a:spcPts val="0"/>
              </a:spcBef>
              <a:spcAft>
                <a:spcPts val="0"/>
              </a:spcAft>
              <a:buNone/>
            </a:pPr>
            <a:r>
              <a:t/>
            </a:r>
            <a:endParaRPr sz="3400"/>
          </a:p>
          <a:p>
            <a:pPr indent="-387350" lvl="0" marL="914400" rtl="0" algn="l">
              <a:spcBef>
                <a:spcPts val="0"/>
              </a:spcBef>
              <a:spcAft>
                <a:spcPts val="0"/>
              </a:spcAft>
              <a:buSzPts val="2500"/>
              <a:buChar char="●"/>
            </a:pPr>
            <a:r>
              <a:rPr b="1" lang="en-CA" sz="3400"/>
              <a:t>Psycho-social support</a:t>
            </a:r>
            <a:r>
              <a:rPr lang="en-CA" sz="3400"/>
              <a:t> - to members and their families;</a:t>
            </a:r>
            <a:endParaRPr sz="3400"/>
          </a:p>
          <a:p>
            <a:pPr indent="-387350" lvl="0" marL="914400" rtl="0" algn="l">
              <a:spcBef>
                <a:spcPts val="0"/>
              </a:spcBef>
              <a:spcAft>
                <a:spcPts val="0"/>
              </a:spcAft>
              <a:buSzPts val="2500"/>
              <a:buChar char="●"/>
            </a:pPr>
            <a:r>
              <a:rPr b="1" lang="en-CA" sz="3400"/>
              <a:t>Impairment based support</a:t>
            </a:r>
            <a:r>
              <a:rPr lang="en-CA" sz="3400"/>
              <a:t> – ranging from sign language to mobility training;</a:t>
            </a:r>
            <a:endParaRPr sz="3400"/>
          </a:p>
          <a:p>
            <a:pPr indent="-387350" lvl="0" marL="914400" rtl="0" algn="l">
              <a:spcBef>
                <a:spcPts val="0"/>
              </a:spcBef>
              <a:spcAft>
                <a:spcPts val="0"/>
              </a:spcAft>
              <a:buSzPts val="2500"/>
              <a:buChar char="●"/>
            </a:pPr>
            <a:r>
              <a:rPr b="1" lang="en-CA" sz="3400"/>
              <a:t>Awareness raising and sensitisation</a:t>
            </a:r>
            <a:r>
              <a:rPr lang="en-CA" sz="3400"/>
              <a:t> – with families, communities, leaders etc.; </a:t>
            </a:r>
            <a:endParaRPr sz="3400"/>
          </a:p>
          <a:p>
            <a:pPr indent="-387350" lvl="0" marL="914400" rtl="0" algn="l">
              <a:spcBef>
                <a:spcPts val="0"/>
              </a:spcBef>
              <a:spcAft>
                <a:spcPts val="0"/>
              </a:spcAft>
              <a:buSzPts val="2500"/>
              <a:buChar char="●"/>
            </a:pPr>
            <a:r>
              <a:rPr b="1" lang="en-CA" sz="3400"/>
              <a:t>Mobilization</a:t>
            </a:r>
            <a:r>
              <a:rPr lang="en-CA" sz="3400"/>
              <a:t> – with disabled people to enable them to understand their rights; </a:t>
            </a:r>
            <a:endParaRPr sz="3400"/>
          </a:p>
          <a:p>
            <a:pPr indent="-387350" lvl="0" marL="914400" rtl="0" algn="l">
              <a:spcBef>
                <a:spcPts val="0"/>
              </a:spcBef>
              <a:spcAft>
                <a:spcPts val="0"/>
              </a:spcAft>
              <a:buSzPts val="2500"/>
              <a:buChar char="●"/>
            </a:pPr>
            <a:r>
              <a:rPr b="1" lang="en-CA" sz="3400"/>
              <a:t>Organizational development</a:t>
            </a:r>
            <a:r>
              <a:rPr lang="en-CA" sz="3400"/>
              <a:t> – training in basic leadership, planning etc.;</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rPr lang="en-CA" sz="3400"/>
              <a:t>Annual events across the country in support of issues like </a:t>
            </a:r>
            <a:r>
              <a:rPr b="1" lang="en-CA" sz="3400">
                <a:solidFill>
                  <a:srgbClr val="993365"/>
                </a:solidFill>
              </a:rPr>
              <a:t>International Day of Disabled Persons</a:t>
            </a:r>
            <a:r>
              <a:rPr lang="en-CA" sz="3400"/>
              <a:t> (December 3rd).</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rPr b="1" lang="en-CA" sz="3400">
                <a:solidFill>
                  <a:srgbClr val="993365"/>
                </a:solidFill>
              </a:rPr>
              <a:t>OPDs</a:t>
            </a:r>
            <a:r>
              <a:rPr lang="en-CA" sz="3400"/>
              <a:t> can often be male dominated and experience similar gender-based challenges as other CSOs – the voices and participation of women and girls with disabilities are important to authentically enable</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rPr b="1" lang="en-CA" sz="3400">
                <a:solidFill>
                  <a:srgbClr val="993365"/>
                </a:solidFill>
              </a:rPr>
              <a:t>OPDs</a:t>
            </a:r>
            <a:r>
              <a:rPr lang="en-CA" sz="3400"/>
              <a:t> represent a considerable resource for development since they can mobilize persons with disabilities to take part in discussions and activities. They have been chronically underfunded, can be weak in capacity, and not base themselves on social model approaches - but are potentially powerful allies for everyone working on development and health issues.</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3"/>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Partnership &amp; Collaboration</a:t>
            </a:r>
            <a:endParaRPr b="1" sz="7200">
              <a:solidFill>
                <a:schemeClr val="lt1"/>
              </a:solidFill>
            </a:endParaRPr>
          </a:p>
        </p:txBody>
      </p:sp>
      <p:sp>
        <p:nvSpPr>
          <p:cNvPr id="223" name="Google Shape;223;p33"/>
          <p:cNvSpPr txBox="1"/>
          <p:nvPr/>
        </p:nvSpPr>
        <p:spPr>
          <a:xfrm>
            <a:off x="1085225" y="3796250"/>
            <a:ext cx="22472700" cy="123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5000">
                <a:solidFill>
                  <a:srgbClr val="993365"/>
                </a:solidFill>
              </a:rPr>
              <a:t>Self-Help Groups</a:t>
            </a:r>
            <a:endParaRPr sz="5000"/>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sz="3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4" name="Google Shape;224;p33"/>
          <p:cNvSpPr txBox="1"/>
          <p:nvPr/>
        </p:nvSpPr>
        <p:spPr>
          <a:xfrm>
            <a:off x="1085225" y="4835450"/>
            <a:ext cx="21776700" cy="3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3600"/>
              <a:t>Groups</a:t>
            </a:r>
            <a:r>
              <a:rPr lang="en-CA" sz="3600"/>
              <a:t> </a:t>
            </a:r>
            <a:r>
              <a:rPr b="1" i="1" lang="en-CA" sz="3600"/>
              <a:t>of</a:t>
            </a:r>
            <a:r>
              <a:rPr lang="en-CA" sz="3600"/>
              <a:t> people with disabilities.</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CA" sz="3600"/>
              <a:t>Present at community level, these informal groups are usually too small to have registered as OPDs. Common in rural and semi-urban contexts they play a significant role in connecting people with disabilities and/or caregivers with each other.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4"/>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Partnership &amp; Collaboration</a:t>
            </a:r>
            <a:endParaRPr b="1" sz="7200">
              <a:solidFill>
                <a:schemeClr val="lt1"/>
              </a:solidFill>
            </a:endParaRPr>
          </a:p>
        </p:txBody>
      </p:sp>
      <p:sp>
        <p:nvSpPr>
          <p:cNvPr id="230" name="Google Shape;230;p34"/>
          <p:cNvSpPr txBox="1"/>
          <p:nvPr/>
        </p:nvSpPr>
        <p:spPr>
          <a:xfrm>
            <a:off x="1193550" y="2712100"/>
            <a:ext cx="22472700" cy="8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5000">
                <a:solidFill>
                  <a:srgbClr val="993365"/>
                </a:solidFill>
              </a:rPr>
              <a:t>Disability NGOs</a:t>
            </a:r>
            <a:endParaRPr b="1" sz="50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sz="3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1" name="Google Shape;231;p34"/>
          <p:cNvSpPr txBox="1"/>
          <p:nvPr/>
        </p:nvSpPr>
        <p:spPr>
          <a:xfrm>
            <a:off x="1193550" y="4467225"/>
            <a:ext cx="22621800" cy="78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3200">
                <a:solidFill>
                  <a:srgbClr val="993365"/>
                </a:solidFill>
              </a:rPr>
              <a:t>Disability NGOs</a:t>
            </a:r>
            <a:r>
              <a:rPr lang="en-CA" sz="3200"/>
              <a:t> (national and international) work to support people with disabilities by mainly providing direct services and supporting advocacy campaigns. Can be impairment focused or thematic based. Many large international NGOs are increasingly involved in national, local and global advocacy work</a:t>
            </a:r>
            <a:endParaRPr sz="3200"/>
          </a:p>
          <a:p>
            <a:pPr indent="0" lvl="0" marL="0" rtl="0" algn="l">
              <a:spcBef>
                <a:spcPts val="0"/>
              </a:spcBef>
              <a:spcAft>
                <a:spcPts val="0"/>
              </a:spcAft>
              <a:buNone/>
            </a:pPr>
            <a:r>
              <a:t/>
            </a:r>
            <a:endParaRPr sz="3200"/>
          </a:p>
          <a:p>
            <a:pPr indent="0" lvl="0" marL="0" rtl="0" algn="l">
              <a:spcBef>
                <a:spcPts val="0"/>
              </a:spcBef>
              <a:spcAft>
                <a:spcPts val="0"/>
              </a:spcAft>
              <a:buNone/>
            </a:pPr>
            <a:r>
              <a:rPr lang="en-CA" sz="3200"/>
              <a:t>Many are moving to more rights-based approaches from “individual” model histories.  The speed of progress is mixed. Some are more explicitly supporting and building the capacity of OPDs.  </a:t>
            </a:r>
            <a:endParaRPr sz="3200"/>
          </a:p>
          <a:p>
            <a:pPr indent="0" lvl="0" marL="0" rtl="0" algn="l">
              <a:spcBef>
                <a:spcPts val="0"/>
              </a:spcBef>
              <a:spcAft>
                <a:spcPts val="0"/>
              </a:spcAft>
              <a:buNone/>
            </a:pPr>
            <a:r>
              <a:t/>
            </a:r>
            <a:endParaRPr sz="3200"/>
          </a:p>
          <a:p>
            <a:pPr indent="0" lvl="0" marL="0" rtl="0" algn="l">
              <a:spcBef>
                <a:spcPts val="0"/>
              </a:spcBef>
              <a:spcAft>
                <a:spcPts val="0"/>
              </a:spcAft>
              <a:buNone/>
            </a:pPr>
            <a:r>
              <a:rPr lang="en-CA" sz="3200"/>
              <a:t>Includes large international NGOs like SightSavers, CBM, Humanity and Inclusion (formerly Handicap International), Deafchild Worldwide, Sense International, Leonard Cheshire Disability, Sue Ryder Care, AbleChild Africa and ADD International.</a:t>
            </a:r>
            <a:endParaRPr sz="3200"/>
          </a:p>
          <a:p>
            <a:pPr indent="0" lvl="0" marL="0" rtl="0" algn="l">
              <a:spcBef>
                <a:spcPts val="0"/>
              </a:spcBef>
              <a:spcAft>
                <a:spcPts val="0"/>
              </a:spcAft>
              <a:buNone/>
            </a:pPr>
            <a:r>
              <a:t/>
            </a:r>
            <a:endParaRPr sz="3200"/>
          </a:p>
          <a:p>
            <a:pPr indent="0" lvl="0" marL="0" rtl="0" algn="l">
              <a:spcBef>
                <a:spcPts val="0"/>
              </a:spcBef>
              <a:spcAft>
                <a:spcPts val="0"/>
              </a:spcAft>
              <a:buNone/>
            </a:pPr>
            <a:r>
              <a:rPr lang="en-CA" sz="3200"/>
              <a:t>There are mixed/some controversial relationships between many of the larger disability NGOs and the OPD movement, often linked to differing capacities of the disability NGO and OPDs. Funders have tended to invest more in the direction of disability NGOs - but in recent years more attention has been made towards OPDs directly.  There’s been more open dialogue on it in recent years between both, though the pattern of changing practice is mixed.</a:t>
            </a:r>
            <a:endParaRPr sz="3200"/>
          </a:p>
          <a:p>
            <a:pPr indent="0" lvl="0" marL="0" rtl="0" algn="l">
              <a:spcBef>
                <a:spcPts val="0"/>
              </a:spcBef>
              <a:spcAft>
                <a:spcPts val="0"/>
              </a:spcAft>
              <a:buNone/>
            </a:pPr>
            <a:r>
              <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232" name="Google Shape;232;p34"/>
          <p:cNvSpPr txBox="1"/>
          <p:nvPr/>
        </p:nvSpPr>
        <p:spPr>
          <a:xfrm>
            <a:off x="1193550" y="3535300"/>
            <a:ext cx="9902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3400">
                <a:solidFill>
                  <a:schemeClr val="dk1"/>
                </a:solidFill>
              </a:rPr>
              <a:t>Organizations </a:t>
            </a:r>
            <a:r>
              <a:rPr b="1" i="1" lang="en-CA" sz="3400">
                <a:solidFill>
                  <a:schemeClr val="dk1"/>
                </a:solidFill>
              </a:rPr>
              <a:t>for</a:t>
            </a:r>
            <a:r>
              <a:rPr lang="en-CA" sz="3400">
                <a:solidFill>
                  <a:schemeClr val="dk1"/>
                </a:solidFill>
              </a:rPr>
              <a:t> people with disabilities.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8"/>
          <p:cNvSpPr txBox="1"/>
          <p:nvPr/>
        </p:nvSpPr>
        <p:spPr>
          <a:xfrm>
            <a:off x="1561925" y="5572350"/>
            <a:ext cx="21191400" cy="5900400"/>
          </a:xfrm>
          <a:prstGeom prst="rect">
            <a:avLst/>
          </a:prstGeom>
          <a:noFill/>
          <a:ln>
            <a:noFill/>
          </a:ln>
        </p:spPr>
        <p:txBody>
          <a:bodyPr anchorCtr="0" anchor="t" bIns="91425" lIns="91425" spcFirstLastPara="1" rIns="91425" wrap="square" tIns="91425">
            <a:spAutoFit/>
          </a:bodyPr>
          <a:lstStyle/>
          <a:p>
            <a:pPr indent="-518750" lvl="0" marL="540000" rtl="0" algn="l">
              <a:lnSpc>
                <a:spcPct val="90000"/>
              </a:lnSpc>
              <a:spcBef>
                <a:spcPts val="2000"/>
              </a:spcBef>
              <a:spcAft>
                <a:spcPts val="0"/>
              </a:spcAft>
              <a:buClr>
                <a:schemeClr val="dk1"/>
              </a:buClr>
              <a:buSzPts val="2500"/>
              <a:buChar char="●"/>
            </a:pPr>
            <a:r>
              <a:rPr lang="en-CA" sz="4000">
                <a:solidFill>
                  <a:schemeClr val="dk1"/>
                </a:solidFill>
              </a:rPr>
              <a:t>adopted in 2006 and came into force in 2008.</a:t>
            </a:r>
            <a:endParaRPr sz="4000">
              <a:solidFill>
                <a:schemeClr val="dk1"/>
              </a:solidFill>
            </a:endParaRPr>
          </a:p>
          <a:p>
            <a:pPr indent="-518750" lvl="0" marL="540000" rtl="0" algn="l">
              <a:lnSpc>
                <a:spcPct val="90000"/>
              </a:lnSpc>
              <a:spcBef>
                <a:spcPts val="2000"/>
              </a:spcBef>
              <a:spcAft>
                <a:spcPts val="0"/>
              </a:spcAft>
              <a:buClr>
                <a:schemeClr val="dk1"/>
              </a:buClr>
              <a:buSzPts val="2500"/>
              <a:buChar char="●"/>
            </a:pPr>
            <a:r>
              <a:rPr lang="en-CA" sz="4000">
                <a:solidFill>
                  <a:schemeClr val="dk1"/>
                </a:solidFill>
              </a:rPr>
              <a:t>50 articles.</a:t>
            </a:r>
            <a:endParaRPr sz="4000">
              <a:solidFill>
                <a:schemeClr val="dk1"/>
              </a:solidFill>
            </a:endParaRPr>
          </a:p>
          <a:p>
            <a:pPr indent="-518750" lvl="0" marL="540000" rtl="0" algn="l">
              <a:lnSpc>
                <a:spcPct val="90000"/>
              </a:lnSpc>
              <a:spcBef>
                <a:spcPts val="2000"/>
              </a:spcBef>
              <a:spcAft>
                <a:spcPts val="0"/>
              </a:spcAft>
              <a:buClr>
                <a:schemeClr val="dk1"/>
              </a:buClr>
              <a:buSzPts val="2500"/>
              <a:buChar char="●"/>
            </a:pPr>
            <a:r>
              <a:rPr lang="en-CA" sz="4000">
                <a:solidFill>
                  <a:schemeClr val="dk1"/>
                </a:solidFill>
              </a:rPr>
              <a:t>unprecedented levels of involvement from the civil society sector, especially people with disabilities.</a:t>
            </a:r>
            <a:endParaRPr sz="4000">
              <a:solidFill>
                <a:schemeClr val="dk1"/>
              </a:solidFill>
            </a:endParaRPr>
          </a:p>
          <a:p>
            <a:pPr indent="-518750" lvl="0" marL="540000" rtl="0" algn="l">
              <a:lnSpc>
                <a:spcPct val="90000"/>
              </a:lnSpc>
              <a:spcBef>
                <a:spcPts val="2000"/>
              </a:spcBef>
              <a:spcAft>
                <a:spcPts val="0"/>
              </a:spcAft>
              <a:buClr>
                <a:schemeClr val="dk1"/>
              </a:buClr>
              <a:buSzPts val="2500"/>
              <a:buChar char="●"/>
            </a:pPr>
            <a:r>
              <a:rPr lang="en-CA" sz="4000">
                <a:solidFill>
                  <a:schemeClr val="dk1"/>
                </a:solidFill>
              </a:rPr>
              <a:t>most detailed of all the UN human rights treaties. </a:t>
            </a:r>
            <a:endParaRPr sz="4000">
              <a:solidFill>
                <a:schemeClr val="dk1"/>
              </a:solidFill>
            </a:endParaRPr>
          </a:p>
          <a:p>
            <a:pPr indent="-518750" lvl="0" marL="540000" rtl="0" algn="l">
              <a:lnSpc>
                <a:spcPct val="90000"/>
              </a:lnSpc>
              <a:spcBef>
                <a:spcPts val="2000"/>
              </a:spcBef>
              <a:spcAft>
                <a:spcPts val="0"/>
              </a:spcAft>
              <a:buClr>
                <a:schemeClr val="dk1"/>
              </a:buClr>
              <a:buSzPts val="2500"/>
              <a:buChar char="●"/>
            </a:pPr>
            <a:r>
              <a:rPr b="1" lang="en-CA" sz="4000">
                <a:solidFill>
                  <a:srgbClr val="993365"/>
                </a:solidFill>
              </a:rPr>
              <a:t>main purpose is to</a:t>
            </a:r>
            <a:r>
              <a:rPr lang="en-CA" sz="4000">
                <a:solidFill>
                  <a:schemeClr val="dk1"/>
                </a:solidFill>
              </a:rPr>
              <a:t>:</a:t>
            </a:r>
            <a:endParaRPr sz="4000">
              <a:solidFill>
                <a:schemeClr val="dk1"/>
              </a:solidFill>
            </a:endParaRPr>
          </a:p>
          <a:p>
            <a:pPr indent="-360000" lvl="0" marL="997200" rtl="0" algn="l">
              <a:lnSpc>
                <a:spcPct val="90000"/>
              </a:lnSpc>
              <a:spcBef>
                <a:spcPts val="2000"/>
              </a:spcBef>
              <a:spcAft>
                <a:spcPts val="0"/>
              </a:spcAft>
              <a:buNone/>
            </a:pPr>
            <a:r>
              <a:rPr i="1" lang="en-CA" sz="4000">
                <a:solidFill>
                  <a:schemeClr val="dk1"/>
                </a:solidFill>
              </a:rPr>
              <a:t>‘..promote, protect and ensure the full and equal enjoyment of all human rights…by persons with disabilities...’ (Article 1)</a:t>
            </a:r>
            <a:endParaRPr i="1" sz="2200">
              <a:solidFill>
                <a:schemeClr val="dk1"/>
              </a:solidFill>
            </a:endParaRPr>
          </a:p>
        </p:txBody>
      </p:sp>
      <p:sp>
        <p:nvSpPr>
          <p:cNvPr id="34" name="Google Shape;34;p8"/>
          <p:cNvSpPr txBox="1"/>
          <p:nvPr/>
        </p:nvSpPr>
        <p:spPr>
          <a:xfrm>
            <a:off x="2224650" y="2300400"/>
            <a:ext cx="19826400" cy="2318400"/>
          </a:xfrm>
          <a:prstGeom prst="rect">
            <a:avLst/>
          </a:prstGeom>
          <a:solidFill>
            <a:srgbClr val="4F1337"/>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7200"/>
              <a:buFont typeface="Arial"/>
              <a:buNone/>
            </a:pPr>
            <a:r>
              <a:rPr b="1" lang="en-CA" sz="3600">
                <a:solidFill>
                  <a:schemeClr val="lt1"/>
                </a:solidFill>
              </a:rPr>
              <a:t>‘..the Convention is intended as a human rights instrument with an explicit, social development dimension; it is both a human rights treaty and a development tool.’ </a:t>
            </a:r>
            <a:endParaRPr b="1" sz="3600">
              <a:solidFill>
                <a:schemeClr val="lt1"/>
              </a:solidFill>
            </a:endParaRPr>
          </a:p>
          <a:p>
            <a:pPr indent="0" lvl="0" marL="0" marR="0" rtl="0" algn="ctr">
              <a:lnSpc>
                <a:spcPct val="100000"/>
              </a:lnSpc>
              <a:spcBef>
                <a:spcPts val="0"/>
              </a:spcBef>
              <a:spcAft>
                <a:spcPts val="0"/>
              </a:spcAft>
              <a:buClr>
                <a:srgbClr val="000000"/>
              </a:buClr>
              <a:buSzPts val="7200"/>
              <a:buFont typeface="Arial"/>
              <a:buNone/>
            </a:pPr>
            <a:r>
              <a:rPr b="1" i="1" lang="en-CA" sz="2800">
                <a:solidFill>
                  <a:schemeClr val="lt1"/>
                </a:solidFill>
              </a:rPr>
              <a:t>(UNESCO, 2008)</a:t>
            </a:r>
            <a:r>
              <a:rPr b="1" lang="en-CA" sz="3600">
                <a:solidFill>
                  <a:schemeClr val="lt1"/>
                </a:solidFill>
              </a:rPr>
              <a:t> </a:t>
            </a:r>
            <a:endParaRPr b="1" sz="3600">
              <a:solidFill>
                <a:schemeClr val="lt1"/>
              </a:solidFill>
            </a:endParaRPr>
          </a:p>
        </p:txBody>
      </p:sp>
      <p:sp>
        <p:nvSpPr>
          <p:cNvPr id="35" name="Google Shape;35;p8"/>
          <p:cNvSpPr txBox="1"/>
          <p:nvPr/>
        </p:nvSpPr>
        <p:spPr>
          <a:xfrm>
            <a:off x="1161600" y="823400"/>
            <a:ext cx="219525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5500"/>
              <a:t>UN Convention of the Rights of Persons with Disabilities (CRPD)</a:t>
            </a:r>
            <a:endParaRPr b="1" sz="5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Partnership &amp; Collaboration</a:t>
            </a:r>
            <a:endParaRPr b="1" sz="7200">
              <a:solidFill>
                <a:schemeClr val="lt1"/>
              </a:solidFill>
            </a:endParaRPr>
          </a:p>
        </p:txBody>
      </p:sp>
      <p:sp>
        <p:nvSpPr>
          <p:cNvPr id="238" name="Google Shape;238;p35"/>
          <p:cNvSpPr txBox="1"/>
          <p:nvPr/>
        </p:nvSpPr>
        <p:spPr>
          <a:xfrm>
            <a:off x="13566850" y="3536225"/>
            <a:ext cx="9988500" cy="719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3800">
                <a:solidFill>
                  <a:srgbClr val="993365"/>
                </a:solidFill>
              </a:rPr>
              <a:t>Organisations of Persons with Disabilities (OPDs)</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rPr b="1" lang="en-CA" sz="3800">
                <a:solidFill>
                  <a:srgbClr val="993365"/>
                </a:solidFill>
              </a:rPr>
              <a:t>Self-Help Groups (SHG)</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rPr b="1" lang="en-CA" sz="3800">
                <a:solidFill>
                  <a:srgbClr val="993365"/>
                </a:solidFill>
              </a:rPr>
              <a:t>Disability Non-Governmental Organisations (NGOs)</a:t>
            </a:r>
            <a:endParaRPr b="1" sz="38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sz="3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cxnSp>
        <p:nvCxnSpPr>
          <p:cNvPr id="239" name="Google Shape;239;p35"/>
          <p:cNvCxnSpPr/>
          <p:nvPr/>
        </p:nvCxnSpPr>
        <p:spPr>
          <a:xfrm>
            <a:off x="13111100" y="2658000"/>
            <a:ext cx="43200" cy="8775600"/>
          </a:xfrm>
          <a:prstGeom prst="straightConnector1">
            <a:avLst/>
          </a:prstGeom>
          <a:noFill/>
          <a:ln cap="flat" cmpd="sng" w="9525">
            <a:solidFill>
              <a:schemeClr val="dk2"/>
            </a:solidFill>
            <a:prstDash val="solid"/>
            <a:round/>
            <a:headEnd len="med" w="med" type="none"/>
            <a:tailEnd len="med" w="med" type="none"/>
          </a:ln>
        </p:spPr>
      </p:cxnSp>
      <p:sp>
        <p:nvSpPr>
          <p:cNvPr id="240" name="Google Shape;240;p35"/>
          <p:cNvSpPr txBox="1"/>
          <p:nvPr/>
        </p:nvSpPr>
        <p:spPr>
          <a:xfrm>
            <a:off x="1234275" y="3232925"/>
            <a:ext cx="11335200" cy="7799700"/>
          </a:xfrm>
          <a:prstGeom prst="rect">
            <a:avLst/>
          </a:prstGeom>
          <a:noFill/>
          <a:ln>
            <a:noFill/>
          </a:ln>
        </p:spPr>
        <p:txBody>
          <a:bodyPr anchorCtr="0" anchor="t" bIns="91425" lIns="91425" spcFirstLastPara="1" rIns="91425" wrap="square" tIns="91425">
            <a:noAutofit/>
          </a:bodyPr>
          <a:lstStyle/>
          <a:p>
            <a:pPr indent="0" lvl="0" marL="35999" rtl="0" algn="l">
              <a:lnSpc>
                <a:spcPct val="97590"/>
              </a:lnSpc>
              <a:spcBef>
                <a:spcPts val="0"/>
              </a:spcBef>
              <a:spcAft>
                <a:spcPts val="0"/>
              </a:spcAft>
              <a:buNone/>
            </a:pPr>
            <a:r>
              <a:rPr b="1" lang="en-CA" sz="3800">
                <a:solidFill>
                  <a:srgbClr val="993365"/>
                </a:solidFill>
              </a:rPr>
              <a:t>Partnership</a:t>
            </a:r>
            <a:r>
              <a:rPr lang="en-CA" sz="3800">
                <a:solidFill>
                  <a:schemeClr val="dk1"/>
                </a:solidFill>
              </a:rPr>
              <a:t> working with: </a:t>
            </a:r>
            <a:endParaRPr sz="3800">
              <a:solidFill>
                <a:schemeClr val="dk1"/>
              </a:solidFill>
            </a:endParaRPr>
          </a:p>
          <a:p>
            <a:pPr indent="-441325" lvl="0" marL="630000" rtl="0" algn="l">
              <a:lnSpc>
                <a:spcPct val="97590"/>
              </a:lnSpc>
              <a:spcBef>
                <a:spcPts val="600"/>
              </a:spcBef>
              <a:spcAft>
                <a:spcPts val="0"/>
              </a:spcAft>
              <a:buClr>
                <a:schemeClr val="dk1"/>
              </a:buClr>
              <a:buSzPts val="3800"/>
              <a:buChar char="•"/>
            </a:pPr>
            <a:r>
              <a:rPr lang="en-CA" sz="3800">
                <a:solidFill>
                  <a:schemeClr val="dk1"/>
                </a:solidFill>
              </a:rPr>
              <a:t>network organisations/hubs</a:t>
            </a:r>
            <a:endParaRPr sz="3800">
              <a:solidFill>
                <a:schemeClr val="dk1"/>
              </a:solidFill>
            </a:endParaRPr>
          </a:p>
          <a:p>
            <a:pPr indent="-441325" lvl="0" marL="630000" rtl="0" algn="l">
              <a:lnSpc>
                <a:spcPct val="97590"/>
              </a:lnSpc>
              <a:spcBef>
                <a:spcPts val="600"/>
              </a:spcBef>
              <a:spcAft>
                <a:spcPts val="0"/>
              </a:spcAft>
              <a:buClr>
                <a:schemeClr val="dk1"/>
              </a:buClr>
              <a:buSzPts val="3800"/>
              <a:buChar char="•"/>
            </a:pPr>
            <a:r>
              <a:rPr lang="en-CA" sz="3800">
                <a:solidFill>
                  <a:schemeClr val="dk1"/>
                </a:solidFill>
              </a:rPr>
              <a:t>grassroot organisations directly.</a:t>
            </a:r>
            <a:endParaRPr sz="3800">
              <a:solidFill>
                <a:schemeClr val="dk1"/>
              </a:solidFill>
            </a:endParaRPr>
          </a:p>
          <a:p>
            <a:pPr indent="0" lvl="0" marL="0" rtl="0" algn="l">
              <a:lnSpc>
                <a:spcPct val="97590"/>
              </a:lnSpc>
              <a:spcBef>
                <a:spcPts val="600"/>
              </a:spcBef>
              <a:spcAft>
                <a:spcPts val="0"/>
              </a:spcAft>
              <a:buNone/>
            </a:pPr>
            <a:r>
              <a:t/>
            </a:r>
            <a:endParaRPr sz="3800">
              <a:solidFill>
                <a:schemeClr val="dk1"/>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rPr b="1" lang="en-CA" sz="3700"/>
              <a:t>To build truly equal partnerships, programmes should invest in time and training to ensure that people with disabilities have the skills and knowledge to engage in design, analytical input and interpreting data so that the process includes the participants concerns and unique interpretations</a:t>
            </a:r>
            <a:endParaRPr b="1" sz="37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6"/>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Participation</a:t>
            </a:r>
            <a:endParaRPr b="1" sz="7200">
              <a:solidFill>
                <a:schemeClr val="lt1"/>
              </a:solidFill>
            </a:endParaRPr>
          </a:p>
        </p:txBody>
      </p:sp>
      <p:sp>
        <p:nvSpPr>
          <p:cNvPr id="246" name="Google Shape;246;p36"/>
          <p:cNvSpPr txBox="1"/>
          <p:nvPr/>
        </p:nvSpPr>
        <p:spPr>
          <a:xfrm>
            <a:off x="1193550" y="3253650"/>
            <a:ext cx="22621800" cy="90141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CA" sz="3400"/>
              <a:t>Seek out and communicate directly with a diverse range of persons with disabilities, their families, OPDs and discuss with them where they may fit in potential action</a:t>
            </a:r>
            <a:endParaRPr sz="3400"/>
          </a:p>
          <a:p>
            <a:pPr indent="-387350" lvl="0" marL="457200" rtl="0" algn="l">
              <a:spcBef>
                <a:spcPts val="0"/>
              </a:spcBef>
              <a:spcAft>
                <a:spcPts val="0"/>
              </a:spcAft>
              <a:buSzPts val="2500"/>
              <a:buChar char="●"/>
            </a:pPr>
            <a:r>
              <a:rPr lang="en-CA" sz="3400"/>
              <a:t>Be aware that many persons with disabilities, especially girls and young women have experienced low expectations from others and may have internalised those beliefs.</a:t>
            </a:r>
            <a:endParaRPr sz="3400"/>
          </a:p>
          <a:p>
            <a:pPr indent="-444500" lvl="1" marL="1260000" rtl="0" algn="l">
              <a:spcBef>
                <a:spcPts val="0"/>
              </a:spcBef>
              <a:spcAft>
                <a:spcPts val="0"/>
              </a:spcAft>
              <a:buSzPts val="3400"/>
              <a:buChar char="⍛"/>
            </a:pPr>
            <a:r>
              <a:rPr lang="en-CA" sz="3400"/>
              <a:t>address low self-esteem and confidence by providing specific opportunities and support for developing belief and skills to participate.</a:t>
            </a:r>
            <a:endParaRPr sz="3400"/>
          </a:p>
          <a:p>
            <a:pPr indent="-387350" lvl="0" marL="457200" rtl="0" algn="l">
              <a:spcBef>
                <a:spcPts val="0"/>
              </a:spcBef>
              <a:spcAft>
                <a:spcPts val="0"/>
              </a:spcAft>
              <a:buSzPts val="2500"/>
              <a:buChar char="●"/>
            </a:pPr>
            <a:r>
              <a:rPr lang="en-CA" sz="3400"/>
              <a:t>Be careful not to group persons with disabilities in a single ‘vulnerable groups’ category because the lived experiences of girls, boys, women, men and gender non-conforming persons with disabilities differ </a:t>
            </a:r>
            <a:endParaRPr sz="3400"/>
          </a:p>
          <a:p>
            <a:pPr indent="-387350" lvl="0" marL="457200" rtl="0" algn="l">
              <a:spcBef>
                <a:spcPts val="0"/>
              </a:spcBef>
              <a:spcAft>
                <a:spcPts val="0"/>
              </a:spcAft>
              <a:buSzPts val="2500"/>
              <a:buChar char="●"/>
            </a:pPr>
            <a:r>
              <a:rPr lang="en-CA" sz="3400"/>
              <a:t>Avoid creating separate events or meetings for persons with disabilities unless the intention is to work on addressing low self-esteem for example; ensure all events are accessible and inclusive</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rPr lang="en-CA" sz="3400"/>
              <a:t>Wherever and whenever possible include a diverse range of persons with disabilities in awareness-raising. They can participate in training enumerators for various data collection processes and/or participate as enumerators and facilitators themselves. They should participate in community consultations, rapid assessments, peer education and other opportunities. </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7"/>
          <p:cNvSpPr txBox="1"/>
          <p:nvPr/>
        </p:nvSpPr>
        <p:spPr>
          <a:xfrm>
            <a:off x="4292150" y="4692438"/>
            <a:ext cx="11722500" cy="4331100"/>
          </a:xfrm>
          <a:prstGeom prst="rect">
            <a:avLst/>
          </a:prstGeom>
          <a:noFill/>
          <a:ln>
            <a:noFill/>
          </a:ln>
        </p:spPr>
        <p:txBody>
          <a:bodyPr anchorCtr="0" anchor="t" bIns="45700" lIns="91425" spcFirstLastPara="1" rIns="91425" wrap="square" tIns="45700">
            <a:noAutofit/>
          </a:bodyPr>
          <a:lstStyle/>
          <a:p>
            <a:pPr indent="0" lvl="1" marL="0" marR="0" rtl="0" algn="l">
              <a:spcBef>
                <a:spcPts val="0"/>
              </a:spcBef>
              <a:spcAft>
                <a:spcPts val="0"/>
              </a:spcAft>
              <a:buNone/>
            </a:pPr>
            <a:r>
              <a:t/>
            </a:r>
            <a:endParaRPr b="0" i="0" sz="4851" u="none" cap="none" strike="noStrike">
              <a:solidFill>
                <a:srgbClr val="000000"/>
              </a:solidFill>
              <a:latin typeface="Calibri"/>
              <a:ea typeface="Calibri"/>
              <a:cs typeface="Calibri"/>
              <a:sym typeface="Calibri"/>
            </a:endParaRPr>
          </a:p>
          <a:p>
            <a:pPr indent="0" lvl="1" marL="0" rtl="0" algn="l">
              <a:spcBef>
                <a:spcPts val="0"/>
              </a:spcBef>
              <a:spcAft>
                <a:spcPts val="0"/>
              </a:spcAft>
              <a:buNone/>
            </a:pPr>
            <a:r>
              <a:rPr lang="en-CA" sz="7040"/>
              <a:t>Is there something that I would like to have clarified?</a:t>
            </a:r>
            <a:endParaRPr sz="7040"/>
          </a:p>
          <a:p>
            <a:pPr indent="0" lvl="1" marL="207934" marR="0" rtl="0" algn="l">
              <a:spcBef>
                <a:spcPts val="0"/>
              </a:spcBef>
              <a:spcAft>
                <a:spcPts val="0"/>
              </a:spcAft>
              <a:buClr>
                <a:srgbClr val="000000"/>
              </a:buClr>
              <a:buSzPts val="4851"/>
              <a:buFont typeface="Arial"/>
              <a:buNone/>
            </a:pPr>
            <a:r>
              <a:t/>
            </a:r>
            <a:endParaRPr b="0" i="0" sz="4851" u="none" cap="none" strike="noStrike">
              <a:solidFill>
                <a:srgbClr val="000000"/>
              </a:solidFill>
              <a:latin typeface="Calibri"/>
              <a:ea typeface="Calibri"/>
              <a:cs typeface="Calibri"/>
              <a:sym typeface="Calibri"/>
            </a:endParaRPr>
          </a:p>
        </p:txBody>
      </p:sp>
      <p:pic>
        <p:nvPicPr>
          <p:cNvPr id="252" name="Google Shape;252;p37"/>
          <p:cNvPicPr preferRelativeResize="0"/>
          <p:nvPr/>
        </p:nvPicPr>
        <p:blipFill rotWithShape="1">
          <a:blip r:embed="rId3">
            <a:alphaModFix/>
          </a:blip>
          <a:srcRect b="0" l="0" r="0" t="0"/>
          <a:stretch/>
        </p:blipFill>
        <p:spPr>
          <a:xfrm>
            <a:off x="16014651" y="3025629"/>
            <a:ext cx="4454349" cy="7664726"/>
          </a:xfrm>
          <a:prstGeom prst="rect">
            <a:avLst/>
          </a:prstGeom>
          <a:noFill/>
          <a:ln>
            <a:noFill/>
          </a:ln>
        </p:spPr>
      </p:pic>
      <p:sp>
        <p:nvSpPr>
          <p:cNvPr id="253" name="Google Shape;253;p37"/>
          <p:cNvSpPr txBox="1"/>
          <p:nvPr/>
        </p:nvSpPr>
        <p:spPr>
          <a:xfrm>
            <a:off x="0" y="810000"/>
            <a:ext cx="16210500" cy="1343400"/>
          </a:xfrm>
          <a:prstGeom prst="rect">
            <a:avLst/>
          </a:prstGeom>
          <a:solidFill>
            <a:srgbClr val="3A4888"/>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Pause for reflections</a:t>
            </a:r>
            <a:endParaRPr b="1" sz="7200">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8"/>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Final recap</a:t>
            </a:r>
            <a:endParaRPr b="1" sz="7200">
              <a:solidFill>
                <a:schemeClr val="lt1"/>
              </a:solidFill>
            </a:endParaRPr>
          </a:p>
        </p:txBody>
      </p:sp>
      <p:sp>
        <p:nvSpPr>
          <p:cNvPr id="259" name="Google Shape;259;p38"/>
          <p:cNvSpPr txBox="1"/>
          <p:nvPr/>
        </p:nvSpPr>
        <p:spPr>
          <a:xfrm>
            <a:off x="9015800" y="3253650"/>
            <a:ext cx="12524400" cy="82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3400"/>
              <a:t>Once a young man was on a trip to the city and he came across an old man sitting by the side of the road begging. The old man had an empty bowl in front of him, and a plea written on cardboard which said </a:t>
            </a:r>
            <a:r>
              <a:rPr b="1" lang="en-CA" sz="3400"/>
              <a:t>“Blind – please help!”</a:t>
            </a:r>
            <a:endParaRPr b="1" sz="3400"/>
          </a:p>
          <a:p>
            <a:pPr indent="0" lvl="0" marL="0" rtl="0" algn="l">
              <a:spcBef>
                <a:spcPts val="0"/>
              </a:spcBef>
              <a:spcAft>
                <a:spcPts val="0"/>
              </a:spcAft>
              <a:buNone/>
            </a:pPr>
            <a:r>
              <a:rPr lang="en-CA" sz="3400"/>
              <a:t> </a:t>
            </a:r>
            <a:endParaRPr sz="3400"/>
          </a:p>
          <a:p>
            <a:pPr indent="0" lvl="0" marL="0" rtl="0" algn="l">
              <a:spcBef>
                <a:spcPts val="0"/>
              </a:spcBef>
              <a:spcAft>
                <a:spcPts val="0"/>
              </a:spcAft>
              <a:buNone/>
            </a:pPr>
            <a:r>
              <a:rPr lang="en-CA" sz="3400"/>
              <a:t>The young man noticed that although it was a very busy time, the old man’s bowl was empty – with people hardly giving him a second glance. The young man felt sorry for the old man. Turning the cardboard around and finding some coloured pens in his bag, he fashioned a new sign and placed it in front of the old man. </a:t>
            </a:r>
            <a:endParaRPr sz="3400"/>
          </a:p>
          <a:p>
            <a:pPr indent="0" lvl="0" marL="0" rtl="0" algn="l">
              <a:spcBef>
                <a:spcPts val="0"/>
              </a:spcBef>
              <a:spcAft>
                <a:spcPts val="0"/>
              </a:spcAft>
              <a:buNone/>
            </a:pPr>
            <a:r>
              <a:rPr lang="en-CA" sz="3400"/>
              <a:t> </a:t>
            </a:r>
            <a:endParaRPr sz="3400"/>
          </a:p>
          <a:p>
            <a:pPr indent="0" lvl="0" marL="0" rtl="0" algn="l">
              <a:spcBef>
                <a:spcPts val="0"/>
              </a:spcBef>
              <a:spcAft>
                <a:spcPts val="0"/>
              </a:spcAft>
              <a:buNone/>
            </a:pPr>
            <a:r>
              <a:rPr lang="en-CA" sz="3400"/>
              <a:t>It didn’t take long until the bowl was full of coins. The new sign said: </a:t>
            </a:r>
            <a:r>
              <a:rPr b="1" lang="en-CA" sz="3400"/>
              <a:t>“Good morning! It is a beautiful day – you can see it – I cannot.”</a:t>
            </a:r>
            <a:endParaRPr b="1" sz="3400"/>
          </a:p>
          <a:p>
            <a:pPr indent="0" lvl="0" marL="0" rtl="0" algn="l">
              <a:spcBef>
                <a:spcPts val="0"/>
              </a:spcBef>
              <a:spcAft>
                <a:spcPts val="0"/>
              </a:spcAft>
              <a:buNone/>
            </a:pPr>
            <a:r>
              <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pic>
        <p:nvPicPr>
          <p:cNvPr id="260" name="Google Shape;260;p38" title="Plan Catalyst icons (8).png"/>
          <p:cNvPicPr preferRelativeResize="0"/>
          <p:nvPr/>
        </p:nvPicPr>
        <p:blipFill>
          <a:blip r:embed="rId3">
            <a:alphaModFix/>
          </a:blip>
          <a:stretch>
            <a:fillRect/>
          </a:stretch>
        </p:blipFill>
        <p:spPr>
          <a:xfrm>
            <a:off x="1799175" y="4342625"/>
            <a:ext cx="6248775" cy="52383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9"/>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Questions</a:t>
            </a:r>
            <a:endParaRPr b="1" sz="7200">
              <a:solidFill>
                <a:schemeClr val="lt1"/>
              </a:solidFill>
            </a:endParaRPr>
          </a:p>
        </p:txBody>
      </p:sp>
      <p:sp>
        <p:nvSpPr>
          <p:cNvPr id="266" name="Google Shape;266;p39"/>
          <p:cNvSpPr txBox="1"/>
          <p:nvPr/>
        </p:nvSpPr>
        <p:spPr>
          <a:xfrm>
            <a:off x="7412525" y="2993625"/>
            <a:ext cx="14279400" cy="80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400"/>
          </a:p>
          <a:p>
            <a:pPr indent="0" lvl="0" marL="0" rtl="0" algn="l">
              <a:spcBef>
                <a:spcPts val="0"/>
              </a:spcBef>
              <a:spcAft>
                <a:spcPts val="0"/>
              </a:spcAft>
              <a:buNone/>
            </a:pPr>
            <a:r>
              <a:rPr lang="en-CA" sz="3900"/>
              <a:t>Which </a:t>
            </a:r>
            <a:r>
              <a:rPr b="1" lang="en-CA" sz="3900">
                <a:solidFill>
                  <a:srgbClr val="993365"/>
                </a:solidFill>
              </a:rPr>
              <a:t>model(s) of disability</a:t>
            </a:r>
            <a:r>
              <a:rPr lang="en-CA" sz="3900"/>
              <a:t> do you see reflected in the story? </a:t>
            </a:r>
            <a:r>
              <a:rPr b="1" lang="en-CA" sz="3900"/>
              <a:t>Explain</a:t>
            </a:r>
            <a:endParaRPr b="1" sz="3900"/>
          </a:p>
          <a:p>
            <a:pPr indent="0" lvl="0" marL="0" rtl="0" algn="l">
              <a:spcBef>
                <a:spcPts val="0"/>
              </a:spcBef>
              <a:spcAft>
                <a:spcPts val="0"/>
              </a:spcAft>
              <a:buNone/>
            </a:pPr>
            <a:r>
              <a:t/>
            </a:r>
            <a:endParaRPr sz="3900"/>
          </a:p>
          <a:p>
            <a:pPr indent="0" lvl="0" marL="0" rtl="0" algn="l">
              <a:spcBef>
                <a:spcPts val="0"/>
              </a:spcBef>
              <a:spcAft>
                <a:spcPts val="0"/>
              </a:spcAft>
              <a:buNone/>
            </a:pPr>
            <a:r>
              <a:t/>
            </a:r>
            <a:endParaRPr sz="3900"/>
          </a:p>
          <a:p>
            <a:pPr indent="0" lvl="0" marL="0" rtl="0" algn="l">
              <a:spcBef>
                <a:spcPts val="0"/>
              </a:spcBef>
              <a:spcAft>
                <a:spcPts val="0"/>
              </a:spcAft>
              <a:buNone/>
            </a:pPr>
            <a:r>
              <a:rPr lang="en-CA" sz="3900"/>
              <a:t>Which </a:t>
            </a:r>
            <a:r>
              <a:rPr b="1" lang="en-CA" sz="3900">
                <a:solidFill>
                  <a:srgbClr val="993365"/>
                </a:solidFill>
              </a:rPr>
              <a:t>power dynamics</a:t>
            </a:r>
            <a:r>
              <a:rPr lang="en-CA" sz="3900"/>
              <a:t> do you see reflected in the two men? </a:t>
            </a:r>
            <a:r>
              <a:rPr b="1" lang="en-CA" sz="3900"/>
              <a:t>Explain</a:t>
            </a:r>
            <a:endParaRPr b="1" sz="3900"/>
          </a:p>
          <a:p>
            <a:pPr indent="0" lvl="0" marL="0" rtl="0" algn="l">
              <a:spcBef>
                <a:spcPts val="0"/>
              </a:spcBef>
              <a:spcAft>
                <a:spcPts val="0"/>
              </a:spcAft>
              <a:buNone/>
            </a:pPr>
            <a:r>
              <a:t/>
            </a:r>
            <a:endParaRPr sz="3900"/>
          </a:p>
          <a:p>
            <a:pPr indent="0" lvl="0" marL="0" rtl="0" algn="l">
              <a:spcBef>
                <a:spcPts val="0"/>
              </a:spcBef>
              <a:spcAft>
                <a:spcPts val="0"/>
              </a:spcAft>
              <a:buNone/>
            </a:pPr>
            <a:r>
              <a:t/>
            </a:r>
            <a:endParaRPr sz="3900"/>
          </a:p>
          <a:p>
            <a:pPr indent="0" lvl="0" marL="0" rtl="0" algn="l">
              <a:spcBef>
                <a:spcPts val="0"/>
              </a:spcBef>
              <a:spcAft>
                <a:spcPts val="0"/>
              </a:spcAft>
              <a:buNone/>
            </a:pPr>
            <a:r>
              <a:rPr lang="en-CA" sz="3900"/>
              <a:t>Given that this is an example for creative thinking for adolescents, is this story content an appropriate example to use in a mainstream setting?</a:t>
            </a:r>
            <a:endParaRPr sz="3900"/>
          </a:p>
          <a:p>
            <a:pPr indent="0" lvl="0" marL="0" rtl="0" algn="l">
              <a:spcBef>
                <a:spcPts val="0"/>
              </a:spcBef>
              <a:spcAft>
                <a:spcPts val="0"/>
              </a:spcAft>
              <a:buNone/>
            </a:pPr>
            <a:r>
              <a:t/>
            </a:r>
            <a:endParaRPr sz="3400"/>
          </a:p>
        </p:txBody>
      </p:sp>
      <p:pic>
        <p:nvPicPr>
          <p:cNvPr id="267" name="Google Shape;267;p39" title="Plan Catalyst icons (9).png"/>
          <p:cNvPicPr preferRelativeResize="0"/>
          <p:nvPr/>
        </p:nvPicPr>
        <p:blipFill>
          <a:blip r:embed="rId3">
            <a:alphaModFix/>
          </a:blip>
          <a:stretch>
            <a:fillRect/>
          </a:stretch>
        </p:blipFill>
        <p:spPr>
          <a:xfrm>
            <a:off x="1474150" y="4614238"/>
            <a:ext cx="5353126" cy="44875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9"/>
          <p:cNvSpPr txBox="1"/>
          <p:nvPr/>
        </p:nvSpPr>
        <p:spPr>
          <a:xfrm>
            <a:off x="1434475" y="3653675"/>
            <a:ext cx="21812100" cy="5364000"/>
          </a:xfrm>
          <a:prstGeom prst="rect">
            <a:avLst/>
          </a:prstGeom>
          <a:noFill/>
          <a:ln>
            <a:noFill/>
          </a:ln>
        </p:spPr>
        <p:txBody>
          <a:bodyPr anchorCtr="0" anchor="ctr" bIns="50800" lIns="50800" spcFirstLastPara="1" rIns="50800" wrap="square" tIns="50800">
            <a:noAutofit/>
          </a:bodyPr>
          <a:lstStyle/>
          <a:p>
            <a:pPr indent="0" lvl="0" marL="0" rtl="0" algn="l">
              <a:lnSpc>
                <a:spcPct val="90000"/>
              </a:lnSpc>
              <a:spcBef>
                <a:spcPts val="0"/>
              </a:spcBef>
              <a:spcAft>
                <a:spcPts val="0"/>
              </a:spcAft>
              <a:buNone/>
            </a:pPr>
            <a:r>
              <a:rPr lang="en-CA" sz="4000">
                <a:solidFill>
                  <a:schemeClr val="dk1"/>
                </a:solidFill>
              </a:rPr>
              <a:t>The CRPD outlines key principles and definitions in approach, plus 50 articles detailing obligations for State Parties who ratify the CRPD to implement. </a:t>
            </a:r>
            <a:endParaRPr sz="4000">
              <a:solidFill>
                <a:schemeClr val="dk1"/>
              </a:solidFill>
            </a:endParaRPr>
          </a:p>
          <a:p>
            <a:pPr indent="0" lvl="0" marL="457200" rtl="0" algn="l">
              <a:lnSpc>
                <a:spcPct val="90000"/>
              </a:lnSpc>
              <a:spcBef>
                <a:spcPts val="0"/>
              </a:spcBef>
              <a:spcAft>
                <a:spcPts val="0"/>
              </a:spcAft>
              <a:buNone/>
            </a:pPr>
            <a:r>
              <a:t/>
            </a:r>
            <a:endParaRPr sz="4000">
              <a:solidFill>
                <a:schemeClr val="dk1"/>
              </a:solidFill>
            </a:endParaRPr>
          </a:p>
          <a:p>
            <a:pPr indent="0" lvl="0" marL="0" rtl="0" algn="l">
              <a:lnSpc>
                <a:spcPct val="90000"/>
              </a:lnSpc>
              <a:spcBef>
                <a:spcPts val="0"/>
              </a:spcBef>
              <a:spcAft>
                <a:spcPts val="0"/>
              </a:spcAft>
              <a:buNone/>
            </a:pPr>
            <a:r>
              <a:t/>
            </a:r>
            <a:endParaRPr sz="4000">
              <a:solidFill>
                <a:schemeClr val="dk1"/>
              </a:solidFill>
            </a:endParaRPr>
          </a:p>
          <a:p>
            <a:pPr indent="0" lvl="0" marL="0" rtl="0" algn="l">
              <a:lnSpc>
                <a:spcPct val="90000"/>
              </a:lnSpc>
              <a:spcBef>
                <a:spcPts val="0"/>
              </a:spcBef>
              <a:spcAft>
                <a:spcPts val="0"/>
              </a:spcAft>
              <a:buNone/>
            </a:pPr>
            <a:r>
              <a:rPr b="1" lang="en-CA" sz="4000">
                <a:solidFill>
                  <a:srgbClr val="993365"/>
                </a:solidFill>
              </a:rPr>
              <a:t>Article 1</a:t>
            </a:r>
            <a:endParaRPr b="1" sz="4000">
              <a:solidFill>
                <a:srgbClr val="993365"/>
              </a:solidFill>
            </a:endParaRPr>
          </a:p>
          <a:p>
            <a:pPr indent="0" lvl="0" marL="0" rtl="0" algn="l">
              <a:lnSpc>
                <a:spcPct val="90000"/>
              </a:lnSpc>
              <a:spcBef>
                <a:spcPts val="0"/>
              </a:spcBef>
              <a:spcAft>
                <a:spcPts val="0"/>
              </a:spcAft>
              <a:buNone/>
            </a:pPr>
            <a:r>
              <a:t/>
            </a:r>
            <a:endParaRPr b="1" sz="4000">
              <a:solidFill>
                <a:srgbClr val="993365"/>
              </a:solidFill>
            </a:endParaRPr>
          </a:p>
          <a:p>
            <a:pPr indent="0" lvl="0" marL="0" rtl="0" algn="l">
              <a:lnSpc>
                <a:spcPct val="90000"/>
              </a:lnSpc>
              <a:spcBef>
                <a:spcPts val="0"/>
              </a:spcBef>
              <a:spcAft>
                <a:spcPts val="0"/>
              </a:spcAft>
              <a:buNone/>
            </a:pPr>
            <a:r>
              <a:rPr b="1" lang="en-CA" sz="4000">
                <a:solidFill>
                  <a:schemeClr val="dk1"/>
                </a:solidFill>
              </a:rPr>
              <a:t>“Persons with disabilities include those who have long-term physical, mental, intellectual or sensory impairments which in interaction with various barriers may hinder their full and effective participation in society on an equal basis with others.”</a:t>
            </a:r>
            <a:endParaRPr b="1" sz="4000">
              <a:solidFill>
                <a:schemeClr val="dk1"/>
              </a:solidFill>
            </a:endParaRPr>
          </a:p>
        </p:txBody>
      </p:sp>
      <p:sp>
        <p:nvSpPr>
          <p:cNvPr id="41" name="Google Shape;41;p9"/>
          <p:cNvSpPr txBox="1"/>
          <p:nvPr/>
        </p:nvSpPr>
        <p:spPr>
          <a:xfrm>
            <a:off x="0" y="810000"/>
            <a:ext cx="225159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The CRPD and International Development</a:t>
            </a:r>
            <a:endParaRPr b="1" sz="72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10"/>
          <p:cNvSpPr txBox="1"/>
          <p:nvPr/>
        </p:nvSpPr>
        <p:spPr>
          <a:xfrm>
            <a:off x="1161600" y="3437000"/>
            <a:ext cx="22060800" cy="6772200"/>
          </a:xfrm>
          <a:prstGeom prst="rect">
            <a:avLst/>
          </a:prstGeom>
          <a:noFill/>
          <a:ln>
            <a:noFill/>
          </a:ln>
        </p:spPr>
        <p:txBody>
          <a:bodyPr anchorCtr="0" anchor="ctr" bIns="50800" lIns="50800" spcFirstLastPara="1" rIns="50800" wrap="square" tIns="50800">
            <a:noAutofit/>
          </a:bodyPr>
          <a:lstStyle/>
          <a:p>
            <a:pPr indent="-387350" lvl="0" marL="457200" rtl="0" algn="l">
              <a:lnSpc>
                <a:spcPct val="90000"/>
              </a:lnSpc>
              <a:spcBef>
                <a:spcPts val="0"/>
              </a:spcBef>
              <a:spcAft>
                <a:spcPts val="0"/>
              </a:spcAft>
              <a:buClr>
                <a:schemeClr val="dk1"/>
              </a:buClr>
              <a:buSzPts val="2500"/>
              <a:buChar char="●"/>
            </a:pPr>
            <a:r>
              <a:rPr lang="en-CA" sz="4000">
                <a:solidFill>
                  <a:schemeClr val="dk1"/>
                </a:solidFill>
              </a:rPr>
              <a:t>A unique feature of the CRPD is the inclusion of an article on </a:t>
            </a:r>
            <a:r>
              <a:rPr b="1" lang="en-CA" sz="4000">
                <a:solidFill>
                  <a:srgbClr val="993365"/>
                </a:solidFill>
              </a:rPr>
              <a:t>international cooperation</a:t>
            </a:r>
            <a:r>
              <a:rPr lang="en-CA" sz="4000">
                <a:solidFill>
                  <a:schemeClr val="dk1"/>
                </a:solidFill>
              </a:rPr>
              <a:t>. Member States now have an obligation to ensure that all development aid is:</a:t>
            </a:r>
            <a:endParaRPr sz="4000">
              <a:solidFill>
                <a:schemeClr val="dk1"/>
              </a:solidFill>
            </a:endParaRPr>
          </a:p>
          <a:p>
            <a:pPr indent="0" lvl="0" marL="457200" rtl="0" algn="l">
              <a:lnSpc>
                <a:spcPct val="90000"/>
              </a:lnSpc>
              <a:spcBef>
                <a:spcPts val="0"/>
              </a:spcBef>
              <a:spcAft>
                <a:spcPts val="0"/>
              </a:spcAft>
              <a:buNone/>
            </a:pPr>
            <a:r>
              <a:t/>
            </a:r>
            <a:endParaRPr sz="4000">
              <a:solidFill>
                <a:schemeClr val="dk1"/>
              </a:solidFill>
            </a:endParaRPr>
          </a:p>
          <a:p>
            <a:pPr indent="0" lvl="0" marL="914400" rtl="0" algn="l">
              <a:lnSpc>
                <a:spcPct val="90000"/>
              </a:lnSpc>
              <a:spcBef>
                <a:spcPts val="0"/>
              </a:spcBef>
              <a:spcAft>
                <a:spcPts val="0"/>
              </a:spcAft>
              <a:buNone/>
            </a:pPr>
            <a:r>
              <a:rPr b="1" lang="en-CA" sz="4000">
                <a:solidFill>
                  <a:schemeClr val="dk1"/>
                </a:solidFill>
              </a:rPr>
              <a:t>‘….inclusive of and accessible to, persons with disabilities’ (Article 32)</a:t>
            </a:r>
            <a:endParaRPr b="1" sz="4000">
              <a:solidFill>
                <a:schemeClr val="dk1"/>
              </a:solidFill>
            </a:endParaRPr>
          </a:p>
          <a:p>
            <a:pPr indent="0" lvl="0" marL="457200" rtl="0" algn="l">
              <a:lnSpc>
                <a:spcPct val="90000"/>
              </a:lnSpc>
              <a:spcBef>
                <a:spcPts val="0"/>
              </a:spcBef>
              <a:spcAft>
                <a:spcPts val="0"/>
              </a:spcAft>
              <a:buNone/>
            </a:pPr>
            <a:r>
              <a:t/>
            </a:r>
            <a:endParaRPr sz="4000">
              <a:solidFill>
                <a:schemeClr val="dk1"/>
              </a:solidFill>
            </a:endParaRPr>
          </a:p>
          <a:p>
            <a:pPr indent="0" lvl="0" marL="457200" rtl="0" algn="l">
              <a:lnSpc>
                <a:spcPct val="90000"/>
              </a:lnSpc>
              <a:spcBef>
                <a:spcPts val="0"/>
              </a:spcBef>
              <a:spcAft>
                <a:spcPts val="0"/>
              </a:spcAft>
              <a:buNone/>
            </a:pPr>
            <a:r>
              <a:t/>
            </a:r>
            <a:endParaRPr sz="4000">
              <a:solidFill>
                <a:schemeClr val="dk1"/>
              </a:solidFill>
            </a:endParaRPr>
          </a:p>
          <a:p>
            <a:pPr indent="0" lvl="0" marL="457200" rtl="0" algn="l">
              <a:lnSpc>
                <a:spcPct val="90000"/>
              </a:lnSpc>
              <a:spcBef>
                <a:spcPts val="0"/>
              </a:spcBef>
              <a:spcAft>
                <a:spcPts val="0"/>
              </a:spcAft>
              <a:buNone/>
            </a:pPr>
            <a:r>
              <a:t/>
            </a:r>
            <a:endParaRPr sz="4000">
              <a:solidFill>
                <a:schemeClr val="dk1"/>
              </a:solidFill>
            </a:endParaRPr>
          </a:p>
          <a:p>
            <a:pPr indent="-387350" lvl="0" marL="457200" rtl="0" algn="l">
              <a:lnSpc>
                <a:spcPct val="90000"/>
              </a:lnSpc>
              <a:spcBef>
                <a:spcPts val="0"/>
              </a:spcBef>
              <a:spcAft>
                <a:spcPts val="0"/>
              </a:spcAft>
              <a:buClr>
                <a:schemeClr val="dk1"/>
              </a:buClr>
              <a:buSzPts val="2500"/>
              <a:buChar char="●"/>
            </a:pPr>
            <a:r>
              <a:rPr lang="en-CA" sz="4000">
                <a:solidFill>
                  <a:schemeClr val="dk1"/>
                </a:solidFill>
              </a:rPr>
              <a:t>For the first time, there is now a binding commitment to ensure equality and inclusion not only domestically but also through development aid. </a:t>
            </a:r>
            <a:endParaRPr sz="4000">
              <a:solidFill>
                <a:schemeClr val="dk1"/>
              </a:solidFill>
            </a:endParaRPr>
          </a:p>
        </p:txBody>
      </p:sp>
      <p:sp>
        <p:nvSpPr>
          <p:cNvPr id="47" name="Google Shape;47;p10"/>
          <p:cNvSpPr txBox="1"/>
          <p:nvPr/>
        </p:nvSpPr>
        <p:spPr>
          <a:xfrm>
            <a:off x="0" y="810000"/>
            <a:ext cx="225159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The CRPD and International Development</a:t>
            </a:r>
            <a:endParaRPr b="1" sz="72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1"/>
          <p:cNvSpPr txBox="1"/>
          <p:nvPr/>
        </p:nvSpPr>
        <p:spPr>
          <a:xfrm>
            <a:off x="1161600" y="3892025"/>
            <a:ext cx="22060800" cy="5364000"/>
          </a:xfrm>
          <a:prstGeom prst="rect">
            <a:avLst/>
          </a:prstGeom>
          <a:noFill/>
          <a:ln>
            <a:noFill/>
          </a:ln>
        </p:spPr>
        <p:txBody>
          <a:bodyPr anchorCtr="0" anchor="ctr" bIns="50800" lIns="50800" spcFirstLastPara="1" rIns="50800" wrap="square" tIns="50800">
            <a:noAutofit/>
          </a:bodyPr>
          <a:lstStyle/>
          <a:p>
            <a:pPr indent="0" lvl="0" marL="0" rtl="0" algn="l">
              <a:lnSpc>
                <a:spcPct val="90000"/>
              </a:lnSpc>
              <a:spcBef>
                <a:spcPts val="0"/>
              </a:spcBef>
              <a:spcAft>
                <a:spcPts val="0"/>
              </a:spcAft>
              <a:buNone/>
            </a:pPr>
            <a:r>
              <a:rPr b="1" lang="en-CA" sz="4000">
                <a:solidFill>
                  <a:srgbClr val="993365"/>
                </a:solidFill>
              </a:rPr>
              <a:t>Article 6</a:t>
            </a:r>
            <a:r>
              <a:rPr lang="en-CA" sz="4000">
                <a:solidFill>
                  <a:schemeClr val="dk1"/>
                </a:solidFill>
              </a:rPr>
              <a:t> - </a:t>
            </a:r>
            <a:r>
              <a:rPr b="1" lang="en-CA" sz="4000">
                <a:solidFill>
                  <a:schemeClr val="dk1"/>
                </a:solidFill>
              </a:rPr>
              <a:t>women with disabilities</a:t>
            </a:r>
            <a:r>
              <a:rPr lang="en-CA" sz="4000">
                <a:solidFill>
                  <a:schemeClr val="dk1"/>
                </a:solidFill>
              </a:rPr>
              <a:t>: includes:</a:t>
            </a:r>
            <a:endParaRPr sz="4000">
              <a:solidFill>
                <a:schemeClr val="dk1"/>
              </a:solidFill>
            </a:endParaRPr>
          </a:p>
          <a:p>
            <a:pPr indent="0" lvl="0" marL="0" rtl="0" algn="l">
              <a:lnSpc>
                <a:spcPct val="90000"/>
              </a:lnSpc>
              <a:spcBef>
                <a:spcPts val="0"/>
              </a:spcBef>
              <a:spcAft>
                <a:spcPts val="0"/>
              </a:spcAft>
              <a:buNone/>
            </a:pPr>
            <a:r>
              <a:t/>
            </a:r>
            <a:endParaRPr sz="4000">
              <a:solidFill>
                <a:schemeClr val="dk1"/>
              </a:solidFill>
            </a:endParaRPr>
          </a:p>
          <a:p>
            <a:pPr indent="0" lvl="0" marL="0" rtl="0" algn="ctr">
              <a:lnSpc>
                <a:spcPct val="90000"/>
              </a:lnSpc>
              <a:spcBef>
                <a:spcPts val="0"/>
              </a:spcBef>
              <a:spcAft>
                <a:spcPts val="0"/>
              </a:spcAft>
              <a:buNone/>
            </a:pPr>
            <a:r>
              <a:rPr lang="en-CA" sz="4000">
                <a:solidFill>
                  <a:schemeClr val="dk1"/>
                </a:solidFill>
              </a:rPr>
              <a:t>“States..recognize that women and girls with disabilities are subject to multiple discrimination and..shall take measures to ensure..full and equal…human rights and fundamental freedoms”</a:t>
            </a:r>
            <a:endParaRPr sz="4000">
              <a:solidFill>
                <a:schemeClr val="dk1"/>
              </a:solidFill>
            </a:endParaRPr>
          </a:p>
          <a:p>
            <a:pPr indent="0" lvl="0" marL="0" rtl="0" algn="l">
              <a:lnSpc>
                <a:spcPct val="90000"/>
              </a:lnSpc>
              <a:spcBef>
                <a:spcPts val="0"/>
              </a:spcBef>
              <a:spcAft>
                <a:spcPts val="0"/>
              </a:spcAft>
              <a:buNone/>
            </a:pPr>
            <a:r>
              <a:t/>
            </a:r>
            <a:endParaRPr sz="4000">
              <a:solidFill>
                <a:schemeClr val="dk1"/>
              </a:solidFill>
            </a:endParaRPr>
          </a:p>
        </p:txBody>
      </p:sp>
      <p:sp>
        <p:nvSpPr>
          <p:cNvPr id="53" name="Google Shape;53;p11"/>
          <p:cNvSpPr txBox="1"/>
          <p:nvPr/>
        </p:nvSpPr>
        <p:spPr>
          <a:xfrm>
            <a:off x="0" y="810000"/>
            <a:ext cx="225159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The CRPD – women with disabilities</a:t>
            </a:r>
            <a:endParaRPr b="1" sz="72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2"/>
          <p:cNvSpPr txBox="1"/>
          <p:nvPr/>
        </p:nvSpPr>
        <p:spPr>
          <a:xfrm>
            <a:off x="1161600" y="3437000"/>
            <a:ext cx="22060800" cy="5364000"/>
          </a:xfrm>
          <a:prstGeom prst="rect">
            <a:avLst/>
          </a:prstGeom>
          <a:noFill/>
          <a:ln>
            <a:noFill/>
          </a:ln>
        </p:spPr>
        <p:txBody>
          <a:bodyPr anchorCtr="0" anchor="ctr" bIns="50800" lIns="50800" spcFirstLastPara="1" rIns="50800" wrap="square" tIns="50800">
            <a:noAutofit/>
          </a:bodyPr>
          <a:lstStyle/>
          <a:p>
            <a:pPr indent="0" lvl="0" marL="0" rtl="0" algn="l">
              <a:lnSpc>
                <a:spcPct val="90000"/>
              </a:lnSpc>
              <a:spcBef>
                <a:spcPts val="0"/>
              </a:spcBef>
              <a:spcAft>
                <a:spcPts val="0"/>
              </a:spcAft>
              <a:buNone/>
            </a:pPr>
            <a:r>
              <a:rPr b="1" lang="en-CA" sz="4000">
                <a:solidFill>
                  <a:srgbClr val="993365"/>
                </a:solidFill>
              </a:rPr>
              <a:t>Article 23</a:t>
            </a:r>
            <a:r>
              <a:rPr lang="en-CA" sz="4000">
                <a:solidFill>
                  <a:schemeClr val="dk1"/>
                </a:solidFill>
              </a:rPr>
              <a:t> - </a:t>
            </a:r>
            <a:r>
              <a:rPr b="1" lang="en-CA" sz="4000">
                <a:solidFill>
                  <a:schemeClr val="dk1"/>
                </a:solidFill>
              </a:rPr>
              <a:t>respect for the home and family</a:t>
            </a:r>
            <a:r>
              <a:rPr lang="en-CA" sz="4000">
                <a:solidFill>
                  <a:schemeClr val="dk1"/>
                </a:solidFill>
              </a:rPr>
              <a:t>: includes</a:t>
            </a:r>
            <a:endParaRPr sz="4000">
              <a:solidFill>
                <a:schemeClr val="dk1"/>
              </a:solidFill>
            </a:endParaRPr>
          </a:p>
          <a:p>
            <a:pPr indent="0" lvl="0" marL="0" rtl="0" algn="l">
              <a:lnSpc>
                <a:spcPct val="90000"/>
              </a:lnSpc>
              <a:spcBef>
                <a:spcPts val="0"/>
              </a:spcBef>
              <a:spcAft>
                <a:spcPts val="0"/>
              </a:spcAft>
              <a:buNone/>
            </a:pPr>
            <a:r>
              <a:t/>
            </a:r>
            <a:endParaRPr sz="4000">
              <a:solidFill>
                <a:schemeClr val="dk1"/>
              </a:solidFill>
            </a:endParaRPr>
          </a:p>
          <a:p>
            <a:pPr indent="0" lvl="0" marL="0" rtl="0" algn="ctr">
              <a:lnSpc>
                <a:spcPct val="90000"/>
              </a:lnSpc>
              <a:spcBef>
                <a:spcPts val="0"/>
              </a:spcBef>
              <a:spcAft>
                <a:spcPts val="0"/>
              </a:spcAft>
              <a:buNone/>
            </a:pPr>
            <a:r>
              <a:rPr lang="en-CA" sz="4000">
                <a:solidFill>
                  <a:schemeClr val="dk1"/>
                </a:solidFill>
              </a:rPr>
              <a:t>“the rights of persons with disabilities..to have access to age-appropriate information, reproductive and family planning education…and the means..to enable..exercise of these rights.”</a:t>
            </a:r>
            <a:endParaRPr sz="4000">
              <a:solidFill>
                <a:schemeClr val="dk1"/>
              </a:solidFill>
            </a:endParaRPr>
          </a:p>
          <a:p>
            <a:pPr indent="0" lvl="0" marL="0" rtl="0" algn="l">
              <a:lnSpc>
                <a:spcPct val="90000"/>
              </a:lnSpc>
              <a:spcBef>
                <a:spcPts val="0"/>
              </a:spcBef>
              <a:spcAft>
                <a:spcPts val="0"/>
              </a:spcAft>
              <a:buNone/>
            </a:pPr>
            <a:r>
              <a:t/>
            </a:r>
            <a:endParaRPr sz="4000">
              <a:solidFill>
                <a:schemeClr val="dk1"/>
              </a:solidFill>
            </a:endParaRPr>
          </a:p>
          <a:p>
            <a:pPr indent="0" lvl="0" marL="0" rtl="0" algn="l">
              <a:lnSpc>
                <a:spcPct val="90000"/>
              </a:lnSpc>
              <a:spcBef>
                <a:spcPts val="0"/>
              </a:spcBef>
              <a:spcAft>
                <a:spcPts val="0"/>
              </a:spcAft>
              <a:buNone/>
            </a:pPr>
            <a:r>
              <a:t/>
            </a:r>
            <a:endParaRPr sz="4000">
              <a:solidFill>
                <a:schemeClr val="dk1"/>
              </a:solidFill>
            </a:endParaRPr>
          </a:p>
        </p:txBody>
      </p:sp>
      <p:sp>
        <p:nvSpPr>
          <p:cNvPr id="59" name="Google Shape;59;p12"/>
          <p:cNvSpPr txBox="1"/>
          <p:nvPr/>
        </p:nvSpPr>
        <p:spPr>
          <a:xfrm>
            <a:off x="0" y="810000"/>
            <a:ext cx="225159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The CRPD - health and reproductive health</a:t>
            </a:r>
            <a:endParaRPr b="1" sz="72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nvSpPr>
        <p:spPr>
          <a:xfrm>
            <a:off x="1161600" y="3437000"/>
            <a:ext cx="22060800" cy="6382200"/>
          </a:xfrm>
          <a:prstGeom prst="rect">
            <a:avLst/>
          </a:prstGeom>
          <a:noFill/>
          <a:ln>
            <a:noFill/>
          </a:ln>
        </p:spPr>
        <p:txBody>
          <a:bodyPr anchorCtr="0" anchor="ctr" bIns="50800" lIns="50800" spcFirstLastPara="1" rIns="50800" wrap="square" tIns="50800">
            <a:noAutofit/>
          </a:bodyPr>
          <a:lstStyle/>
          <a:p>
            <a:pPr indent="0" lvl="0" marL="0" rtl="0" algn="l">
              <a:lnSpc>
                <a:spcPct val="90000"/>
              </a:lnSpc>
              <a:spcBef>
                <a:spcPts val="0"/>
              </a:spcBef>
              <a:spcAft>
                <a:spcPts val="0"/>
              </a:spcAft>
              <a:buNone/>
            </a:pPr>
            <a:r>
              <a:rPr b="1" lang="en-CA" sz="4000">
                <a:solidFill>
                  <a:srgbClr val="993365"/>
                </a:solidFill>
              </a:rPr>
              <a:t>Article 25</a:t>
            </a:r>
            <a:r>
              <a:rPr lang="en-CA" sz="4000">
                <a:solidFill>
                  <a:schemeClr val="dk1"/>
                </a:solidFill>
              </a:rPr>
              <a:t> – </a:t>
            </a:r>
            <a:r>
              <a:rPr b="1" lang="en-CA" sz="4000">
                <a:solidFill>
                  <a:schemeClr val="dk1"/>
                </a:solidFill>
              </a:rPr>
              <a:t>health</a:t>
            </a:r>
            <a:r>
              <a:rPr lang="en-CA" sz="4000">
                <a:solidFill>
                  <a:schemeClr val="dk1"/>
                </a:solidFill>
              </a:rPr>
              <a:t>: includes</a:t>
            </a:r>
            <a:endParaRPr sz="4000">
              <a:solidFill>
                <a:schemeClr val="dk1"/>
              </a:solidFill>
            </a:endParaRPr>
          </a:p>
          <a:p>
            <a:pPr indent="0" lvl="0" marL="0" rtl="0" algn="l">
              <a:lnSpc>
                <a:spcPct val="90000"/>
              </a:lnSpc>
              <a:spcBef>
                <a:spcPts val="0"/>
              </a:spcBef>
              <a:spcAft>
                <a:spcPts val="0"/>
              </a:spcAft>
              <a:buNone/>
            </a:pPr>
            <a:r>
              <a:t/>
            </a:r>
            <a:endParaRPr sz="4000">
              <a:solidFill>
                <a:schemeClr val="dk1"/>
              </a:solidFill>
            </a:endParaRPr>
          </a:p>
          <a:p>
            <a:pPr indent="0" lvl="0" marL="0" rtl="0" algn="ctr">
              <a:lnSpc>
                <a:spcPct val="90000"/>
              </a:lnSpc>
              <a:spcBef>
                <a:spcPts val="0"/>
              </a:spcBef>
              <a:spcAft>
                <a:spcPts val="0"/>
              </a:spcAft>
              <a:buNone/>
            </a:pPr>
            <a:r>
              <a:rPr lang="en-CA" sz="4000">
                <a:solidFill>
                  <a:schemeClr val="dk1"/>
                </a:solidFill>
              </a:rPr>
              <a:t>“Persons with disabilities have the right to…the highest attainable standard of health without discrimination. State Parties shall take all appropriate measures..to ensure access to health services that are gender sensitive, including health-related rehabilitation.”</a:t>
            </a:r>
            <a:endParaRPr sz="4000">
              <a:solidFill>
                <a:schemeClr val="dk1"/>
              </a:solidFill>
            </a:endParaRPr>
          </a:p>
          <a:p>
            <a:pPr indent="0" lvl="0" marL="0" rtl="0" algn="ctr">
              <a:lnSpc>
                <a:spcPct val="90000"/>
              </a:lnSpc>
              <a:spcBef>
                <a:spcPts val="0"/>
              </a:spcBef>
              <a:spcAft>
                <a:spcPts val="0"/>
              </a:spcAft>
              <a:buNone/>
            </a:pPr>
            <a:r>
              <a:t/>
            </a:r>
            <a:endParaRPr sz="4000">
              <a:solidFill>
                <a:schemeClr val="dk1"/>
              </a:solidFill>
            </a:endParaRPr>
          </a:p>
          <a:p>
            <a:pPr indent="0" lvl="0" marL="0" rtl="0" algn="ctr">
              <a:lnSpc>
                <a:spcPct val="90000"/>
              </a:lnSpc>
              <a:spcBef>
                <a:spcPts val="0"/>
              </a:spcBef>
              <a:spcAft>
                <a:spcPts val="0"/>
              </a:spcAft>
              <a:buNone/>
            </a:pPr>
            <a:r>
              <a:t/>
            </a:r>
            <a:endParaRPr sz="4000">
              <a:solidFill>
                <a:schemeClr val="dk1"/>
              </a:solidFill>
            </a:endParaRPr>
          </a:p>
          <a:p>
            <a:pPr indent="0" lvl="0" marL="0" rtl="0" algn="ctr">
              <a:lnSpc>
                <a:spcPct val="90000"/>
              </a:lnSpc>
              <a:spcBef>
                <a:spcPts val="0"/>
              </a:spcBef>
              <a:spcAft>
                <a:spcPts val="0"/>
              </a:spcAft>
              <a:buNone/>
            </a:pPr>
            <a:r>
              <a:rPr lang="en-CA" sz="4000">
                <a:solidFill>
                  <a:schemeClr val="dk1"/>
                </a:solidFill>
              </a:rPr>
              <a:t>“State Parties shall provide..the same range, quality and standard of free or affordable health care as provided to other persons, including sexual and reproductive health and population-based public health programmes.”</a:t>
            </a:r>
            <a:endParaRPr sz="4000">
              <a:solidFill>
                <a:schemeClr val="dk1"/>
              </a:solidFill>
            </a:endParaRPr>
          </a:p>
        </p:txBody>
      </p:sp>
      <p:sp>
        <p:nvSpPr>
          <p:cNvPr id="65" name="Google Shape;65;p13"/>
          <p:cNvSpPr txBox="1"/>
          <p:nvPr/>
        </p:nvSpPr>
        <p:spPr>
          <a:xfrm>
            <a:off x="0" y="810000"/>
            <a:ext cx="225159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The CRPD - health and reproductive health</a:t>
            </a:r>
            <a:endParaRPr b="1" sz="72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nvSpPr>
        <p:spPr>
          <a:xfrm>
            <a:off x="1865300" y="4347075"/>
            <a:ext cx="20259900" cy="5364000"/>
          </a:xfrm>
          <a:prstGeom prst="rect">
            <a:avLst/>
          </a:prstGeom>
          <a:noFill/>
          <a:ln>
            <a:noFill/>
          </a:ln>
        </p:spPr>
        <p:txBody>
          <a:bodyPr anchorCtr="0" anchor="ctr" bIns="50800" lIns="50800" spcFirstLastPara="1" rIns="50800" wrap="square" tIns="50800">
            <a:noAutofit/>
          </a:bodyPr>
          <a:lstStyle/>
          <a:p>
            <a:pPr indent="-387350" lvl="0" marL="457200" rtl="0" algn="l">
              <a:lnSpc>
                <a:spcPct val="90000"/>
              </a:lnSpc>
              <a:spcBef>
                <a:spcPts val="0"/>
              </a:spcBef>
              <a:spcAft>
                <a:spcPts val="0"/>
              </a:spcAft>
              <a:buClr>
                <a:schemeClr val="dk1"/>
              </a:buClr>
              <a:buSzPts val="2500"/>
              <a:buChar char="●"/>
            </a:pPr>
            <a:r>
              <a:rPr lang="en-CA" sz="4000">
                <a:solidFill>
                  <a:schemeClr val="dk1"/>
                </a:solidFill>
              </a:rPr>
              <a:t>Steady increase in the number of governments passing or amending pro-disability legislation</a:t>
            </a:r>
            <a:endParaRPr sz="4000">
              <a:solidFill>
                <a:schemeClr val="dk1"/>
              </a:solidFill>
            </a:endParaRPr>
          </a:p>
          <a:p>
            <a:pPr indent="-387350" lvl="0" marL="457200" rtl="0" algn="l">
              <a:lnSpc>
                <a:spcPct val="90000"/>
              </a:lnSpc>
              <a:spcBef>
                <a:spcPts val="4000"/>
              </a:spcBef>
              <a:spcAft>
                <a:spcPts val="0"/>
              </a:spcAft>
              <a:buClr>
                <a:schemeClr val="dk1"/>
              </a:buClr>
              <a:buSzPts val="2500"/>
              <a:buChar char="●"/>
            </a:pPr>
            <a:r>
              <a:rPr lang="en-CA" sz="4000">
                <a:solidFill>
                  <a:schemeClr val="dk1"/>
                </a:solidFill>
              </a:rPr>
              <a:t>Current CRPD ratification status (April 2025) = </a:t>
            </a:r>
            <a:r>
              <a:rPr b="1" lang="en-CA" sz="4000">
                <a:solidFill>
                  <a:srgbClr val="993365"/>
                </a:solidFill>
              </a:rPr>
              <a:t>192 countries</a:t>
            </a:r>
            <a:endParaRPr b="1" sz="4000">
              <a:solidFill>
                <a:srgbClr val="993365"/>
              </a:solidFill>
            </a:endParaRPr>
          </a:p>
          <a:p>
            <a:pPr indent="-387350" lvl="0" marL="457200" rtl="0" algn="l">
              <a:lnSpc>
                <a:spcPct val="90000"/>
              </a:lnSpc>
              <a:spcBef>
                <a:spcPts val="4000"/>
              </a:spcBef>
              <a:spcAft>
                <a:spcPts val="0"/>
              </a:spcAft>
              <a:buSzPts val="2500"/>
              <a:buChar char="●"/>
            </a:pPr>
            <a:r>
              <a:rPr lang="en-CA" sz="4000">
                <a:solidFill>
                  <a:schemeClr val="dk1"/>
                </a:solidFill>
              </a:rPr>
              <a:t>Full information available on the UN CRPD website: </a:t>
            </a:r>
            <a:r>
              <a:rPr lang="en-CA" sz="4000" u="sng">
                <a:solidFill>
                  <a:srgbClr val="3A4888"/>
                </a:solidFill>
                <a:hlinkClick r:id="rId3">
                  <a:extLst>
                    <a:ext uri="{A12FA001-AC4F-418D-AE19-62706E023703}">
                      <ahyp:hlinkClr val="tx"/>
                    </a:ext>
                  </a:extLst>
                </a:hlinkClick>
              </a:rPr>
              <a:t>https://social.desa.un.org/issues/disability/crpd/convention-on-the-rights-of-persons-with-disabilities-crpd</a:t>
            </a:r>
            <a:r>
              <a:rPr lang="en-CA" sz="4000">
                <a:solidFill>
                  <a:schemeClr val="dk1"/>
                </a:solidFill>
              </a:rPr>
              <a:t> </a:t>
            </a:r>
            <a:endParaRPr sz="4000">
              <a:solidFill>
                <a:schemeClr val="dk1"/>
              </a:solidFill>
            </a:endParaRPr>
          </a:p>
          <a:p>
            <a:pPr indent="0" lvl="0" marL="0" rtl="0" algn="l">
              <a:lnSpc>
                <a:spcPct val="90000"/>
              </a:lnSpc>
              <a:spcBef>
                <a:spcPts val="4000"/>
              </a:spcBef>
              <a:spcAft>
                <a:spcPts val="0"/>
              </a:spcAft>
              <a:buNone/>
            </a:pPr>
            <a:r>
              <a:t/>
            </a:r>
            <a:endParaRPr sz="4000">
              <a:solidFill>
                <a:schemeClr val="dk1"/>
              </a:solidFill>
            </a:endParaRPr>
          </a:p>
        </p:txBody>
      </p:sp>
      <p:sp>
        <p:nvSpPr>
          <p:cNvPr id="71" name="Google Shape;71;p14"/>
          <p:cNvSpPr txBox="1"/>
          <p:nvPr/>
        </p:nvSpPr>
        <p:spPr>
          <a:xfrm>
            <a:off x="0" y="810000"/>
            <a:ext cx="225159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The CRPD: why it matters</a:t>
            </a:r>
            <a:endParaRPr b="1" sz="72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CanWaCH Theme - Leaves">
  <a:themeElements>
    <a:clrScheme name="CanWaCH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5015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